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3" r:id="rId4"/>
  </p:sldMasterIdLst>
  <p:notesMasterIdLst>
    <p:notesMasterId r:id="rId57"/>
  </p:notesMasterIdLst>
  <p:handoutMasterIdLst>
    <p:handoutMasterId r:id="rId58"/>
  </p:handoutMasterIdLst>
  <p:sldIdLst>
    <p:sldId id="256" r:id="rId5"/>
    <p:sldId id="299" r:id="rId6"/>
    <p:sldId id="300" r:id="rId7"/>
    <p:sldId id="301" r:id="rId8"/>
    <p:sldId id="302" r:id="rId9"/>
    <p:sldId id="335" r:id="rId10"/>
    <p:sldId id="336" r:id="rId11"/>
    <p:sldId id="337" r:id="rId12"/>
    <p:sldId id="314" r:id="rId13"/>
    <p:sldId id="313" r:id="rId14"/>
    <p:sldId id="352" r:id="rId15"/>
    <p:sldId id="377" r:id="rId16"/>
    <p:sldId id="306" r:id="rId17"/>
    <p:sldId id="263" r:id="rId18"/>
    <p:sldId id="340" r:id="rId19"/>
    <p:sldId id="305" r:id="rId20"/>
    <p:sldId id="315" r:id="rId21"/>
    <p:sldId id="341" r:id="rId22"/>
    <p:sldId id="378" r:id="rId23"/>
    <p:sldId id="264" r:id="rId24"/>
    <p:sldId id="317" r:id="rId25"/>
    <p:sldId id="318" r:id="rId26"/>
    <p:sldId id="271" r:id="rId27"/>
    <p:sldId id="351" r:id="rId28"/>
    <p:sldId id="342" r:id="rId29"/>
    <p:sldId id="343" r:id="rId30"/>
    <p:sldId id="320" r:id="rId31"/>
    <p:sldId id="368" r:id="rId32"/>
    <p:sldId id="369" r:id="rId33"/>
    <p:sldId id="323" r:id="rId34"/>
    <p:sldId id="370" r:id="rId35"/>
    <p:sldId id="371" r:id="rId36"/>
    <p:sldId id="372" r:id="rId37"/>
    <p:sldId id="373" r:id="rId38"/>
    <p:sldId id="325" r:id="rId39"/>
    <p:sldId id="326" r:id="rId40"/>
    <p:sldId id="374" r:id="rId41"/>
    <p:sldId id="361" r:id="rId42"/>
    <p:sldId id="376" r:id="rId43"/>
    <p:sldId id="327" r:id="rId44"/>
    <p:sldId id="329" r:id="rId45"/>
    <p:sldId id="331" r:id="rId46"/>
    <p:sldId id="310" r:id="rId47"/>
    <p:sldId id="330" r:id="rId48"/>
    <p:sldId id="333" r:id="rId49"/>
    <p:sldId id="344" r:id="rId50"/>
    <p:sldId id="345" r:id="rId51"/>
    <p:sldId id="348" r:id="rId52"/>
    <p:sldId id="272" r:id="rId53"/>
    <p:sldId id="334" r:id="rId54"/>
    <p:sldId id="349" r:id="rId55"/>
    <p:sldId id="290" r:id="rId56"/>
  </p:sldIdLst>
  <p:sldSz cx="9144000" cy="6858000" type="screen4x3"/>
  <p:notesSz cx="7010400" cy="92964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5472" userDrawn="1">
          <p15:clr>
            <a:srgbClr val="A4A3A4"/>
          </p15:clr>
        </p15:guide>
        <p15:guide id="3" orient="horz" pos="600" userDrawn="1">
          <p15:clr>
            <a:srgbClr val="A4A3A4"/>
          </p15:clr>
        </p15:guide>
        <p15:guide id="4" pos="2856" userDrawn="1">
          <p15:clr>
            <a:srgbClr val="A4A3A4"/>
          </p15:clr>
        </p15:guide>
        <p15:guide id="5" pos="336" userDrawn="1">
          <p15:clr>
            <a:srgbClr val="A4A3A4"/>
          </p15:clr>
        </p15:guide>
        <p15:guide id="6" orient="horz" pos="479">
          <p15:clr>
            <a:srgbClr val="A4A3A4"/>
          </p15:clr>
        </p15:guide>
        <p15:guide id="7" pos="4376">
          <p15:clr>
            <a:srgbClr val="A4A3A4"/>
          </p15:clr>
        </p15:guide>
        <p15:guide id="8" pos="328">
          <p15:clr>
            <a:srgbClr val="A4A3A4"/>
          </p15:clr>
        </p15:guide>
        <p15:guide id="9" pos="32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z, Paola" initials="DP" lastIdx="68" clrIdx="0"/>
  <p:cmAuthor id="1" name="Reynolds, Luke W." initials="LWR" lastIdx="22" clrIdx="1"/>
  <p:cmAuthor id="2" name="Victor Galloway" initials="VG" lastIdx="2" clrIdx="2"/>
  <p:cmAuthor id="3" name="FDIC Virginia Square" initials="" lastIdx="0" clrIdx="3"/>
  <p:cmAuthor id="4" name="AdminCBA102" initials="A" lastIdx="51" clrIdx="4"/>
  <p:cmAuthor id="5" name="Arin" initials="A" lastIdx="71" clrIdx="5"/>
  <p:cmAuthor id="6" name="Carmina Lass" initials="CL" lastIdx="16" clrIdx="6"/>
  <p:cmAuthor id="7" name="Diaz, Paola L." initials="DPL" lastIdx="1" clrIdx="7"/>
  <p:cmAuthor id="8" name="Zeidler, Kathy" initials="ZK" lastIdx="11" clrIdx="8"/>
  <p:cmAuthor id="9" name="Microsoft Office User" initials="MOU" lastIdx="10" clrIdx="9"/>
  <p:cmAuthor id="10" name="Diaz, Paola L." initials="PD" lastIdx="7" clrIdx="10"/>
  <p:cmAuthor id="11" name="Arin Gencer" initials="AG" lastIdx="23" clrIdx="11"/>
  <p:cmAuthor id="12" name="Sarah Chenven" initials="SC" lastIdx="2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DFE9"/>
    <a:srgbClr val="00A9DE"/>
    <a:srgbClr val="7DC3DE"/>
    <a:srgbClr val="93E5FF"/>
    <a:srgbClr val="BAE375"/>
    <a:srgbClr val="11C6FF"/>
    <a:srgbClr val="96C93D"/>
    <a:srgbClr val="0095C3"/>
    <a:srgbClr val="9BBD6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86435" autoAdjust="0"/>
  </p:normalViewPr>
  <p:slideViewPr>
    <p:cSldViewPr snapToGrid="0" showGuides="1">
      <p:cViewPr varScale="1">
        <p:scale>
          <a:sx n="64" d="100"/>
          <a:sy n="64" d="100"/>
        </p:scale>
        <p:origin x="660" y="48"/>
      </p:cViewPr>
      <p:guideLst>
        <p:guide orient="horz" pos="696"/>
        <p:guide pos="5472"/>
        <p:guide orient="horz" pos="600"/>
        <p:guide pos="2856"/>
        <p:guide pos="336"/>
        <p:guide orient="horz" pos="479"/>
        <p:guide pos="4376"/>
        <p:guide pos="328"/>
        <p:guide pos="3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3" d="100"/>
        <a:sy n="193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34" y="-114"/>
      </p:cViewPr>
      <p:guideLst>
        <p:guide orient="horz" pos="2909"/>
        <p:guide pos="2189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52A4AB-1ABE-4B9C-9855-559FB9B79C9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1275A-AD49-4753-A75A-5424B9E53C02}">
      <dgm:prSet phldrT="[Text]"/>
      <dgm:spPr>
        <a:solidFill>
          <a:srgbClr val="7DC3DE"/>
        </a:solidFill>
      </dgm:spPr>
      <dgm:t>
        <a:bodyPr/>
        <a:lstStyle/>
        <a:p>
          <a:r>
            <a:rPr lang="en-US" b="1" dirty="0"/>
            <a:t>Term or Installment Loans</a:t>
          </a:r>
        </a:p>
      </dgm:t>
    </dgm:pt>
    <dgm:pt modelId="{D7224C57-2249-43B4-B023-3002B0E48AF3}" type="parTrans" cxnId="{7F7B08DC-DB66-4B79-B726-3B0B2E141C5F}">
      <dgm:prSet/>
      <dgm:spPr/>
      <dgm:t>
        <a:bodyPr/>
        <a:lstStyle/>
        <a:p>
          <a:endParaRPr lang="en-US"/>
        </a:p>
      </dgm:t>
    </dgm:pt>
    <dgm:pt modelId="{8AF67044-3111-4B7E-AF03-073A6FE0E225}" type="sibTrans" cxnId="{7F7B08DC-DB66-4B79-B726-3B0B2E141C5F}">
      <dgm:prSet/>
      <dgm:spPr/>
      <dgm:t>
        <a:bodyPr/>
        <a:lstStyle/>
        <a:p>
          <a:endParaRPr lang="en-US"/>
        </a:p>
      </dgm:t>
    </dgm:pt>
    <dgm:pt modelId="{38EB18E4-2CB5-48E0-8E40-04F0AD83C903}">
      <dgm:prSet phldrT="[Text]"/>
      <dgm:spPr>
        <a:solidFill>
          <a:srgbClr val="0095C3"/>
        </a:solidFill>
      </dgm:spPr>
      <dgm:t>
        <a:bodyPr/>
        <a:lstStyle/>
        <a:p>
          <a:r>
            <a:rPr lang="en-US" b="1" dirty="0"/>
            <a:t>Lines </a:t>
          </a:r>
          <a:br>
            <a:rPr lang="en-US" b="1" dirty="0"/>
          </a:br>
          <a:r>
            <a:rPr lang="en-US" b="1" dirty="0"/>
            <a:t>of Credit and</a:t>
          </a:r>
          <a:br>
            <a:rPr lang="en-US" b="1" dirty="0"/>
          </a:br>
          <a:r>
            <a:rPr lang="en-US" b="1" dirty="0"/>
            <a:t>Credit Cards</a:t>
          </a:r>
        </a:p>
      </dgm:t>
    </dgm:pt>
    <dgm:pt modelId="{4BDDEB39-B7A2-4B6E-B4B1-DC082431B371}" type="parTrans" cxnId="{A942F7AE-3623-407E-BF7C-8651C536566E}">
      <dgm:prSet/>
      <dgm:spPr/>
      <dgm:t>
        <a:bodyPr/>
        <a:lstStyle/>
        <a:p>
          <a:endParaRPr lang="en-US"/>
        </a:p>
      </dgm:t>
    </dgm:pt>
    <dgm:pt modelId="{05C947E9-0DA0-4399-B123-21C6D36C27F0}" type="sibTrans" cxnId="{A942F7AE-3623-407E-BF7C-8651C536566E}">
      <dgm:prSet/>
      <dgm:spPr/>
      <dgm:t>
        <a:bodyPr/>
        <a:lstStyle/>
        <a:p>
          <a:endParaRPr lang="en-US"/>
        </a:p>
      </dgm:t>
    </dgm:pt>
    <dgm:pt modelId="{350B9F18-2E36-4699-8E1D-0E9693720DBB}">
      <dgm:prSet phldrT="[Text]"/>
      <dgm:spPr>
        <a:solidFill>
          <a:srgbClr val="BAE375"/>
        </a:solidFill>
      </dgm:spPr>
      <dgm:t>
        <a:bodyPr/>
        <a:lstStyle/>
        <a:p>
          <a:r>
            <a:rPr lang="en-US" b="1" dirty="0"/>
            <a:t>Special</a:t>
          </a:r>
          <a:r>
            <a:rPr lang="en-US" b="1" dirty="0">
              <a:solidFill>
                <a:schemeClr val="bg1"/>
              </a:solidFill>
            </a:rPr>
            <a:t>-</a:t>
          </a:r>
          <a:r>
            <a:rPr lang="en-US" b="1" dirty="0"/>
            <a:t>Purpose Loans</a:t>
          </a:r>
        </a:p>
      </dgm:t>
    </dgm:pt>
    <dgm:pt modelId="{3492896E-61EC-4C0A-B6C1-3ED1EF817EA8}" type="parTrans" cxnId="{BD4E931D-1D09-4716-8D42-102DCDC7C322}">
      <dgm:prSet/>
      <dgm:spPr/>
      <dgm:t>
        <a:bodyPr/>
        <a:lstStyle/>
        <a:p>
          <a:endParaRPr lang="en-US"/>
        </a:p>
      </dgm:t>
    </dgm:pt>
    <dgm:pt modelId="{2E16A359-7005-444E-BF9A-37EE5DB316BF}" type="sibTrans" cxnId="{BD4E931D-1D09-4716-8D42-102DCDC7C322}">
      <dgm:prSet/>
      <dgm:spPr/>
      <dgm:t>
        <a:bodyPr/>
        <a:lstStyle/>
        <a:p>
          <a:endParaRPr lang="en-US"/>
        </a:p>
      </dgm:t>
    </dgm:pt>
    <dgm:pt modelId="{3E7DEE87-02FD-43B1-AB4A-35E000B0E3B2}">
      <dgm:prSet phldrT="[Text]"/>
      <dgm:spPr>
        <a:solidFill>
          <a:srgbClr val="9BBD6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Other</a:t>
          </a:r>
          <a:r>
            <a:rPr lang="en-US" b="1" dirty="0">
              <a:solidFill>
                <a:srgbClr val="9966FF"/>
              </a:solidFill>
            </a:rPr>
            <a:t> </a:t>
          </a:r>
          <a:r>
            <a:rPr lang="en-US" b="1" dirty="0"/>
            <a:t>Financing Options</a:t>
          </a:r>
        </a:p>
      </dgm:t>
    </dgm:pt>
    <dgm:pt modelId="{76AD7F36-F801-4605-95B6-7AF86DA36EFE}" type="parTrans" cxnId="{EEA6E9DD-0F7B-43FA-845D-2DD877017D75}">
      <dgm:prSet/>
      <dgm:spPr/>
      <dgm:t>
        <a:bodyPr/>
        <a:lstStyle/>
        <a:p>
          <a:endParaRPr lang="en-US"/>
        </a:p>
      </dgm:t>
    </dgm:pt>
    <dgm:pt modelId="{3281896E-3EF0-4764-9E8E-615A446A1ABF}" type="sibTrans" cxnId="{EEA6E9DD-0F7B-43FA-845D-2DD877017D75}">
      <dgm:prSet/>
      <dgm:spPr/>
      <dgm:t>
        <a:bodyPr/>
        <a:lstStyle/>
        <a:p>
          <a:endParaRPr lang="en-US"/>
        </a:p>
      </dgm:t>
    </dgm:pt>
    <dgm:pt modelId="{942800FE-557D-4588-9316-C09011B74A30}">
      <dgm:prSet phldrT="[Text]"/>
      <dgm:spPr>
        <a:solidFill>
          <a:srgbClr val="7EDFE9"/>
        </a:solidFill>
      </dgm:spPr>
      <dgm:t>
        <a:bodyPr/>
        <a:lstStyle/>
        <a:p>
          <a:r>
            <a:rPr lang="en-US" b="1" dirty="0"/>
            <a:t>Savings, Gifts, and Informal Loans</a:t>
          </a:r>
        </a:p>
      </dgm:t>
    </dgm:pt>
    <dgm:pt modelId="{EF381851-0451-4FFB-BF38-13FA46311CE5}" type="sibTrans" cxnId="{C38822AD-8B8C-439A-A889-C41E842DEF8C}">
      <dgm:prSet/>
      <dgm:spPr/>
      <dgm:t>
        <a:bodyPr/>
        <a:lstStyle/>
        <a:p>
          <a:endParaRPr lang="en-US"/>
        </a:p>
      </dgm:t>
    </dgm:pt>
    <dgm:pt modelId="{C54F52CC-1880-44EB-86EC-213AEE7CEDC7}" type="parTrans" cxnId="{C38822AD-8B8C-439A-A889-C41E842DEF8C}">
      <dgm:prSet/>
      <dgm:spPr/>
      <dgm:t>
        <a:bodyPr/>
        <a:lstStyle/>
        <a:p>
          <a:endParaRPr lang="en-US"/>
        </a:p>
      </dgm:t>
    </dgm:pt>
    <dgm:pt modelId="{0E783583-4950-4D9A-9999-5444ABB05420}" type="pres">
      <dgm:prSet presAssocID="{1C52A4AB-1ABE-4B9C-9855-559FB9B79C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D2C8A6-DA7B-4D86-B2CC-5C6B963DF3D4}" type="pres">
      <dgm:prSet presAssocID="{942800FE-557D-4588-9316-C09011B74A30}" presName="node" presStyleLbl="node1" presStyleIdx="0" presStyleCnt="5" custScaleX="59499" custLinFactNeighborX="-43498" custLinFactNeighborY="1120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FE5C26C-76A0-46BA-993F-4ECA19535972}" type="pres">
      <dgm:prSet presAssocID="{EF381851-0451-4FFB-BF38-13FA46311CE5}" presName="sibTrans" presStyleCnt="0"/>
      <dgm:spPr/>
    </dgm:pt>
    <dgm:pt modelId="{2A61A7D1-2F0B-4499-8A29-D5A1A10C71DA}" type="pres">
      <dgm:prSet presAssocID="{63C1275A-AD49-4753-A75A-5424B9E53C02}" presName="node" presStyleLbl="node1" presStyleIdx="1" presStyleCnt="5" custScaleX="59312" custLinFactNeighborX="-7749" custLinFactNeighborY="1634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B4FCF8D-86AA-45DE-BDCF-F5C32E3C4AC5}" type="pres">
      <dgm:prSet presAssocID="{8AF67044-3111-4B7E-AF03-073A6FE0E225}" presName="sibTrans" presStyleCnt="0"/>
      <dgm:spPr/>
    </dgm:pt>
    <dgm:pt modelId="{A8F3FFCC-FC99-495E-8573-7C902C952570}" type="pres">
      <dgm:prSet presAssocID="{38EB18E4-2CB5-48E0-8E40-04F0AD83C903}" presName="node" presStyleLbl="node1" presStyleIdx="2" presStyleCnt="5" custScaleX="59422" custScaleY="100147" custLinFactNeighborX="9709" custLinFactNeighborY="1477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63F5A6-4D2E-4174-8B0B-9499312F89BE}" type="pres">
      <dgm:prSet presAssocID="{05C947E9-0DA0-4399-B123-21C6D36C27F0}" presName="sibTrans" presStyleCnt="0"/>
      <dgm:spPr/>
    </dgm:pt>
    <dgm:pt modelId="{FD9D08BA-C489-4B5B-94B9-0DDD48108546}" type="pres">
      <dgm:prSet presAssocID="{350B9F18-2E36-4699-8E1D-0E9693720DBB}" presName="node" presStyleLbl="node1" presStyleIdx="3" presStyleCnt="5" custScaleX="62007" custLinFactNeighborX="-16683" custLinFactNeighborY="-73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CE2914D-2149-46B2-989D-8C9C89E2EE2E}" type="pres">
      <dgm:prSet presAssocID="{2E16A359-7005-444E-BF9A-37EE5DB316BF}" presName="sibTrans" presStyleCnt="0"/>
      <dgm:spPr/>
    </dgm:pt>
    <dgm:pt modelId="{37B87F57-AB07-4729-A77A-DC87B219EECA}" type="pres">
      <dgm:prSet presAssocID="{3E7DEE87-02FD-43B1-AB4A-35E000B0E3B2}" presName="node" presStyleLbl="node1" presStyleIdx="4" presStyleCnt="5" custScaleX="61066" custLinFactNeighborX="263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1BD88F1A-0434-4089-ADDE-6DE9142CB7DF}" type="presOf" srcId="{350B9F18-2E36-4699-8E1D-0E9693720DBB}" destId="{FD9D08BA-C489-4B5B-94B9-0DDD48108546}" srcOrd="0" destOrd="0" presId="urn:microsoft.com/office/officeart/2005/8/layout/default"/>
    <dgm:cxn modelId="{04ED679B-6021-4F91-91E9-967022500382}" type="presOf" srcId="{38EB18E4-2CB5-48E0-8E40-04F0AD83C903}" destId="{A8F3FFCC-FC99-495E-8573-7C902C952570}" srcOrd="0" destOrd="0" presId="urn:microsoft.com/office/officeart/2005/8/layout/default"/>
    <dgm:cxn modelId="{63B09101-A686-4D1B-87FD-4CBDBAA9F5FD}" type="presOf" srcId="{63C1275A-AD49-4753-A75A-5424B9E53C02}" destId="{2A61A7D1-2F0B-4499-8A29-D5A1A10C71DA}" srcOrd="0" destOrd="0" presId="urn:microsoft.com/office/officeart/2005/8/layout/default"/>
    <dgm:cxn modelId="{A942F7AE-3623-407E-BF7C-8651C536566E}" srcId="{1C52A4AB-1ABE-4B9C-9855-559FB9B79C92}" destId="{38EB18E4-2CB5-48E0-8E40-04F0AD83C903}" srcOrd="2" destOrd="0" parTransId="{4BDDEB39-B7A2-4B6E-B4B1-DC082431B371}" sibTransId="{05C947E9-0DA0-4399-B123-21C6D36C27F0}"/>
    <dgm:cxn modelId="{D8245B97-13FD-40A9-907A-302CAAAE94A8}" type="presOf" srcId="{1C52A4AB-1ABE-4B9C-9855-559FB9B79C92}" destId="{0E783583-4950-4D9A-9999-5444ABB05420}" srcOrd="0" destOrd="0" presId="urn:microsoft.com/office/officeart/2005/8/layout/default"/>
    <dgm:cxn modelId="{EEA6E9DD-0F7B-43FA-845D-2DD877017D75}" srcId="{1C52A4AB-1ABE-4B9C-9855-559FB9B79C92}" destId="{3E7DEE87-02FD-43B1-AB4A-35E000B0E3B2}" srcOrd="4" destOrd="0" parTransId="{76AD7F36-F801-4605-95B6-7AF86DA36EFE}" sibTransId="{3281896E-3EF0-4764-9E8E-615A446A1ABF}"/>
    <dgm:cxn modelId="{7F7B08DC-DB66-4B79-B726-3B0B2E141C5F}" srcId="{1C52A4AB-1ABE-4B9C-9855-559FB9B79C92}" destId="{63C1275A-AD49-4753-A75A-5424B9E53C02}" srcOrd="1" destOrd="0" parTransId="{D7224C57-2249-43B4-B023-3002B0E48AF3}" sibTransId="{8AF67044-3111-4B7E-AF03-073A6FE0E225}"/>
    <dgm:cxn modelId="{C38822AD-8B8C-439A-A889-C41E842DEF8C}" srcId="{1C52A4AB-1ABE-4B9C-9855-559FB9B79C92}" destId="{942800FE-557D-4588-9316-C09011B74A30}" srcOrd="0" destOrd="0" parTransId="{C54F52CC-1880-44EB-86EC-213AEE7CEDC7}" sibTransId="{EF381851-0451-4FFB-BF38-13FA46311CE5}"/>
    <dgm:cxn modelId="{83416CB5-A15D-4F89-B594-CF1EF7CD6A86}" type="presOf" srcId="{3E7DEE87-02FD-43B1-AB4A-35E000B0E3B2}" destId="{37B87F57-AB07-4729-A77A-DC87B219EECA}" srcOrd="0" destOrd="0" presId="urn:microsoft.com/office/officeart/2005/8/layout/default"/>
    <dgm:cxn modelId="{20C78394-E5C3-4DE3-B5A0-07A8765D5537}" type="presOf" srcId="{942800FE-557D-4588-9316-C09011B74A30}" destId="{3DD2C8A6-DA7B-4D86-B2CC-5C6B963DF3D4}" srcOrd="0" destOrd="0" presId="urn:microsoft.com/office/officeart/2005/8/layout/default"/>
    <dgm:cxn modelId="{BD4E931D-1D09-4716-8D42-102DCDC7C322}" srcId="{1C52A4AB-1ABE-4B9C-9855-559FB9B79C92}" destId="{350B9F18-2E36-4699-8E1D-0E9693720DBB}" srcOrd="3" destOrd="0" parTransId="{3492896E-61EC-4C0A-B6C1-3ED1EF817EA8}" sibTransId="{2E16A359-7005-444E-BF9A-37EE5DB316BF}"/>
    <dgm:cxn modelId="{7965F610-EECA-4718-AA2E-FCBF1D9147EE}" type="presParOf" srcId="{0E783583-4950-4D9A-9999-5444ABB05420}" destId="{3DD2C8A6-DA7B-4D86-B2CC-5C6B963DF3D4}" srcOrd="0" destOrd="0" presId="urn:microsoft.com/office/officeart/2005/8/layout/default"/>
    <dgm:cxn modelId="{53D256D4-22EF-40F6-AC7F-B91C2D14201C}" type="presParOf" srcId="{0E783583-4950-4D9A-9999-5444ABB05420}" destId="{9FE5C26C-76A0-46BA-993F-4ECA19535972}" srcOrd="1" destOrd="0" presId="urn:microsoft.com/office/officeart/2005/8/layout/default"/>
    <dgm:cxn modelId="{10B59F6F-19AA-448F-A4D8-43CD827CD6FC}" type="presParOf" srcId="{0E783583-4950-4D9A-9999-5444ABB05420}" destId="{2A61A7D1-2F0B-4499-8A29-D5A1A10C71DA}" srcOrd="2" destOrd="0" presId="urn:microsoft.com/office/officeart/2005/8/layout/default"/>
    <dgm:cxn modelId="{80992BC6-2999-4372-9FCC-EBF8B87AF533}" type="presParOf" srcId="{0E783583-4950-4D9A-9999-5444ABB05420}" destId="{8B4FCF8D-86AA-45DE-BDCF-F5C32E3C4AC5}" srcOrd="3" destOrd="0" presId="urn:microsoft.com/office/officeart/2005/8/layout/default"/>
    <dgm:cxn modelId="{D9FA6888-9F54-4F91-8A10-8EC742F34271}" type="presParOf" srcId="{0E783583-4950-4D9A-9999-5444ABB05420}" destId="{A8F3FFCC-FC99-495E-8573-7C902C952570}" srcOrd="4" destOrd="0" presId="urn:microsoft.com/office/officeart/2005/8/layout/default"/>
    <dgm:cxn modelId="{555E809C-8084-4249-8349-1EE941FD9D02}" type="presParOf" srcId="{0E783583-4950-4D9A-9999-5444ABB05420}" destId="{5863F5A6-4D2E-4174-8B0B-9499312F89BE}" srcOrd="5" destOrd="0" presId="urn:microsoft.com/office/officeart/2005/8/layout/default"/>
    <dgm:cxn modelId="{922364CD-4453-4430-AF87-512C38A48FD6}" type="presParOf" srcId="{0E783583-4950-4D9A-9999-5444ABB05420}" destId="{FD9D08BA-C489-4B5B-94B9-0DDD48108546}" srcOrd="6" destOrd="0" presId="urn:microsoft.com/office/officeart/2005/8/layout/default"/>
    <dgm:cxn modelId="{2D7DB148-7BBE-492C-949A-B90D6702BE26}" type="presParOf" srcId="{0E783583-4950-4D9A-9999-5444ABB05420}" destId="{5CE2914D-2149-46B2-989D-8C9C89E2EE2E}" srcOrd="7" destOrd="0" presId="urn:microsoft.com/office/officeart/2005/8/layout/default"/>
    <dgm:cxn modelId="{F9005288-24E9-49CB-B5AE-4B5D2AB858E8}" type="presParOf" srcId="{0E783583-4950-4D9A-9999-5444ABB05420}" destId="{37B87F57-AB07-4729-A77A-DC87B219EEC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8BD9C3-4748-3D4F-808B-7955C3C3D0BF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B51EDF-A9ED-7848-AAC5-813024616218}">
      <dgm:prSet phldrT="[Text]"/>
      <dgm:spPr>
        <a:solidFill>
          <a:srgbClr val="AEC82A"/>
        </a:solidFill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+mj-lt"/>
            </a:rPr>
            <a:t>Revolving Line of Credit</a:t>
          </a:r>
        </a:p>
      </dgm:t>
    </dgm:pt>
    <dgm:pt modelId="{A23C1569-EC3B-6044-9BD7-B633FBD5E837}" type="parTrans" cxnId="{CF5B4984-A9F1-6B45-B2C5-B26BF4CAE28A}">
      <dgm:prSet/>
      <dgm:spPr/>
      <dgm:t>
        <a:bodyPr/>
        <a:lstStyle/>
        <a:p>
          <a:endParaRPr lang="en-US"/>
        </a:p>
      </dgm:t>
    </dgm:pt>
    <dgm:pt modelId="{CDAB8B03-CFE4-9740-839C-7EBF218571CA}" type="sibTrans" cxnId="{CF5B4984-A9F1-6B45-B2C5-B26BF4CAE28A}">
      <dgm:prSet/>
      <dgm:spPr/>
      <dgm:t>
        <a:bodyPr/>
        <a:lstStyle/>
        <a:p>
          <a:endParaRPr lang="en-US"/>
        </a:p>
      </dgm:t>
    </dgm:pt>
    <dgm:pt modelId="{4B22F6B2-FA9D-1944-823C-BCBF4B6CE2B5}">
      <dgm:prSet phldrT="[Text]"/>
      <dgm:spPr>
        <a:solidFill>
          <a:srgbClr val="AEC82A"/>
        </a:solidFill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Repay draws</a:t>
          </a:r>
        </a:p>
      </dgm:t>
    </dgm:pt>
    <dgm:pt modelId="{466D5D3F-1133-734E-B64C-4662BA7BA2F6}" type="parTrans" cxnId="{F6BF21CF-496A-ED46-BCB4-2812CEE86C1D}">
      <dgm:prSet/>
      <dgm:spPr/>
      <dgm:t>
        <a:bodyPr/>
        <a:lstStyle/>
        <a:p>
          <a:endParaRPr lang="en-US"/>
        </a:p>
      </dgm:t>
    </dgm:pt>
    <dgm:pt modelId="{ADFB987F-4D53-614B-A8F4-F4978E4499FE}" type="sibTrans" cxnId="{F6BF21CF-496A-ED46-BCB4-2812CEE86C1D}">
      <dgm:prSet/>
      <dgm:spPr>
        <a:solidFill>
          <a:srgbClr val="AEC82A"/>
        </a:solidFill>
      </dgm:spPr>
      <dgm:t>
        <a:bodyPr/>
        <a:lstStyle/>
        <a:p>
          <a:endParaRPr lang="en-US"/>
        </a:p>
      </dgm:t>
    </dgm:pt>
    <dgm:pt modelId="{FD1843DA-5FC2-644D-B300-E7CBFDF83AF5}">
      <dgm:prSet phldrT="[Text]"/>
      <dgm:spPr>
        <a:solidFill>
          <a:srgbClr val="AEC82A"/>
        </a:solidFill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Redraw funds</a:t>
          </a:r>
        </a:p>
      </dgm:t>
    </dgm:pt>
    <dgm:pt modelId="{533453B3-1BAC-324C-8FC3-EBA594D367CB}" type="parTrans" cxnId="{4D608F6B-5AD6-C346-896B-9823F9C01EF8}">
      <dgm:prSet/>
      <dgm:spPr/>
      <dgm:t>
        <a:bodyPr/>
        <a:lstStyle/>
        <a:p>
          <a:endParaRPr lang="en-US"/>
        </a:p>
      </dgm:t>
    </dgm:pt>
    <dgm:pt modelId="{8E72DA3F-9C47-2F4B-9168-77A501F37744}" type="sibTrans" cxnId="{4D608F6B-5AD6-C346-896B-9823F9C01EF8}">
      <dgm:prSet/>
      <dgm:spPr>
        <a:solidFill>
          <a:srgbClr val="AEC82A"/>
        </a:solidFill>
      </dgm:spPr>
      <dgm:t>
        <a:bodyPr/>
        <a:lstStyle/>
        <a:p>
          <a:endParaRPr lang="en-US"/>
        </a:p>
      </dgm:t>
    </dgm:pt>
    <dgm:pt modelId="{D5ACEB80-866E-7840-8191-ED701D5BF6BF}">
      <dgm:prSet phldrT="[Text]"/>
      <dgm:spPr>
        <a:solidFill>
          <a:srgbClr val="AEC82A"/>
        </a:solidFill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Draw funds</a:t>
          </a:r>
        </a:p>
      </dgm:t>
    </dgm:pt>
    <dgm:pt modelId="{6DA2BC09-855F-1D4C-8FB0-C0DA07CB9CEB}" type="parTrans" cxnId="{1CC8B465-ECE0-304B-86A5-95355B10FBA3}">
      <dgm:prSet/>
      <dgm:spPr/>
      <dgm:t>
        <a:bodyPr/>
        <a:lstStyle/>
        <a:p>
          <a:endParaRPr lang="en-US"/>
        </a:p>
      </dgm:t>
    </dgm:pt>
    <dgm:pt modelId="{BA1AB751-7932-4046-89D1-76BA8572CB1A}" type="sibTrans" cxnId="{1CC8B465-ECE0-304B-86A5-95355B10FBA3}">
      <dgm:prSet/>
      <dgm:spPr>
        <a:solidFill>
          <a:srgbClr val="AEC82A"/>
        </a:solidFill>
      </dgm:spPr>
      <dgm:t>
        <a:bodyPr/>
        <a:lstStyle/>
        <a:p>
          <a:endParaRPr lang="en-US"/>
        </a:p>
      </dgm:t>
    </dgm:pt>
    <dgm:pt modelId="{9DC81631-3DB8-8649-9962-ABED05259BC7}">
      <dgm:prSet phldrT="[Text]"/>
      <dgm:spPr/>
      <dgm:t>
        <a:bodyPr/>
        <a:lstStyle/>
        <a:p>
          <a:endParaRPr lang="en-US" dirty="0"/>
        </a:p>
      </dgm:t>
    </dgm:pt>
    <dgm:pt modelId="{B56204E8-58B8-9744-B4EF-75923CC1B2AC}" type="parTrans" cxnId="{D59E04AD-2D3C-584C-A1BD-580F39D2BE9B}">
      <dgm:prSet/>
      <dgm:spPr/>
      <dgm:t>
        <a:bodyPr/>
        <a:lstStyle/>
        <a:p>
          <a:endParaRPr lang="en-US"/>
        </a:p>
      </dgm:t>
    </dgm:pt>
    <dgm:pt modelId="{4FA35CCE-BC8D-4A4F-A7E7-F793F85F3E2D}" type="sibTrans" cxnId="{D59E04AD-2D3C-584C-A1BD-580F39D2BE9B}">
      <dgm:prSet/>
      <dgm:spPr/>
      <dgm:t>
        <a:bodyPr/>
        <a:lstStyle/>
        <a:p>
          <a:endParaRPr lang="en-US"/>
        </a:p>
      </dgm:t>
    </dgm:pt>
    <dgm:pt modelId="{BFE99770-8AC3-FD48-9549-D81177C034EF}" type="pres">
      <dgm:prSet presAssocID="{9B8BD9C3-4748-3D4F-808B-7955C3C3D0B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1F7D3B-A5E1-5249-9B42-5131E2768B52}" type="pres">
      <dgm:prSet presAssocID="{42B51EDF-A9ED-7848-AAC5-813024616218}" presName="centerShape" presStyleLbl="node0" presStyleIdx="0" presStyleCnt="1"/>
      <dgm:spPr/>
      <dgm:t>
        <a:bodyPr/>
        <a:lstStyle/>
        <a:p>
          <a:endParaRPr lang="en-US"/>
        </a:p>
      </dgm:t>
    </dgm:pt>
    <dgm:pt modelId="{B7FCC864-9915-714C-B8A2-2D7E593C1339}" type="pres">
      <dgm:prSet presAssocID="{4B22F6B2-FA9D-1944-823C-BCBF4B6CE2B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9D5E6-B742-0947-AFED-6428435B3DBA}" type="pres">
      <dgm:prSet presAssocID="{4B22F6B2-FA9D-1944-823C-BCBF4B6CE2B5}" presName="dummy" presStyleCnt="0"/>
      <dgm:spPr/>
    </dgm:pt>
    <dgm:pt modelId="{EBCE4826-8A1E-3940-9742-3BF016839D4F}" type="pres">
      <dgm:prSet presAssocID="{ADFB987F-4D53-614B-A8F4-F4978E4499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47BE1DE-4D11-A24C-B21E-8147269DA321}" type="pres">
      <dgm:prSet presAssocID="{FD1843DA-5FC2-644D-B300-E7CBFDF83AF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BE2F2-8CD9-1247-80B1-CC80BD9F5EC8}" type="pres">
      <dgm:prSet presAssocID="{FD1843DA-5FC2-644D-B300-E7CBFDF83AF5}" presName="dummy" presStyleCnt="0"/>
      <dgm:spPr/>
    </dgm:pt>
    <dgm:pt modelId="{E14E0497-5521-FC4E-B17A-F955326A7B85}" type="pres">
      <dgm:prSet presAssocID="{8E72DA3F-9C47-2F4B-9168-77A501F3774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41DD1A8-1D0E-A645-8737-BBA2732FDDC3}" type="pres">
      <dgm:prSet presAssocID="{D5ACEB80-866E-7840-8191-ED701D5BF6B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2D2C3-63CD-384D-B99F-63F8F1ACF41B}" type="pres">
      <dgm:prSet presAssocID="{D5ACEB80-866E-7840-8191-ED701D5BF6BF}" presName="dummy" presStyleCnt="0"/>
      <dgm:spPr/>
    </dgm:pt>
    <dgm:pt modelId="{DD5A2DD8-3617-5C4B-A118-8EF669C7A2CE}" type="pres">
      <dgm:prSet presAssocID="{BA1AB751-7932-4046-89D1-76BA8572CB1A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5BA0C31-63CB-4541-B257-99F1E7AE7C3E}" type="presOf" srcId="{D5ACEB80-866E-7840-8191-ED701D5BF6BF}" destId="{F41DD1A8-1D0E-A645-8737-BBA2732FDDC3}" srcOrd="0" destOrd="0" presId="urn:microsoft.com/office/officeart/2005/8/layout/radial6"/>
    <dgm:cxn modelId="{B41626EA-9EE8-4BB0-9C3B-C84730102C6B}" type="presOf" srcId="{ADFB987F-4D53-614B-A8F4-F4978E4499FE}" destId="{EBCE4826-8A1E-3940-9742-3BF016839D4F}" srcOrd="0" destOrd="0" presId="urn:microsoft.com/office/officeart/2005/8/layout/radial6"/>
    <dgm:cxn modelId="{F533B7F0-409A-4F41-864B-5B59BB60D244}" type="presOf" srcId="{4B22F6B2-FA9D-1944-823C-BCBF4B6CE2B5}" destId="{B7FCC864-9915-714C-B8A2-2D7E593C1339}" srcOrd="0" destOrd="0" presId="urn:microsoft.com/office/officeart/2005/8/layout/radial6"/>
    <dgm:cxn modelId="{528D0A25-ED95-47D5-8686-8E7AA5DEC944}" type="presOf" srcId="{42B51EDF-A9ED-7848-AAC5-813024616218}" destId="{9A1F7D3B-A5E1-5249-9B42-5131E2768B52}" srcOrd="0" destOrd="0" presId="urn:microsoft.com/office/officeart/2005/8/layout/radial6"/>
    <dgm:cxn modelId="{F6BF21CF-496A-ED46-BCB4-2812CEE86C1D}" srcId="{42B51EDF-A9ED-7848-AAC5-813024616218}" destId="{4B22F6B2-FA9D-1944-823C-BCBF4B6CE2B5}" srcOrd="0" destOrd="0" parTransId="{466D5D3F-1133-734E-B64C-4662BA7BA2F6}" sibTransId="{ADFB987F-4D53-614B-A8F4-F4978E4499FE}"/>
    <dgm:cxn modelId="{E74AA787-BFFD-4138-8A1D-10AA155368F0}" type="presOf" srcId="{8E72DA3F-9C47-2F4B-9168-77A501F37744}" destId="{E14E0497-5521-FC4E-B17A-F955326A7B85}" srcOrd="0" destOrd="0" presId="urn:microsoft.com/office/officeart/2005/8/layout/radial6"/>
    <dgm:cxn modelId="{5E05FF08-EA2D-4FE9-9FD2-57A5939E4C1E}" type="presOf" srcId="{9B8BD9C3-4748-3D4F-808B-7955C3C3D0BF}" destId="{BFE99770-8AC3-FD48-9549-D81177C034EF}" srcOrd="0" destOrd="0" presId="urn:microsoft.com/office/officeart/2005/8/layout/radial6"/>
    <dgm:cxn modelId="{1CC8B465-ECE0-304B-86A5-95355B10FBA3}" srcId="{42B51EDF-A9ED-7848-AAC5-813024616218}" destId="{D5ACEB80-866E-7840-8191-ED701D5BF6BF}" srcOrd="2" destOrd="0" parTransId="{6DA2BC09-855F-1D4C-8FB0-C0DA07CB9CEB}" sibTransId="{BA1AB751-7932-4046-89D1-76BA8572CB1A}"/>
    <dgm:cxn modelId="{4D608F6B-5AD6-C346-896B-9823F9C01EF8}" srcId="{42B51EDF-A9ED-7848-AAC5-813024616218}" destId="{FD1843DA-5FC2-644D-B300-E7CBFDF83AF5}" srcOrd="1" destOrd="0" parTransId="{533453B3-1BAC-324C-8FC3-EBA594D367CB}" sibTransId="{8E72DA3F-9C47-2F4B-9168-77A501F37744}"/>
    <dgm:cxn modelId="{8228E823-33BA-44A4-A9C9-B9D6BDCB686C}" type="presOf" srcId="{BA1AB751-7932-4046-89D1-76BA8572CB1A}" destId="{DD5A2DD8-3617-5C4B-A118-8EF669C7A2CE}" srcOrd="0" destOrd="0" presId="urn:microsoft.com/office/officeart/2005/8/layout/radial6"/>
    <dgm:cxn modelId="{CF5B4984-A9F1-6B45-B2C5-B26BF4CAE28A}" srcId="{9B8BD9C3-4748-3D4F-808B-7955C3C3D0BF}" destId="{42B51EDF-A9ED-7848-AAC5-813024616218}" srcOrd="0" destOrd="0" parTransId="{A23C1569-EC3B-6044-9BD7-B633FBD5E837}" sibTransId="{CDAB8B03-CFE4-9740-839C-7EBF218571CA}"/>
    <dgm:cxn modelId="{1715D403-B079-4AE0-B7B5-F0EE796DACC2}" type="presOf" srcId="{FD1843DA-5FC2-644D-B300-E7CBFDF83AF5}" destId="{047BE1DE-4D11-A24C-B21E-8147269DA321}" srcOrd="0" destOrd="0" presId="urn:microsoft.com/office/officeart/2005/8/layout/radial6"/>
    <dgm:cxn modelId="{D59E04AD-2D3C-584C-A1BD-580F39D2BE9B}" srcId="{9B8BD9C3-4748-3D4F-808B-7955C3C3D0BF}" destId="{9DC81631-3DB8-8649-9962-ABED05259BC7}" srcOrd="1" destOrd="0" parTransId="{B56204E8-58B8-9744-B4EF-75923CC1B2AC}" sibTransId="{4FA35CCE-BC8D-4A4F-A7E7-F793F85F3E2D}"/>
    <dgm:cxn modelId="{B49B6E6E-BE6B-4368-8158-E9D14AD063EB}" type="presParOf" srcId="{BFE99770-8AC3-FD48-9549-D81177C034EF}" destId="{9A1F7D3B-A5E1-5249-9B42-5131E2768B52}" srcOrd="0" destOrd="0" presId="urn:microsoft.com/office/officeart/2005/8/layout/radial6"/>
    <dgm:cxn modelId="{3920C6A1-AFB5-4E97-AB3E-B210FC9BDB57}" type="presParOf" srcId="{BFE99770-8AC3-FD48-9549-D81177C034EF}" destId="{B7FCC864-9915-714C-B8A2-2D7E593C1339}" srcOrd="1" destOrd="0" presId="urn:microsoft.com/office/officeart/2005/8/layout/radial6"/>
    <dgm:cxn modelId="{7CE88A62-E539-4480-8910-1F64D9706E33}" type="presParOf" srcId="{BFE99770-8AC3-FD48-9549-D81177C034EF}" destId="{49D9D5E6-B742-0947-AFED-6428435B3DBA}" srcOrd="2" destOrd="0" presId="urn:microsoft.com/office/officeart/2005/8/layout/radial6"/>
    <dgm:cxn modelId="{24A10BFB-4AA5-4C2A-84A6-F876135FFFE2}" type="presParOf" srcId="{BFE99770-8AC3-FD48-9549-D81177C034EF}" destId="{EBCE4826-8A1E-3940-9742-3BF016839D4F}" srcOrd="3" destOrd="0" presId="urn:microsoft.com/office/officeart/2005/8/layout/radial6"/>
    <dgm:cxn modelId="{0AB4BA1D-8E44-44BB-ACCA-A588ED8AB562}" type="presParOf" srcId="{BFE99770-8AC3-FD48-9549-D81177C034EF}" destId="{047BE1DE-4D11-A24C-B21E-8147269DA321}" srcOrd="4" destOrd="0" presId="urn:microsoft.com/office/officeart/2005/8/layout/radial6"/>
    <dgm:cxn modelId="{456CF005-7BF8-4EA3-8203-502C7D673D37}" type="presParOf" srcId="{BFE99770-8AC3-FD48-9549-D81177C034EF}" destId="{69BBE2F2-8CD9-1247-80B1-CC80BD9F5EC8}" srcOrd="5" destOrd="0" presId="urn:microsoft.com/office/officeart/2005/8/layout/radial6"/>
    <dgm:cxn modelId="{DD78F8D8-F686-4A51-9DDB-0888466156AB}" type="presParOf" srcId="{BFE99770-8AC3-FD48-9549-D81177C034EF}" destId="{E14E0497-5521-FC4E-B17A-F955326A7B85}" srcOrd="6" destOrd="0" presId="urn:microsoft.com/office/officeart/2005/8/layout/radial6"/>
    <dgm:cxn modelId="{1F987311-5272-4B65-8A36-32B913DF8C07}" type="presParOf" srcId="{BFE99770-8AC3-FD48-9549-D81177C034EF}" destId="{F41DD1A8-1D0E-A645-8737-BBA2732FDDC3}" srcOrd="7" destOrd="0" presId="urn:microsoft.com/office/officeart/2005/8/layout/radial6"/>
    <dgm:cxn modelId="{1B55FDE2-F510-4C05-9043-DF05222DBB1D}" type="presParOf" srcId="{BFE99770-8AC3-FD48-9549-D81177C034EF}" destId="{30C2D2C3-63CD-384D-B99F-63F8F1ACF41B}" srcOrd="8" destOrd="0" presId="urn:microsoft.com/office/officeart/2005/8/layout/radial6"/>
    <dgm:cxn modelId="{4884CBAF-C22D-4D06-952B-85BE79F71524}" type="presParOf" srcId="{BFE99770-8AC3-FD48-9549-D81177C034EF}" destId="{DD5A2DD8-3617-5C4B-A118-8EF669C7A2C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2C8A6-DA7B-4D86-B2CC-5C6B963DF3D4}">
      <dsp:nvSpPr>
        <dsp:cNvPr id="0" name=""/>
        <dsp:cNvSpPr/>
      </dsp:nvSpPr>
      <dsp:spPr>
        <a:xfrm>
          <a:off x="0" y="190725"/>
          <a:ext cx="1674695" cy="1688796"/>
        </a:xfrm>
        <a:prstGeom prst="ellipse">
          <a:avLst/>
        </a:prstGeom>
        <a:solidFill>
          <a:srgbClr val="7EDF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Savings, Gifts, and Informal Loans</a:t>
          </a:r>
        </a:p>
      </dsp:txBody>
      <dsp:txXfrm>
        <a:off x="245253" y="438043"/>
        <a:ext cx="1184189" cy="1194160"/>
      </dsp:txXfrm>
    </dsp:sp>
    <dsp:sp modelId="{2A61A7D1-2F0B-4499-8A29-D5A1A10C71DA}">
      <dsp:nvSpPr>
        <dsp:cNvPr id="0" name=""/>
        <dsp:cNvSpPr/>
      </dsp:nvSpPr>
      <dsp:spPr>
        <a:xfrm>
          <a:off x="2546527" y="277377"/>
          <a:ext cx="1669431" cy="1688796"/>
        </a:xfrm>
        <a:prstGeom prst="ellipse">
          <a:avLst/>
        </a:prstGeom>
        <a:solidFill>
          <a:srgbClr val="7DC3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Term or Installment Loans</a:t>
          </a:r>
        </a:p>
      </dsp:txBody>
      <dsp:txXfrm>
        <a:off x="2791010" y="524695"/>
        <a:ext cx="1180465" cy="1194160"/>
      </dsp:txXfrm>
    </dsp:sp>
    <dsp:sp modelId="{A8F3FFCC-FC99-495E-8573-7C902C952570}">
      <dsp:nvSpPr>
        <dsp:cNvPr id="0" name=""/>
        <dsp:cNvSpPr/>
      </dsp:nvSpPr>
      <dsp:spPr>
        <a:xfrm>
          <a:off x="4988808" y="249740"/>
          <a:ext cx="1672527" cy="1691279"/>
        </a:xfrm>
        <a:prstGeom prst="ellipse">
          <a:avLst/>
        </a:prstGeom>
        <a:solidFill>
          <a:srgbClr val="0095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Lines </a:t>
          </a:r>
          <a:br>
            <a:rPr lang="en-US" sz="1600" b="1" kern="1200" dirty="0"/>
          </a:br>
          <a:r>
            <a:rPr lang="en-US" sz="1600" b="1" kern="1200" dirty="0"/>
            <a:t>of Credit and</a:t>
          </a:r>
          <a:br>
            <a:rPr lang="en-US" sz="1600" b="1" kern="1200" dirty="0"/>
          </a:br>
          <a:r>
            <a:rPr lang="en-US" sz="1600" b="1" kern="1200" dirty="0"/>
            <a:t>Credit Cards</a:t>
          </a:r>
        </a:p>
      </dsp:txBody>
      <dsp:txXfrm>
        <a:off x="5233744" y="497422"/>
        <a:ext cx="1182655" cy="1195915"/>
      </dsp:txXfrm>
    </dsp:sp>
    <dsp:sp modelId="{FD9D08BA-C489-4B5B-94B9-0DDD48108546}">
      <dsp:nvSpPr>
        <dsp:cNvPr id="0" name=""/>
        <dsp:cNvSpPr/>
      </dsp:nvSpPr>
      <dsp:spPr>
        <a:xfrm>
          <a:off x="1255921" y="1960569"/>
          <a:ext cx="1745286" cy="1688796"/>
        </a:xfrm>
        <a:prstGeom prst="ellipse">
          <a:avLst/>
        </a:prstGeom>
        <a:solidFill>
          <a:srgbClr val="BAE3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Special</a:t>
          </a:r>
          <a:r>
            <a:rPr lang="en-US" sz="1600" b="1" kern="1200" dirty="0">
              <a:solidFill>
                <a:schemeClr val="bg1"/>
              </a:solidFill>
            </a:rPr>
            <a:t>-</a:t>
          </a:r>
          <a:r>
            <a:rPr lang="en-US" sz="1600" b="1" kern="1200" dirty="0"/>
            <a:t>Purpose Loans</a:t>
          </a:r>
        </a:p>
      </dsp:txBody>
      <dsp:txXfrm>
        <a:off x="1511512" y="2207887"/>
        <a:ext cx="1234104" cy="1194160"/>
      </dsp:txXfrm>
    </dsp:sp>
    <dsp:sp modelId="{37B87F57-AB07-4729-A77A-DC87B219EECA}">
      <dsp:nvSpPr>
        <dsp:cNvPr id="0" name=""/>
        <dsp:cNvSpPr/>
      </dsp:nvSpPr>
      <dsp:spPr>
        <a:xfrm>
          <a:off x="3826382" y="1972931"/>
          <a:ext cx="1718800" cy="1688796"/>
        </a:xfrm>
        <a:prstGeom prst="ellipse">
          <a:avLst/>
        </a:prstGeom>
        <a:solidFill>
          <a:srgbClr val="9BBD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bg1"/>
              </a:solidFill>
            </a:rPr>
            <a:t>Other</a:t>
          </a:r>
          <a:r>
            <a:rPr lang="en-US" sz="1600" b="1" kern="1200" dirty="0">
              <a:solidFill>
                <a:srgbClr val="9966FF"/>
              </a:solidFill>
            </a:rPr>
            <a:t> </a:t>
          </a:r>
          <a:r>
            <a:rPr lang="en-US" sz="1600" b="1" kern="1200" dirty="0"/>
            <a:t>Financing Options</a:t>
          </a:r>
        </a:p>
      </dsp:txBody>
      <dsp:txXfrm>
        <a:off x="4078094" y="2220249"/>
        <a:ext cx="1215376" cy="1194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A2DD8-3617-5C4B-A118-8EF669C7A2CE}">
      <dsp:nvSpPr>
        <dsp:cNvPr id="0" name=""/>
        <dsp:cNvSpPr/>
      </dsp:nvSpPr>
      <dsp:spPr>
        <a:xfrm>
          <a:off x="1052411" y="384194"/>
          <a:ext cx="2561250" cy="2561250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solidFill>
          <a:srgbClr val="AEC82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4E0497-5521-FC4E-B17A-F955326A7B85}">
      <dsp:nvSpPr>
        <dsp:cNvPr id="0" name=""/>
        <dsp:cNvSpPr/>
      </dsp:nvSpPr>
      <dsp:spPr>
        <a:xfrm>
          <a:off x="1052411" y="384194"/>
          <a:ext cx="2561250" cy="2561250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solidFill>
          <a:srgbClr val="AEC82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CE4826-8A1E-3940-9742-3BF016839D4F}">
      <dsp:nvSpPr>
        <dsp:cNvPr id="0" name=""/>
        <dsp:cNvSpPr/>
      </dsp:nvSpPr>
      <dsp:spPr>
        <a:xfrm>
          <a:off x="1052411" y="384194"/>
          <a:ext cx="2561250" cy="2561250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solidFill>
          <a:srgbClr val="AEC82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1F7D3B-A5E1-5249-9B42-5131E2768B52}">
      <dsp:nvSpPr>
        <dsp:cNvPr id="0" name=""/>
        <dsp:cNvSpPr/>
      </dsp:nvSpPr>
      <dsp:spPr>
        <a:xfrm>
          <a:off x="1744081" y="1075864"/>
          <a:ext cx="1177910" cy="1177910"/>
        </a:xfrm>
        <a:prstGeom prst="ellipse">
          <a:avLst/>
        </a:prstGeom>
        <a:solidFill>
          <a:srgbClr val="AEC82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rgbClr val="000000"/>
              </a:solidFill>
              <a:latin typeface="+mj-lt"/>
            </a:rPr>
            <a:t>Revolving Line of Credit</a:t>
          </a:r>
        </a:p>
      </dsp:txBody>
      <dsp:txXfrm>
        <a:off x="1916582" y="1248365"/>
        <a:ext cx="832908" cy="832908"/>
      </dsp:txXfrm>
    </dsp:sp>
    <dsp:sp modelId="{B7FCC864-9915-714C-B8A2-2D7E593C1339}">
      <dsp:nvSpPr>
        <dsp:cNvPr id="0" name=""/>
        <dsp:cNvSpPr/>
      </dsp:nvSpPr>
      <dsp:spPr>
        <a:xfrm>
          <a:off x="1920768" y="1609"/>
          <a:ext cx="824537" cy="824537"/>
        </a:xfrm>
        <a:prstGeom prst="ellipse">
          <a:avLst/>
        </a:prstGeom>
        <a:solidFill>
          <a:srgbClr val="AEC82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rgbClr val="000000"/>
              </a:solidFill>
            </a:rPr>
            <a:t>Repay draws</a:t>
          </a:r>
        </a:p>
      </dsp:txBody>
      <dsp:txXfrm>
        <a:off x="2041519" y="122360"/>
        <a:ext cx="583035" cy="583035"/>
      </dsp:txXfrm>
    </dsp:sp>
    <dsp:sp modelId="{047BE1DE-4D11-A24C-B21E-8147269DA321}">
      <dsp:nvSpPr>
        <dsp:cNvPr id="0" name=""/>
        <dsp:cNvSpPr/>
      </dsp:nvSpPr>
      <dsp:spPr>
        <a:xfrm>
          <a:off x="3004115" y="1878022"/>
          <a:ext cx="824537" cy="824537"/>
        </a:xfrm>
        <a:prstGeom prst="ellipse">
          <a:avLst/>
        </a:prstGeom>
        <a:solidFill>
          <a:srgbClr val="AEC82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rgbClr val="000000"/>
              </a:solidFill>
            </a:rPr>
            <a:t>Redraw funds</a:t>
          </a:r>
        </a:p>
      </dsp:txBody>
      <dsp:txXfrm>
        <a:off x="3124866" y="1998773"/>
        <a:ext cx="583035" cy="583035"/>
      </dsp:txXfrm>
    </dsp:sp>
    <dsp:sp modelId="{F41DD1A8-1D0E-A645-8737-BBA2732FDDC3}">
      <dsp:nvSpPr>
        <dsp:cNvPr id="0" name=""/>
        <dsp:cNvSpPr/>
      </dsp:nvSpPr>
      <dsp:spPr>
        <a:xfrm>
          <a:off x="837421" y="1878022"/>
          <a:ext cx="824537" cy="824537"/>
        </a:xfrm>
        <a:prstGeom prst="ellipse">
          <a:avLst/>
        </a:prstGeom>
        <a:solidFill>
          <a:srgbClr val="AEC82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rgbClr val="000000"/>
              </a:solidFill>
            </a:rPr>
            <a:t>Draw funds</a:t>
          </a:r>
        </a:p>
      </dsp:txBody>
      <dsp:txXfrm>
        <a:off x="958172" y="1998773"/>
        <a:ext cx="583035" cy="583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643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668F849-7749-4002-B5BC-8AE1AC9BAC70}" type="datetimeFigureOut">
              <a:rPr lang="en-US" smtClean="0"/>
              <a:t>8/6/2022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783A24B-7A7D-49F4-9158-5F9AB8EB6A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2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2492" tIns="46246" rIns="92492" bIns="46246"/>
          <a:lstStyle/>
          <a:p>
            <a:pPr lvl="0"/>
            <a:endParaRPr dirty="0"/>
          </a:p>
        </p:txBody>
      </p:sp>
      <p:sp>
        <p:nvSpPr>
          <p:cNvPr id="17" name="Shape 17"/>
          <p:cNvSpPr>
            <a:spLocks noGrp="1"/>
          </p:cNvSpPr>
          <p:nvPr>
            <p:ph type="body" sz="quarter" idx="1"/>
          </p:nvPr>
        </p:nvSpPr>
        <p:spPr>
          <a:xfrm>
            <a:off x="934720" y="4415791"/>
            <a:ext cx="5140960" cy="4183380"/>
          </a:xfrm>
          <a:prstGeom prst="rect">
            <a:avLst/>
          </a:prstGeom>
        </p:spPr>
        <p:txBody>
          <a:bodyPr lIns="92492" tIns="46246" rIns="92492" bIns="46246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7540062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55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891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26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24916">
              <a:lnSpc>
                <a:spcPct val="100000"/>
              </a:lnSpc>
              <a:spcBef>
                <a:spcPts val="405"/>
              </a:spcBef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1973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24916">
              <a:lnSpc>
                <a:spcPct val="100000"/>
              </a:lnSpc>
              <a:spcBef>
                <a:spcPts val="405"/>
              </a:spcBef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1973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56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86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34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3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735" y="8830660"/>
            <a:ext cx="3038145" cy="46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5" tIns="46243" rIns="92485" bIns="4624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44" indent="-28901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068" indent="-2312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495" indent="-2312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0923" indent="-2312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350" indent="-2312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778" indent="-2312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205" indent="-2312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632" indent="-2312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B574CC-F475-45D1-95B0-3643B9CB77FC}" type="slidenum">
              <a:rPr lang="en-US" altLang="en-US"/>
              <a:pPr eaLnBrk="1" hangingPunct="1"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7812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24916">
              <a:lnSpc>
                <a:spcPct val="100000"/>
              </a:lnSpc>
              <a:spcBef>
                <a:spcPts val="405"/>
              </a:spcBef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1973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8569" y="8976837"/>
            <a:ext cx="3105997" cy="472891"/>
          </a:xfrm>
          <a:prstGeom prst="rect">
            <a:avLst/>
          </a:prstGeom>
        </p:spPr>
        <p:txBody>
          <a:bodyPr lIns="92492" tIns="46246" rIns="92492" bIns="46246"/>
          <a:lstStyle/>
          <a:p>
            <a:pPr>
              <a:defRPr/>
            </a:pPr>
            <a:fld id="{438CCF46-9CAB-4B16-9009-2BC595B7AD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7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57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21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96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24916">
              <a:lnSpc>
                <a:spcPct val="100000"/>
              </a:lnSpc>
              <a:spcBef>
                <a:spcPts val="405"/>
              </a:spcBef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1973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73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65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5300" y="774241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10500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0082" y="6439908"/>
            <a:ext cx="7721106" cy="292100"/>
          </a:xfrm>
        </p:spPr>
        <p:txBody>
          <a:bodyPr/>
          <a:lstStyle/>
          <a:p>
            <a:r>
              <a:rPr lang="en-US" cap="all" dirty="0"/>
              <a:t>Money Smart for Small Business: </a:t>
            </a:r>
            <a:r>
              <a:rPr lang="en-US" dirty="0"/>
              <a:t>Banking Services Available for a Small Business</a:t>
            </a: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533400" y="-829022"/>
            <a:ext cx="8153400" cy="490655"/>
          </a:xfrm>
          <a:prstGeom prst="rect">
            <a:avLst/>
          </a:prstGeom>
          <a:solidFill>
            <a:schemeClr val="tx1"/>
          </a:solidFill>
        </p:spPr>
        <p:txBody>
          <a:bodyPr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30A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12 pt. Helvetica* 85 Heavy   08472"/>
              </a:defRPr>
            </a:lvl1pPr>
          </a:lstStyle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2"/>
          </p:nvPr>
        </p:nvSpPr>
        <p:spPr>
          <a:xfrm>
            <a:off x="509588" y="1917700"/>
            <a:ext cx="8139112" cy="4167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938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ettyImages-174835447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7500" y="1223759"/>
            <a:ext cx="936912" cy="4860000"/>
          </a:xfrm>
          <a:prstGeom prst="rect">
            <a:avLst/>
          </a:prstGeom>
        </p:spPr>
      </p:pic>
      <p:sp>
        <p:nvSpPr>
          <p:cNvPr id="1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10500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0082" y="6439908"/>
            <a:ext cx="7721106" cy="292100"/>
          </a:xfrm>
        </p:spPr>
        <p:txBody>
          <a:bodyPr/>
          <a:lstStyle/>
          <a:p>
            <a:r>
              <a:rPr lang="en-US" cap="all" dirty="0"/>
              <a:t>Money Smart for Small Business: </a:t>
            </a:r>
            <a:r>
              <a:rPr lang="en-US" dirty="0"/>
              <a:t>Banking Services Available for a Small Business</a:t>
            </a:r>
          </a:p>
        </p:txBody>
      </p:sp>
      <p:sp>
        <p:nvSpPr>
          <p:cNvPr id="21" name="Content Placeholder 7"/>
          <p:cNvSpPr>
            <a:spLocks noGrp="1"/>
          </p:cNvSpPr>
          <p:nvPr>
            <p:ph sz="quarter" idx="12"/>
          </p:nvPr>
        </p:nvSpPr>
        <p:spPr>
          <a:xfrm>
            <a:off x="509588" y="1917700"/>
            <a:ext cx="8139112" cy="4167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95300" y="774241"/>
            <a:ext cx="8153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2507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ettyImages-174835447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5956" y="1223759"/>
            <a:ext cx="936912" cy="4860000"/>
          </a:xfrm>
          <a:prstGeom prst="rect">
            <a:avLst/>
          </a:prstGeom>
        </p:spPr>
      </p:pic>
      <p:sp>
        <p:nvSpPr>
          <p:cNvPr id="1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10500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0082" y="6439908"/>
            <a:ext cx="7721106" cy="292100"/>
          </a:xfrm>
        </p:spPr>
        <p:txBody>
          <a:bodyPr/>
          <a:lstStyle/>
          <a:p>
            <a:r>
              <a:rPr lang="en-US" cap="all" dirty="0"/>
              <a:t>Money Smart for Small Business: </a:t>
            </a:r>
            <a:r>
              <a:rPr lang="en-US" dirty="0"/>
              <a:t>Banking Services Available for a Small Business</a:t>
            </a:r>
          </a:p>
        </p:txBody>
      </p:sp>
      <p:sp>
        <p:nvSpPr>
          <p:cNvPr id="21" name="Content Placeholder 7"/>
          <p:cNvSpPr>
            <a:spLocks noGrp="1"/>
          </p:cNvSpPr>
          <p:nvPr>
            <p:ph sz="quarter" idx="12"/>
          </p:nvPr>
        </p:nvSpPr>
        <p:spPr>
          <a:xfrm>
            <a:off x="509588" y="1917700"/>
            <a:ext cx="8139112" cy="4167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95300" y="774241"/>
            <a:ext cx="8153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725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10500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0082" y="6439908"/>
            <a:ext cx="7721106" cy="292100"/>
          </a:xfrm>
        </p:spPr>
        <p:txBody>
          <a:bodyPr/>
          <a:lstStyle/>
          <a:p>
            <a:r>
              <a:rPr lang="en-US" cap="all" dirty="0"/>
              <a:t>Money Smart for Small Business: </a:t>
            </a:r>
            <a:r>
              <a:rPr lang="en-US" dirty="0"/>
              <a:t>Banking Services Available for a Small Business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509588" y="1917700"/>
            <a:ext cx="8139112" cy="4167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757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/>
              <a:t>Money Smart for Small Business: </a:t>
            </a:r>
            <a:r>
              <a:rPr lang="en-US" dirty="0"/>
              <a:t>Banking Services Available for a Small Business</a:t>
            </a:r>
          </a:p>
        </p:txBody>
      </p:sp>
    </p:spTree>
    <p:extLst>
      <p:ext uri="{BB962C8B-B14F-4D97-AF65-F5344CB8AC3E}">
        <p14:creationId xmlns:p14="http://schemas.microsoft.com/office/powerpoint/2010/main" val="320283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/>
              <a:t>Money Smart for Small Business: </a:t>
            </a:r>
            <a:r>
              <a:rPr lang="en-US" dirty="0"/>
              <a:t>Banking Services Available for a Small Business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09588" y="1917700"/>
            <a:ext cx="8139112" cy="4167188"/>
          </a:xfrm>
        </p:spPr>
        <p:txBody>
          <a:bodyPr tIns="13716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206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/>
              <a:t>Money Smart for Small Business: </a:t>
            </a:r>
            <a:r>
              <a:rPr lang="en-US" dirty="0"/>
              <a:t>Banking Services Available for a Small Business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09588" y="1917700"/>
            <a:ext cx="8139112" cy="4167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47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/>
              <a:t>Money Smart for Small Business: </a:t>
            </a:r>
            <a:r>
              <a:rPr lang="en-US" dirty="0"/>
              <a:t>Banking Services Available for a Small Business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09588" y="1917700"/>
            <a:ext cx="8139112" cy="4167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19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/>
              <a:t>Money Smart for Small Business: </a:t>
            </a:r>
            <a:r>
              <a:rPr lang="en-US" dirty="0"/>
              <a:t>Banking Services Available for a Small Business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09588" y="1917700"/>
            <a:ext cx="8139112" cy="4167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19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10500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0082" y="6439908"/>
            <a:ext cx="7721106" cy="292100"/>
          </a:xfrm>
        </p:spPr>
        <p:txBody>
          <a:bodyPr/>
          <a:lstStyle/>
          <a:p>
            <a:r>
              <a:rPr lang="en-US" cap="all" dirty="0"/>
              <a:t>Money Smart for Small Business: </a:t>
            </a:r>
            <a:r>
              <a:rPr lang="en-US" dirty="0"/>
              <a:t>Banking Services Available for a Small Business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2"/>
          </p:nvPr>
        </p:nvSpPr>
        <p:spPr>
          <a:xfrm>
            <a:off x="509588" y="1917700"/>
            <a:ext cx="8139112" cy="4167188"/>
          </a:xfrm>
        </p:spPr>
        <p:txBody>
          <a:bodyPr tIns="13716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95300" y="792463"/>
            <a:ext cx="81534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10500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0082" y="6439908"/>
            <a:ext cx="7721106" cy="292100"/>
          </a:xfrm>
        </p:spPr>
        <p:txBody>
          <a:bodyPr/>
          <a:lstStyle/>
          <a:p>
            <a:r>
              <a:rPr lang="en-US" cap="all" dirty="0"/>
              <a:t>Money Smart for Small Business: </a:t>
            </a:r>
            <a:r>
              <a:rPr lang="en-US" dirty="0"/>
              <a:t>Banking Services Available for a Small Business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2"/>
          </p:nvPr>
        </p:nvSpPr>
        <p:spPr>
          <a:xfrm>
            <a:off x="509588" y="1917700"/>
            <a:ext cx="8139112" cy="4167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95300" y="792463"/>
            <a:ext cx="81534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8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10500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0082" y="6439908"/>
            <a:ext cx="7721106" cy="292100"/>
          </a:xfrm>
        </p:spPr>
        <p:txBody>
          <a:bodyPr/>
          <a:lstStyle/>
          <a:p>
            <a:r>
              <a:rPr lang="en-US" cap="all" dirty="0"/>
              <a:t>Money Smart for Small Business: </a:t>
            </a:r>
            <a:r>
              <a:rPr lang="en-US" dirty="0"/>
              <a:t>Banking Services Available for a Small Business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/>
          </p:nvPr>
        </p:nvSpPr>
        <p:spPr>
          <a:xfrm>
            <a:off x="509588" y="1917700"/>
            <a:ext cx="8139112" cy="4167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5300" y="792463"/>
            <a:ext cx="81534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0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5300" y="774241"/>
            <a:ext cx="8153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10500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0082" y="6439908"/>
            <a:ext cx="7721106" cy="292100"/>
          </a:xfrm>
        </p:spPr>
        <p:txBody>
          <a:bodyPr/>
          <a:lstStyle/>
          <a:p>
            <a:r>
              <a:rPr lang="en-US" cap="all" dirty="0"/>
              <a:t>Money Smart for Small Business: </a:t>
            </a:r>
            <a:r>
              <a:rPr lang="en-US" dirty="0"/>
              <a:t>Banking Services Available for a Small Business</a:t>
            </a: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509588" y="-829022"/>
            <a:ext cx="8153400" cy="490655"/>
          </a:xfrm>
          <a:prstGeom prst="rect">
            <a:avLst/>
          </a:prstGeom>
          <a:solidFill>
            <a:schemeClr val="tx1"/>
          </a:solidFill>
        </p:spPr>
        <p:txBody>
          <a:bodyPr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30A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12 pt. Helvetica* 85 Heavy   08472"/>
              </a:defRPr>
            </a:lvl1pPr>
          </a:lstStyle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2"/>
          </p:nvPr>
        </p:nvSpPr>
        <p:spPr>
          <a:xfrm>
            <a:off x="509588" y="1917700"/>
            <a:ext cx="8139112" cy="41671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28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774241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082" y="1917241"/>
            <a:ext cx="8138618" cy="4208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0500" y="6429375"/>
            <a:ext cx="876300" cy="292100"/>
          </a:xfrm>
          <a:prstGeom prst="rect">
            <a:avLst/>
          </a:prstGeom>
        </p:spPr>
        <p:txBody>
          <a:bodyPr/>
          <a:lstStyle>
            <a:lvl1pPr algn="r"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082" y="6439908"/>
            <a:ext cx="7721106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cap="all" dirty="0"/>
              <a:t>Money Smart for Small Business: </a:t>
            </a:r>
            <a:r>
              <a:rPr lang="en-US" dirty="0"/>
              <a:t>Banking Services Available for a Small Business</a:t>
            </a:r>
          </a:p>
        </p:txBody>
      </p:sp>
    </p:spTree>
    <p:extLst>
      <p:ext uri="{BB962C8B-B14F-4D97-AF65-F5344CB8AC3E}">
        <p14:creationId xmlns:p14="http://schemas.microsoft.com/office/powerpoint/2010/main" val="293538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656" r:id="rId10"/>
    <p:sldLayoutId id="2147483670" r:id="rId11"/>
    <p:sldLayoutId id="2147483705" r:id="rId12"/>
    <p:sldLayoutId id="2147483704" r:id="rId13"/>
    <p:sldLayoutId id="2147483706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die.fdic.gov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a.gov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hyperlink" Target="http://www.fdic.gov/moneysmar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fdic.gov/moneysmart" TargetMode="External"/><Relationship Id="rId4" Type="http://schemas.openxmlformats.org/officeDocument/2006/relationships/hyperlink" Target="http://www.sba.gov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.gov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pn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merfinance.gov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hyperlink" Target="http://www.sba.gov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bi.gov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tc.gov/" TargetMode="Externa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oney Smart For Small Business Banking Services" hidden="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Money Smart For Small</a:t>
            </a:r>
            <a:r>
              <a:rPr lang="en-US" baseline="0" dirty="0" smtClean="0"/>
              <a:t> Business Banking Services</a:t>
            </a:r>
            <a:endParaRPr lang="en-US" dirty="0"/>
          </a:p>
        </p:txBody>
      </p:sp>
      <p:sp>
        <p:nvSpPr>
          <p:cNvPr id="14" name="2019">
            <a:extLst>
              <a:ext uri="{FF2B5EF4-FFF2-40B4-BE49-F238E27FC236}">
                <a16:creationId xmlns:a16="http://schemas.microsoft.com/office/drawing/2014/main" id="{732CC783-F7C8-8A45-B43A-C13AD90E8CC7}"/>
              </a:ext>
            </a:extLst>
          </p:cNvPr>
          <p:cNvSpPr txBox="1"/>
          <p:nvPr/>
        </p:nvSpPr>
        <p:spPr>
          <a:xfrm>
            <a:off x="897014" y="291766"/>
            <a:ext cx="229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400" dirty="0">
                <a:solidFill>
                  <a:schemeClr val="bg1"/>
                </a:solidFill>
                <a:latin typeface="+mj-lt"/>
              </a:rPr>
              <a:t>2019</a:t>
            </a:r>
          </a:p>
        </p:txBody>
      </p:sp>
      <p:pic>
        <p:nvPicPr>
          <p:cNvPr id="6" name="Picture 5" descr="Money Smart For Small Business branding">
            <a:extLst>
              <a:ext uri="{FF2B5EF4-FFF2-40B4-BE49-F238E27FC236}">
                <a16:creationId xmlns:a16="http://schemas.microsoft.com/office/drawing/2014/main" id="{4FFAFFD2-AAAE-EC46-BF15-5D8A882CD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8" y="952131"/>
            <a:ext cx="3006657" cy="2873211"/>
          </a:xfrm>
          <a:prstGeom prst="rect">
            <a:avLst/>
          </a:prstGeom>
        </p:spPr>
      </p:pic>
      <p:sp>
        <p:nvSpPr>
          <p:cNvPr id="8" name="Banking Services">
            <a:extLst>
              <a:ext uri="{FF2B5EF4-FFF2-40B4-BE49-F238E27FC236}">
                <a16:creationId xmlns:a16="http://schemas.microsoft.com/office/drawing/2014/main" id="{88F742BC-84DD-354A-9388-EF7C00E78C86}"/>
              </a:ext>
            </a:extLst>
          </p:cNvPr>
          <p:cNvSpPr txBox="1"/>
          <p:nvPr/>
        </p:nvSpPr>
        <p:spPr>
          <a:xfrm>
            <a:off x="860592" y="4281251"/>
            <a:ext cx="2295528" cy="1077216"/>
          </a:xfrm>
          <a:prstGeom prst="rect">
            <a:avLst/>
          </a:prstGeom>
          <a:solidFill>
            <a:schemeClr val="bg1">
              <a:alpha val="59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>
              <a:lnSpc>
                <a:spcPct val="80000"/>
              </a:lnSpc>
            </a:pPr>
            <a:r>
              <a:rPr lang="en-US" sz="4000" cap="all" dirty="0">
                <a:solidFill>
                  <a:schemeClr val="tx1"/>
                </a:solidFill>
                <a:latin typeface="+mj-lt"/>
                <a:ea typeface="12 pt Helvetica* 55 Roman   05472"/>
                <a:cs typeface="12 pt Helvetica* 55 Roman   05472"/>
                <a:sym typeface="12 pt Helvetica* 55 Roman   05472"/>
              </a:rPr>
              <a:t>Banking </a:t>
            </a:r>
          </a:p>
          <a:p>
            <a:pPr algn="l" rtl="0" latinLnBrk="1" hangingPunct="0">
              <a:lnSpc>
                <a:spcPct val="80000"/>
              </a:lnSpc>
            </a:pPr>
            <a:r>
              <a:rPr lang="en-US" sz="4000" cap="all" dirty="0">
                <a:solidFill>
                  <a:schemeClr val="tx1"/>
                </a:solidFill>
                <a:latin typeface="+mj-lt"/>
                <a:ea typeface="12 pt Helvetica* 55 Roman   05472"/>
                <a:cs typeface="12 pt Helvetica* 55 Roman   05472"/>
                <a:sym typeface="12 pt Helvetica* 55 Roman   05472"/>
              </a:rPr>
              <a:t>Services </a:t>
            </a:r>
            <a:endParaRPr kumimoji="0" lang="en-US" sz="4000" i="0" u="none" strike="noStrike" cap="all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sym typeface="Calibri"/>
            </a:endParaRPr>
          </a:p>
        </p:txBody>
      </p:sp>
      <p:sp>
        <p:nvSpPr>
          <p:cNvPr id="7" name="Available for a Small Business">
            <a:extLst>
              <a:ext uri="{FF2B5EF4-FFF2-40B4-BE49-F238E27FC236}">
                <a16:creationId xmlns:a16="http://schemas.microsoft.com/office/drawing/2014/main" id="{D8FB7B81-33AE-1F47-83A2-F420AE89C7D6}"/>
              </a:ext>
            </a:extLst>
          </p:cNvPr>
          <p:cNvSpPr/>
          <p:nvPr/>
        </p:nvSpPr>
        <p:spPr>
          <a:xfrm>
            <a:off x="897014" y="5322842"/>
            <a:ext cx="3194448" cy="268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l"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Garamond"/>
                <a:cs typeface="Calibri" panose="020F0502020204030204" pitchFamily="34" charset="0"/>
                <a:sym typeface="Garamond"/>
              </a:rPr>
              <a:t>Available for a Small Business</a:t>
            </a:r>
          </a:p>
        </p:txBody>
      </p:sp>
      <p:pic>
        <p:nvPicPr>
          <p:cNvPr id="11" name="Picture 10" descr="FDIC Federal Deposit Insurance Corporation logo">
            <a:extLst>
              <a:ext uri="{FF2B5EF4-FFF2-40B4-BE49-F238E27FC236}">
                <a16:creationId xmlns:a16="http://schemas.microsoft.com/office/drawing/2014/main" id="{6E4D43C8-5850-804F-BBD8-53A60B3C4B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44" y="6162269"/>
            <a:ext cx="894660" cy="406274"/>
          </a:xfrm>
          <a:prstGeom prst="rect">
            <a:avLst/>
          </a:prstGeom>
        </p:spPr>
      </p:pic>
      <p:pic>
        <p:nvPicPr>
          <p:cNvPr id="12" name="Picture 11" descr="SBA U.S. Samll Business Administration logo">
            <a:extLst>
              <a:ext uri="{FF2B5EF4-FFF2-40B4-BE49-F238E27FC236}">
                <a16:creationId xmlns:a16="http://schemas.microsoft.com/office/drawing/2014/main" id="{41BAA263-CDC1-1D4F-8225-2B6BD6D864A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172" y="6185919"/>
            <a:ext cx="1349030" cy="373888"/>
          </a:xfrm>
          <a:prstGeom prst="rect">
            <a:avLst/>
          </a:prstGeom>
        </p:spPr>
      </p:pic>
      <p:pic>
        <p:nvPicPr>
          <p:cNvPr id="10" name="Picture 9" descr="Montage image of Benjamin Franklin from the $100 dill and the front of a bank">
            <a:extLst>
              <a:ext uri="{FF2B5EF4-FFF2-40B4-BE49-F238E27FC236}">
                <a16:creationId xmlns:a16="http://schemas.microsoft.com/office/drawing/2014/main" id="{09F3BBF6-A070-EF40-9A56-48ADE01250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1685" y="952133"/>
            <a:ext cx="5118467" cy="59058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ction I: Banking Services">
            <a:extLst>
              <a:ext uri="{FF2B5EF4-FFF2-40B4-BE49-F238E27FC236}">
                <a16:creationId xmlns:a16="http://schemas.microsoft.com/office/drawing/2014/main" id="{3AD4170E-F031-974D-BFC3-970104F3B78F}"/>
              </a:ext>
            </a:extLst>
          </p:cNvPr>
          <p:cNvSpPr/>
          <p:nvPr/>
        </p:nvSpPr>
        <p:spPr>
          <a:xfrm>
            <a:off x="679889" y="187875"/>
            <a:ext cx="1879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Section I:  </a:t>
            </a:r>
          </a:p>
          <a:p>
            <a:r>
              <a:rPr lang="en-US" sz="1800" b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Banking Services</a:t>
            </a:r>
          </a:p>
        </p:txBody>
      </p:sp>
      <p:pic>
        <p:nvPicPr>
          <p:cNvPr id="8" name="Picture 7" descr="Illustration of an org chart in a green circle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89" y="1475704"/>
            <a:ext cx="787639" cy="795069"/>
          </a:xfrm>
          <a:prstGeom prst="rect">
            <a:avLst/>
          </a:prstGeom>
        </p:spPr>
      </p:pic>
      <p:sp>
        <p:nvSpPr>
          <p:cNvPr id="80" name="Exercise 1: Banking Service Needs"/>
          <p:cNvSpPr>
            <a:spLocks noGrp="1"/>
          </p:cNvSpPr>
          <p:nvPr>
            <p:ph type="title"/>
          </p:nvPr>
        </p:nvSpPr>
        <p:spPr>
          <a:xfrm>
            <a:off x="1690249" y="979927"/>
            <a:ext cx="6120251" cy="1143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defTabSz="722376">
              <a:defRPr sz="284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/>
              <a:t>Exercise 1: Banking Service Needs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83" name="Use the table in your Participant Guide on page 11"/>
          <p:cNvSpPr/>
          <p:nvPr/>
        </p:nvSpPr>
        <p:spPr>
          <a:xfrm>
            <a:off x="638998" y="2598139"/>
            <a:ext cx="6972764" cy="2323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Clr>
                <a:srgbClr val="1F497D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 </a:t>
            </a:r>
          </a:p>
          <a:p>
            <a:pPr lvl="0">
              <a:lnSpc>
                <a:spcPts val="3000"/>
              </a:lnSpc>
              <a:spcBef>
                <a:spcPts val="1200"/>
              </a:spcBef>
              <a:buClr>
                <a:srgbClr val="1F497D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Use the table in your Participant Guide on page 11 </a:t>
            </a:r>
            <a:b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to draft a list of business banking service needs for both Eco-Grow and your business now and within the next 6 to 24 months. </a:t>
            </a:r>
            <a:endParaRPr sz="2000" strike="sngStrike" dirty="0">
              <a:solidFill>
                <a:schemeClr val="tx1"/>
              </a:solidFill>
              <a:latin typeface="Franklin Gothic Book" panose="020B0503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3" name="10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36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ction I: Banking Services">
            <a:extLst>
              <a:ext uri="{FF2B5EF4-FFF2-40B4-BE49-F238E27FC236}">
                <a16:creationId xmlns:a16="http://schemas.microsoft.com/office/drawing/2014/main" id="{0BAE4F9E-B7AA-1549-8C66-48B81BCC6265}"/>
              </a:ext>
            </a:extLst>
          </p:cNvPr>
          <p:cNvSpPr/>
          <p:nvPr/>
        </p:nvSpPr>
        <p:spPr>
          <a:xfrm>
            <a:off x="607332" y="181651"/>
            <a:ext cx="1879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Section I:  </a:t>
            </a:r>
          </a:p>
          <a:p>
            <a:r>
              <a:rPr lang="en-US" sz="1800" b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Banking Services</a:t>
            </a:r>
          </a:p>
        </p:txBody>
      </p:sp>
      <p:sp>
        <p:nvSpPr>
          <p:cNvPr id="5" name="Factors in Selecting the Right Bank"/>
          <p:cNvSpPr>
            <a:spLocks noGrp="1"/>
          </p:cNvSpPr>
          <p:nvPr>
            <p:ph type="title"/>
          </p:nvPr>
        </p:nvSpPr>
        <p:spPr>
          <a:xfrm>
            <a:off x="581822" y="1414594"/>
            <a:ext cx="4509162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Factors </a:t>
            </a:r>
            <a:r>
              <a:rPr lang="en-US" dirty="0"/>
              <a:t>in </a:t>
            </a:r>
            <a:r>
              <a:rPr lang="en-US" sz="3600" dirty="0"/>
              <a:t>Selecting the Right Bank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67657" y="2610442"/>
            <a:ext cx="3702978" cy="1001486"/>
          </a:xfrm>
          <a:prstGeom prst="rightArrow">
            <a:avLst/>
          </a:prstGeom>
          <a:gradFill flip="none" rotWithShape="1">
            <a:gsLst>
              <a:gs pos="0">
                <a:srgbClr val="9BBD6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Consider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67657" y="3665032"/>
            <a:ext cx="3702978" cy="1001486"/>
          </a:xfrm>
          <a:prstGeom prst="rightArrow">
            <a:avLst/>
          </a:prstGeom>
          <a:gradFill flip="none" rotWithShape="1">
            <a:gsLst>
              <a:gs pos="0">
                <a:srgbClr val="9BBD6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Research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67657" y="4719622"/>
            <a:ext cx="3702978" cy="1001486"/>
          </a:xfrm>
          <a:prstGeom prst="rightArrow">
            <a:avLst/>
          </a:prstGeom>
          <a:gradFill flip="none" rotWithShape="1">
            <a:gsLst>
              <a:gs pos="0">
                <a:srgbClr val="9BBD6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Compare</a:t>
            </a:r>
          </a:p>
        </p:txBody>
      </p:sp>
      <p:pic>
        <p:nvPicPr>
          <p:cNvPr id="47" name="Picture 1" descr="Image of street directional signs with Transfers, Investing, Deposits, Loans, Credits, Insurance, Drafts and Checking written on the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0986" y="1003505"/>
            <a:ext cx="3702977" cy="48289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3" name="11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I: Banking Services">
            <a:extLst>
              <a:ext uri="{FF2B5EF4-FFF2-40B4-BE49-F238E27FC236}">
                <a16:creationId xmlns:a16="http://schemas.microsoft.com/office/drawing/2014/main" id="{194F3F53-95C5-D54D-837E-B913AA6DD0F7}"/>
              </a:ext>
            </a:extLst>
          </p:cNvPr>
          <p:cNvSpPr/>
          <p:nvPr/>
        </p:nvSpPr>
        <p:spPr>
          <a:xfrm>
            <a:off x="607332" y="181651"/>
            <a:ext cx="1879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Section I:  </a:t>
            </a:r>
          </a:p>
          <a:p>
            <a:r>
              <a:rPr lang="en-US" sz="1800" b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Banking Services</a:t>
            </a:r>
          </a:p>
        </p:txBody>
      </p:sp>
      <p:pic>
        <p:nvPicPr>
          <p:cNvPr id="10" name="Picture 9" descr="Star illustration in a green circle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184" y="1232449"/>
            <a:ext cx="701884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actors in Selecting the Right Bank"/>
          <p:cNvSpPr>
            <a:spLocks noGrp="1"/>
          </p:cNvSpPr>
          <p:nvPr>
            <p:ph type="title"/>
          </p:nvPr>
        </p:nvSpPr>
        <p:spPr>
          <a:xfrm>
            <a:off x="1281148" y="1101005"/>
            <a:ext cx="3583461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Factors </a:t>
            </a:r>
            <a:r>
              <a:rPr lang="en-US" dirty="0"/>
              <a:t>in Selecting the </a:t>
            </a:r>
            <a:r>
              <a:rPr lang="en-US" sz="3600" dirty="0"/>
              <a:t>Right Bank</a:t>
            </a:r>
          </a:p>
        </p:txBody>
      </p:sp>
      <p:pic>
        <p:nvPicPr>
          <p:cNvPr id="12" name="Picture 2" descr="Image result for checklis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32" y="2559346"/>
            <a:ext cx="538887" cy="72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ustomer service"/>
          <p:cNvSpPr>
            <a:spLocks noGrp="1"/>
          </p:cNvSpPr>
          <p:nvPr>
            <p:ph sz="quarter" idx="12"/>
          </p:nvPr>
        </p:nvSpPr>
        <p:spPr>
          <a:xfrm>
            <a:off x="966341" y="2533134"/>
            <a:ext cx="3949781" cy="419887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40080" indent="-457200">
              <a:buSzPct val="110000"/>
              <a:defRPr sz="1800">
                <a:solidFill>
                  <a:srgbClr val="000000"/>
                </a:solidFill>
              </a:defRPr>
            </a:pPr>
            <a:r>
              <a:rPr lang="en-US" sz="2400" dirty="0"/>
              <a:t>Customer service</a:t>
            </a:r>
          </a:p>
          <a:p>
            <a:pPr marL="640080" indent="-457200">
              <a:buSzPct val="110000"/>
              <a:defRPr sz="1800">
                <a:solidFill>
                  <a:srgbClr val="000000"/>
                </a:solidFill>
              </a:defRPr>
            </a:pPr>
            <a:r>
              <a:rPr lang="en-US" sz="2400" dirty="0"/>
              <a:t>Access to your accounts and money</a:t>
            </a:r>
            <a:r>
              <a:rPr lang="en-US" sz="2000" dirty="0">
                <a:solidFill>
                  <a:srgbClr val="96C93D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*</a:t>
            </a:r>
            <a:r>
              <a:rPr lang="en-US" sz="2400" dirty="0"/>
              <a:t> </a:t>
            </a:r>
          </a:p>
          <a:p>
            <a:pPr marL="640080" indent="-457200">
              <a:buSzPct val="110000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000000"/>
                </a:solidFill>
                <a:sym typeface="12 pt Helvetica* 55 Roman   05472"/>
              </a:rPr>
              <a:t>Technology</a:t>
            </a:r>
          </a:p>
          <a:p>
            <a:pPr marL="640080" indent="-457200">
              <a:buSzPct val="110000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000000"/>
                </a:solidFill>
                <a:sym typeface="12 pt Helvetica* 55 Roman   05472"/>
              </a:rPr>
              <a:t>Specialized small business products </a:t>
            </a:r>
            <a:br>
              <a:rPr lang="en-US" sz="2400" dirty="0">
                <a:solidFill>
                  <a:srgbClr val="000000"/>
                </a:solidFill>
                <a:sym typeface="12 pt Helvetica* 55 Roman   05472"/>
              </a:rPr>
            </a:br>
            <a:r>
              <a:rPr lang="en-US" sz="2400" dirty="0">
                <a:solidFill>
                  <a:srgbClr val="000000"/>
                </a:solidFill>
                <a:sym typeface="12 pt Helvetica* 55 Roman   05472"/>
              </a:rPr>
              <a:t>and services</a:t>
            </a:r>
            <a:endParaRPr sz="2400" dirty="0">
              <a:solidFill>
                <a:srgbClr val="000000"/>
              </a:solidFill>
              <a:sym typeface="12 pt Helvetica* 55 Roman   05472"/>
            </a:endParaRPr>
          </a:p>
        </p:txBody>
      </p:sp>
      <p:pic>
        <p:nvPicPr>
          <p:cNvPr id="7" name="Picture 6" descr="Image of a person on a laptop and cellphone connected to the interne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7" r="37032"/>
          <a:stretch/>
        </p:blipFill>
        <p:spPr>
          <a:xfrm>
            <a:off x="4950175" y="1005848"/>
            <a:ext cx="3660641" cy="4573346"/>
          </a:xfrm>
          <a:prstGeom prst="rect">
            <a:avLst/>
          </a:prstGeom>
        </p:spPr>
      </p:pic>
      <p:sp>
        <p:nvSpPr>
          <p:cNvPr id="11" name="*More protections for consumers than businesses!"/>
          <p:cNvSpPr txBox="1"/>
          <p:nvPr/>
        </p:nvSpPr>
        <p:spPr>
          <a:xfrm>
            <a:off x="533184" y="5878266"/>
            <a:ext cx="6673675" cy="64632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2000" dirty="0">
                <a:solidFill>
                  <a:srgbClr val="96C93D"/>
                </a:solidFill>
                <a:latin typeface="+mn-lt"/>
              </a:rPr>
              <a:t>*More protections for consumers than businesses!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sym typeface="Calibri"/>
            </a:endParaRPr>
          </a:p>
        </p:txBody>
      </p:sp>
      <p:sp>
        <p:nvSpPr>
          <p:cNvPr id="2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3" name="1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3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I: Banking Services">
            <a:extLst>
              <a:ext uri="{FF2B5EF4-FFF2-40B4-BE49-F238E27FC236}">
                <a16:creationId xmlns:a16="http://schemas.microsoft.com/office/drawing/2014/main" id="{240DDA1A-B433-2D4F-97A4-9446EA7F961B}"/>
              </a:ext>
            </a:extLst>
          </p:cNvPr>
          <p:cNvSpPr/>
          <p:nvPr/>
        </p:nvSpPr>
        <p:spPr>
          <a:xfrm>
            <a:off x="607332" y="181651"/>
            <a:ext cx="1879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Section I:  </a:t>
            </a:r>
          </a:p>
          <a:p>
            <a:r>
              <a:rPr lang="en-US" sz="1800" b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Banking Services</a:t>
            </a:r>
          </a:p>
        </p:txBody>
      </p:sp>
      <p:sp>
        <p:nvSpPr>
          <p:cNvPr id="2" name="Basic FDIC Deposit Insurance Principles"/>
          <p:cNvSpPr>
            <a:spLocks noGrp="1"/>
          </p:cNvSpPr>
          <p:nvPr>
            <p:ph type="title"/>
          </p:nvPr>
        </p:nvSpPr>
        <p:spPr>
          <a:xfrm>
            <a:off x="495300" y="430213"/>
            <a:ext cx="8153400" cy="1143000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Basic FDIC Deposit Insurance Principles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3" name="Coverage is per depositor. A depositor may be any person (does not have to be a U.S. citizen or resident) or any legal entity (businesses, nonprofit organizations, and government agencies)."/>
          <p:cNvSpPr>
            <a:spLocks noGrp="1"/>
          </p:cNvSpPr>
          <p:nvPr>
            <p:ph sz="quarter" idx="12"/>
          </p:nvPr>
        </p:nvSpPr>
        <p:spPr>
          <a:xfrm>
            <a:off x="495300" y="1922966"/>
            <a:ext cx="4484473" cy="4167188"/>
          </a:xfrm>
        </p:spPr>
        <p:txBody>
          <a:bodyPr>
            <a:normAutofit lnSpcReduction="10000"/>
          </a:bodyPr>
          <a:lstStyle/>
          <a:p>
            <a:pPr marL="52578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Calibri"/>
                <a:cs typeface="Calibri"/>
                <a:sym typeface="Calibri"/>
              </a:rPr>
              <a:t>Coverage is per depositor. </a:t>
            </a:r>
            <a:r>
              <a:rPr lang="en-US" sz="2400" dirty="0">
                <a:ea typeface="Calibri"/>
                <a:cs typeface="Calibri"/>
                <a:sym typeface="Calibri"/>
              </a:rPr>
              <a:t>A depositor may be any person (does not have to be a U.S.</a:t>
            </a:r>
            <a:r>
              <a:rPr lang="en-US" sz="2400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ea typeface="Calibri"/>
                <a:cs typeface="Calibri"/>
                <a:sym typeface="Calibri"/>
              </a:rPr>
              <a:t>citizen or resident) or any legal entity </a:t>
            </a:r>
            <a:r>
              <a:rPr lang="en-US" sz="2400" dirty="0">
                <a:latin typeface="+mj-lt"/>
                <a:ea typeface="Calibri"/>
                <a:cs typeface="Calibri"/>
                <a:sym typeface="Calibri"/>
              </a:rPr>
              <a:t>(businesses, nonprofit organizations, and government agencies).</a:t>
            </a:r>
          </a:p>
          <a:p>
            <a:pPr marL="52578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Medium" panose="020B0603020102020204" pitchFamily="34" charset="0"/>
              </a:rPr>
              <a:t>Standard insurance amount is $250,000</a:t>
            </a:r>
            <a:r>
              <a:rPr lang="en-US" sz="2400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*</a:t>
            </a:r>
            <a:r>
              <a:rPr lang="en-US" sz="2400" dirty="0">
                <a:latin typeface="Franklin Gothic Medium" panose="020B0603020102020204" pitchFamily="34" charset="0"/>
              </a:rPr>
              <a:t> </a:t>
            </a:r>
            <a:r>
              <a:rPr lang="en-US" sz="2400" dirty="0"/>
              <a:t>per depositor, per insured bank,</a:t>
            </a:r>
            <a:r>
              <a:rPr lang="en-US" sz="2400" baseline="30000" dirty="0">
                <a:solidFill>
                  <a:srgbClr val="92D050"/>
                </a:solidFill>
              </a:rPr>
              <a:t>†</a:t>
            </a:r>
            <a:r>
              <a:rPr lang="en-US" sz="2400" dirty="0"/>
              <a:t> for each account ownership category.</a:t>
            </a:r>
          </a:p>
        </p:txBody>
      </p:sp>
      <p:pic>
        <p:nvPicPr>
          <p:cNvPr id="1026" name="Picture 2" descr="Image of the FDIC Teller 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9233" y="1990043"/>
            <a:ext cx="3357567" cy="14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*See the FDIC’s Electronic Deposit Insurance Estimator"/>
          <p:cNvSpPr txBox="1"/>
          <p:nvPr/>
        </p:nvSpPr>
        <p:spPr>
          <a:xfrm>
            <a:off x="5291134" y="3667340"/>
            <a:ext cx="3222672" cy="230832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dirty="0">
                <a:solidFill>
                  <a:srgbClr val="96C93D"/>
                </a:solidFill>
                <a:latin typeface="+mn-lt"/>
              </a:rPr>
              <a:t>*See the FDIC’s Electronic Deposit Insurance Estimator </a:t>
            </a:r>
            <a:br>
              <a:rPr lang="en-US" dirty="0">
                <a:solidFill>
                  <a:srgbClr val="96C93D"/>
                </a:solidFill>
                <a:latin typeface="+mn-lt"/>
              </a:rPr>
            </a:br>
            <a:r>
              <a:rPr lang="en-US" dirty="0">
                <a:solidFill>
                  <a:srgbClr val="96C93D"/>
                </a:solidFill>
                <a:latin typeface="+mn-lt"/>
              </a:rPr>
              <a:t>at </a:t>
            </a:r>
            <a:r>
              <a:rPr lang="en-US" dirty="0">
                <a:solidFill>
                  <a:srgbClr val="96C93D"/>
                </a:solidFill>
                <a:latin typeface="+mn-lt"/>
                <a:hlinkClick r:id="rId4" tooltip="https://edie.fdic.gov "/>
              </a:rPr>
              <a:t>https://edie.fdic.gov </a:t>
            </a:r>
            <a:endParaRPr lang="en-US" dirty="0">
              <a:solidFill>
                <a:srgbClr val="96C93D"/>
              </a:solidFill>
              <a:latin typeface="+mn-lt"/>
            </a:endParaRPr>
          </a:p>
          <a:p>
            <a:endParaRPr lang="en-US" dirty="0">
              <a:solidFill>
                <a:srgbClr val="96C93D"/>
              </a:solidFill>
              <a:latin typeface="+mn-lt"/>
            </a:endParaRPr>
          </a:p>
          <a:p>
            <a:pPr algn="l" rtl="0" latinLnBrk="1" hangingPunct="0"/>
            <a:r>
              <a:rPr lang="en-US" kern="1200" baseline="30000" dirty="0">
                <a:solidFill>
                  <a:srgbClr val="96C93D"/>
                </a:solidFill>
                <a:latin typeface="+mn-lt"/>
                <a:ea typeface="+mn-ea"/>
                <a:cs typeface="+mn-cs"/>
              </a:rPr>
              <a:t>†</a:t>
            </a:r>
            <a:r>
              <a:rPr lang="en-US" dirty="0">
                <a:solidFill>
                  <a:srgbClr val="96C93D"/>
                </a:solidFill>
                <a:latin typeface="+mn-lt"/>
              </a:rPr>
              <a:t>Deposits in credit unions may </a:t>
            </a:r>
            <a:br>
              <a:rPr lang="en-US" dirty="0">
                <a:solidFill>
                  <a:srgbClr val="96C93D"/>
                </a:solidFill>
                <a:latin typeface="+mn-lt"/>
              </a:rPr>
            </a:br>
            <a:r>
              <a:rPr lang="en-US" dirty="0">
                <a:solidFill>
                  <a:srgbClr val="96C93D"/>
                </a:solidFill>
                <a:latin typeface="+mn-lt"/>
              </a:rPr>
              <a:t>be insured by the NCUA, but </a:t>
            </a:r>
            <a:br>
              <a:rPr lang="en-US" dirty="0">
                <a:solidFill>
                  <a:srgbClr val="96C93D"/>
                </a:solidFill>
                <a:latin typeface="+mn-lt"/>
              </a:rPr>
            </a:br>
            <a:r>
              <a:rPr lang="en-US" dirty="0">
                <a:solidFill>
                  <a:srgbClr val="96C93D"/>
                </a:solidFill>
                <a:latin typeface="+mn-lt"/>
              </a:rPr>
              <a:t>insurance details may differ in </a:t>
            </a:r>
            <a:br>
              <a:rPr lang="en-US" dirty="0">
                <a:solidFill>
                  <a:srgbClr val="96C93D"/>
                </a:solidFill>
                <a:latin typeface="+mn-lt"/>
              </a:rPr>
            </a:br>
            <a:r>
              <a:rPr lang="en-US" dirty="0">
                <a:solidFill>
                  <a:srgbClr val="96C93D"/>
                </a:solidFill>
                <a:latin typeface="+mn-lt"/>
              </a:rPr>
              <a:t>some respects.</a:t>
            </a:r>
            <a:endParaRPr kumimoji="0" lang="en-US" i="0" u="none" strike="noStrike" cap="none" spc="0" normalizeH="0" baseline="0" dirty="0">
              <a:ln>
                <a:noFill/>
              </a:ln>
              <a:solidFill>
                <a:srgbClr val="96C93D"/>
              </a:solidFill>
              <a:effectLst/>
              <a:uFillTx/>
              <a:latin typeface="+mn-lt"/>
              <a:sym typeface="Calibri"/>
            </a:endParaRPr>
          </a:p>
        </p:txBody>
      </p:sp>
      <p:sp>
        <p:nvSpPr>
          <p:cNvPr id="4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5" name="1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22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I: Banking Services">
            <a:extLst>
              <a:ext uri="{FF2B5EF4-FFF2-40B4-BE49-F238E27FC236}">
                <a16:creationId xmlns:a16="http://schemas.microsoft.com/office/drawing/2014/main" id="{ABB5D953-ED7E-1D4B-BBEA-6C42184D2586}"/>
              </a:ext>
            </a:extLst>
          </p:cNvPr>
          <p:cNvSpPr/>
          <p:nvPr/>
        </p:nvSpPr>
        <p:spPr>
          <a:xfrm>
            <a:off x="607332" y="181651"/>
            <a:ext cx="1879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Section I:  </a:t>
            </a:r>
          </a:p>
          <a:p>
            <a:r>
              <a:rPr lang="en-US" sz="1800" b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Banking Services</a:t>
            </a:r>
          </a:p>
        </p:txBody>
      </p:sp>
      <p:pic>
        <p:nvPicPr>
          <p:cNvPr id="9" name="Picture 8" descr="Star illustration in a green circle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184" y="1232449"/>
            <a:ext cx="701884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ccount Services"/>
          <p:cNvSpPr>
            <a:spLocks noGrp="1"/>
          </p:cNvSpPr>
          <p:nvPr>
            <p:ph type="title"/>
          </p:nvPr>
        </p:nvSpPr>
        <p:spPr>
          <a:xfrm>
            <a:off x="1217067" y="715785"/>
            <a:ext cx="7195665" cy="1143000"/>
          </a:xfrm>
        </p:spPr>
        <p:txBody>
          <a:bodyPr anchor="b"/>
          <a:lstStyle/>
          <a:p>
            <a:r>
              <a:rPr lang="en-US" sz="3200" dirty="0">
                <a:solidFill>
                  <a:schemeClr val="tx1"/>
                </a:solidFill>
              </a:rPr>
              <a:t>Account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Business Checking Accounts"/>
          <p:cNvSpPr>
            <a:spLocks noGrp="1"/>
          </p:cNvSpPr>
          <p:nvPr>
            <p:ph sz="quarter" idx="12"/>
          </p:nvPr>
        </p:nvSpPr>
        <p:spPr>
          <a:xfrm>
            <a:off x="1028632" y="2028477"/>
            <a:ext cx="3682313" cy="391498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00050" lvl="1" indent="-4000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chemeClr val="tx1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B</a:t>
            </a:r>
            <a:r>
              <a:rPr sz="1800" dirty="0">
                <a:solidFill>
                  <a:schemeClr val="tx1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usiness</a:t>
            </a:r>
            <a:r>
              <a:rPr lang="en-US" sz="1800" dirty="0">
                <a:solidFill>
                  <a:schemeClr val="tx1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 C</a:t>
            </a:r>
            <a:r>
              <a:rPr sz="1800" dirty="0">
                <a:solidFill>
                  <a:schemeClr val="tx1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hecking</a:t>
            </a:r>
            <a:r>
              <a:rPr lang="en-US" sz="1800" dirty="0">
                <a:solidFill>
                  <a:schemeClr val="tx1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 Accounts</a:t>
            </a:r>
            <a:endParaRPr sz="1800" dirty="0">
              <a:solidFill>
                <a:schemeClr val="tx1"/>
              </a:solidFill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400050" lvl="1" indent="-4000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chemeClr val="tx1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Business Debit Cards</a:t>
            </a:r>
          </a:p>
          <a:p>
            <a:pPr marL="400050" lvl="1" indent="-4000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chemeClr val="tx1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Savings Accounts</a:t>
            </a:r>
          </a:p>
          <a:p>
            <a:pPr marL="400050" lvl="1" indent="-4000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chemeClr val="tx1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Certificates of Deposit (CD)</a:t>
            </a:r>
          </a:p>
          <a:p>
            <a:pPr marL="400050" lvl="1" indent="-4000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chemeClr val="tx1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Retirement/Other Employee </a:t>
            </a:r>
            <a:br>
              <a:rPr lang="en-US" sz="1800" dirty="0">
                <a:solidFill>
                  <a:schemeClr val="tx1"/>
                </a:solidFill>
                <a:ea typeface="12 pt Helvetica* 55 Roman   05472"/>
                <a:cs typeface="12 pt Helvetica* 55 Roman   05472"/>
                <a:sym typeface="12 pt Helvetica* 55 Roman   05472"/>
              </a:rPr>
            </a:br>
            <a:r>
              <a:rPr lang="en-US" sz="1800" dirty="0">
                <a:solidFill>
                  <a:schemeClr val="tx1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Benefit Accounts</a:t>
            </a:r>
          </a:p>
          <a:p>
            <a:pPr marL="400050" lvl="1" indent="-4000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chemeClr val="tx1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Business Credit Cards</a:t>
            </a:r>
          </a:p>
          <a:p>
            <a:pPr marL="400050" lvl="1" indent="-4000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chemeClr val="tx1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Payroll Services</a:t>
            </a:r>
          </a:p>
          <a:p>
            <a:pPr marL="400050" lvl="1" indent="-4000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chemeClr val="tx1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Cash Management</a:t>
            </a:r>
          </a:p>
          <a:p>
            <a:pPr marL="400050" lvl="1" indent="-4000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chemeClr val="tx1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Merchant Services</a:t>
            </a:r>
          </a:p>
          <a:p>
            <a:pPr marL="400050" lvl="1" indent="-4000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chemeClr val="tx1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Other Services</a:t>
            </a:r>
          </a:p>
        </p:txBody>
      </p:sp>
      <p:pic>
        <p:nvPicPr>
          <p:cNvPr id="4" name="Picture 3" descr="Image of a person on a laptop looking at their online banking account on their smartphone 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1000913"/>
            <a:ext cx="4062412" cy="4920724"/>
          </a:xfrm>
          <a:prstGeom prst="rect">
            <a:avLst/>
          </a:prstGeom>
        </p:spPr>
      </p:pic>
      <p:sp>
        <p:nvSpPr>
          <p:cNvPr id="2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3" name="1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ction I: Banking Services">
            <a:extLst>
              <a:ext uri="{FF2B5EF4-FFF2-40B4-BE49-F238E27FC236}">
                <a16:creationId xmlns:a16="http://schemas.microsoft.com/office/drawing/2014/main" id="{A37B35EC-A8C8-C341-BD6F-4B5B9B60F87C}"/>
              </a:ext>
            </a:extLst>
          </p:cNvPr>
          <p:cNvSpPr/>
          <p:nvPr/>
        </p:nvSpPr>
        <p:spPr>
          <a:xfrm>
            <a:off x="607332" y="181651"/>
            <a:ext cx="1879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Section I:  </a:t>
            </a:r>
          </a:p>
          <a:p>
            <a:r>
              <a:rPr lang="en-US" sz="1800" b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Banking Services</a:t>
            </a:r>
          </a:p>
        </p:txBody>
      </p:sp>
      <p:sp>
        <p:nvSpPr>
          <p:cNvPr id="7" name="Account Services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z="3200" dirty="0">
                <a:solidFill>
                  <a:schemeClr val="tx1"/>
                </a:solidFill>
              </a:rPr>
              <a:t>Account Services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 descr="Image result for checklis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22" y="2079955"/>
            <a:ext cx="538887" cy="72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ost of services and transactions"/>
          <p:cNvSpPr>
            <a:spLocks noGrp="1"/>
          </p:cNvSpPr>
          <p:nvPr>
            <p:ph sz="quarter" idx="12"/>
          </p:nvPr>
        </p:nvSpPr>
        <p:spPr>
          <a:xfrm>
            <a:off x="990108" y="2317271"/>
            <a:ext cx="4736658" cy="3465691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/>
          <a:p>
            <a:pPr marL="0" lvl="1" indent="0">
              <a:spcBef>
                <a:spcPts val="600"/>
              </a:spcBef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200" dirty="0">
                <a:ea typeface="12 pt Helvetica* 55 Roman   05472"/>
                <a:cs typeface="12 pt Helvetica* 55 Roman   05472"/>
                <a:sym typeface="12 pt Helvetica* 55 Roman   05472"/>
              </a:rPr>
              <a:t>Cost of services and transactions</a:t>
            </a:r>
          </a:p>
          <a:p>
            <a:pPr marL="457200" lvl="1" indent="-457200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200" dirty="0">
                <a:ea typeface="12 pt Helvetica* 55 Roman   05472"/>
                <a:cs typeface="12 pt Helvetica* 55 Roman   05472"/>
                <a:sym typeface="12 pt Helvetica* 55 Roman   05472"/>
              </a:rPr>
              <a:t>Brochures and fee schedules for features and service costs, including options for overdraft protection </a:t>
            </a:r>
          </a:p>
          <a:p>
            <a:pPr marL="457200" lvl="1" indent="-457200">
              <a:spcBef>
                <a:spcPts val="1800"/>
              </a:spcBef>
              <a:buSzPct val="110000"/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200" dirty="0">
                <a:ea typeface="12 pt Helvetica* 55 Roman   05472"/>
                <a:cs typeface="12 pt Helvetica* 55 Roman   05472"/>
                <a:sym typeface="12 pt Helvetica* 55 Roman   05472"/>
              </a:rPr>
              <a:t>Account disclosures</a:t>
            </a:r>
          </a:p>
          <a:p>
            <a:pPr marL="457200" lvl="1" indent="-457200">
              <a:spcBef>
                <a:spcPts val="1800"/>
              </a:spcBef>
              <a:buSzPct val="110000"/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200" dirty="0">
                <a:ea typeface="12 pt Helvetica* 55 Roman   05472"/>
                <a:cs typeface="12 pt Helvetica* 55 Roman   05472"/>
                <a:sym typeface="12 pt Helvetica* 55 Roman   05472"/>
              </a:rPr>
              <a:t>Ways to get fees waived/reduced </a:t>
            </a:r>
            <a:br>
              <a:rPr lang="en-US" sz="2200" dirty="0">
                <a:ea typeface="12 pt Helvetica* 55 Roman   05472"/>
                <a:cs typeface="12 pt Helvetica* 55 Roman   05472"/>
                <a:sym typeface="12 pt Helvetica* 55 Roman   05472"/>
              </a:rPr>
            </a:br>
            <a:r>
              <a:rPr lang="en-US" sz="2200" dirty="0">
                <a:ea typeface="12 pt Helvetica* 55 Roman   05472"/>
                <a:cs typeface="12 pt Helvetica* 55 Roman   05472"/>
                <a:sym typeface="12 pt Helvetica* 55 Roman   05472"/>
              </a:rPr>
              <a:t>(transaction volume/bundling) </a:t>
            </a:r>
          </a:p>
        </p:txBody>
      </p:sp>
      <p:pic>
        <p:nvPicPr>
          <p:cNvPr id="6" name="Picture 5" descr="Example of a Local Bank Fee Account Disclosure sheet&#10;">
            <a:extLst>
              <a:ext uri="{FF2B5EF4-FFF2-40B4-BE49-F238E27FC236}">
                <a16:creationId xmlns:a16="http://schemas.microsoft.com/office/drawing/2014/main" id="{47D485A8-870F-674B-8C06-0F75D407EF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9" t="7517" r="7781" b="7660"/>
          <a:stretch/>
        </p:blipFill>
        <p:spPr>
          <a:xfrm>
            <a:off x="5432504" y="1439694"/>
            <a:ext cx="3327259" cy="4475858"/>
          </a:xfrm>
          <a:prstGeom prst="rect">
            <a:avLst/>
          </a:prstGeom>
        </p:spPr>
      </p:pic>
      <p:sp>
        <p:nvSpPr>
          <p:cNvPr id="3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4" name="15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102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ction I: Banking Services">
            <a:extLst>
              <a:ext uri="{FF2B5EF4-FFF2-40B4-BE49-F238E27FC236}">
                <a16:creationId xmlns:a16="http://schemas.microsoft.com/office/drawing/2014/main" id="{281F4A6F-E121-DC47-994E-3CF1CF96CF86}"/>
              </a:ext>
            </a:extLst>
          </p:cNvPr>
          <p:cNvSpPr/>
          <p:nvPr/>
        </p:nvSpPr>
        <p:spPr>
          <a:xfrm>
            <a:off x="607332" y="181651"/>
            <a:ext cx="1879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Section I:  </a:t>
            </a:r>
          </a:p>
          <a:p>
            <a:r>
              <a:rPr lang="en-US" sz="1800" b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Banking Services</a:t>
            </a:r>
          </a:p>
        </p:txBody>
      </p:sp>
      <p:pic>
        <p:nvPicPr>
          <p:cNvPr id="8" name="Picture 7" descr="Star illustration in a green circle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083" y="1406234"/>
            <a:ext cx="701884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ccount Services"/>
          <p:cNvSpPr>
            <a:spLocks noGrp="1"/>
          </p:cNvSpPr>
          <p:nvPr>
            <p:ph type="title"/>
          </p:nvPr>
        </p:nvSpPr>
        <p:spPr>
          <a:xfrm>
            <a:off x="1482809" y="909131"/>
            <a:ext cx="7104105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Account Services</a:t>
            </a:r>
          </a:p>
        </p:txBody>
      </p:sp>
      <p:sp>
        <p:nvSpPr>
          <p:cNvPr id="46" name="Timing, Ease, and Security of Payment Transactions"/>
          <p:cNvSpPr>
            <a:spLocks noGrp="1"/>
          </p:cNvSpPr>
          <p:nvPr>
            <p:ph sz="quarter" idx="12"/>
          </p:nvPr>
        </p:nvSpPr>
        <p:spPr>
          <a:xfrm>
            <a:off x="751414" y="2241223"/>
            <a:ext cx="4051738" cy="3611440"/>
          </a:xfrm>
          <a:prstGeom prst="rect">
            <a:avLst/>
          </a:prstGeom>
        </p:spPr>
        <p:txBody>
          <a:bodyPr lIns="91440" tIns="0" rIns="91440" bIns="0">
            <a:normAutofit fontScale="40000" lnSpcReduction="20000"/>
          </a:bodyPr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6000" b="1" dirty="0">
                <a:latin typeface="Franklin Gothic Book" panose="020B0503020102020204" pitchFamily="34" charset="0"/>
              </a:rPr>
              <a:t>Timing, Ease, and Security of Payment Transactions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endParaRPr lang="en-US" sz="2400" dirty="0">
              <a:latin typeface="Franklin Gothic Book" panose="020B0503020102020204" pitchFamily="34" charset="0"/>
            </a:endParaRP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4200" dirty="0">
                <a:latin typeface="Franklin Gothic Book" panose="020B0503020102020204" pitchFamily="34" charset="0"/>
                <a:ea typeface="12 pt Helvetica* 55 Roman   05472"/>
                <a:cs typeface="12 pt Helvetica* 55 Roman   05472"/>
                <a:sym typeface="12 pt Helvetica* 55 Roman   05472"/>
              </a:rPr>
              <a:t>Most payment transactions do not </a:t>
            </a:r>
            <a:br>
              <a:rPr lang="en-US" sz="4200" dirty="0">
                <a:latin typeface="Franklin Gothic Book" panose="020B0503020102020204" pitchFamily="34" charset="0"/>
                <a:ea typeface="12 pt Helvetica* 55 Roman   05472"/>
                <a:cs typeface="12 pt Helvetica* 55 Roman   05472"/>
                <a:sym typeface="12 pt Helvetica* 55 Roman   05472"/>
              </a:rPr>
            </a:br>
            <a:r>
              <a:rPr lang="en-US" sz="4200" dirty="0">
                <a:latin typeface="Franklin Gothic Book" panose="020B0503020102020204" pitchFamily="34" charset="0"/>
                <a:ea typeface="12 pt Helvetica* 55 Roman   05472"/>
                <a:cs typeface="12 pt Helvetica* 55 Roman   05472"/>
                <a:sym typeface="12 pt Helvetica* 55 Roman   05472"/>
              </a:rPr>
              <a:t>occur in real time, and writing a check or initiating a bank transfer when you don’t have funds available can result in costly charges!</a:t>
            </a: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endParaRPr lang="en-US" sz="4200" i="1" dirty="0">
              <a:latin typeface="Franklin Gothic Book" panose="020B0503020102020204" pitchFamily="34" charset="0"/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4200" dirty="0">
                <a:ea typeface="12 pt Helvetica* 55 Roman   05472"/>
                <a:cs typeface="12 pt Helvetica* 55 Roman   05472"/>
                <a:sym typeface="12 pt Helvetica* 55 Roman   05472"/>
              </a:rPr>
              <a:t>Direct deposit, Automated Clearing House debit and credit processing, wire transfers</a:t>
            </a:r>
          </a:p>
          <a:p>
            <a:pP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4200" dirty="0">
                <a:ea typeface="12 pt Helvetica* 55 Roman   05472"/>
                <a:cs typeface="12 pt Helvetica* 55 Roman   05472"/>
              </a:rPr>
              <a:t>Debit block</a:t>
            </a:r>
          </a:p>
          <a:p>
            <a:pP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4200" dirty="0">
                <a:ea typeface="12 pt Helvetica* 55 Roman   05472"/>
                <a:cs typeface="12 pt Helvetica* 55 Roman   05472"/>
              </a:rPr>
              <a:t>Lockbox services </a:t>
            </a:r>
          </a:p>
          <a:p>
            <a:pP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4200" dirty="0">
                <a:ea typeface="12 pt Helvetica* 55 Roman   05472"/>
                <a:cs typeface="12 pt Helvetica* 55 Roman   05472"/>
              </a:rPr>
              <a:t>Remote deposit capture</a:t>
            </a:r>
            <a:endParaRPr sz="4200" strike="sngStrike" dirty="0">
              <a:solidFill>
                <a:srgbClr val="FF0000"/>
              </a:solidFill>
              <a:ea typeface="12 pt Helvetica* 55 Roman   05472"/>
              <a:cs typeface="12 pt Helvetica* 55 Roman   05472"/>
              <a:sym typeface="12 pt Helvetica* 55 Roman   05472"/>
            </a:endParaRPr>
          </a:p>
        </p:txBody>
      </p:sp>
      <p:pic>
        <p:nvPicPr>
          <p:cNvPr id="10" name="Picture 9" descr="Image of a man touching a $ on a screen">
            <a:extLst>
              <a:ext uri="{FF2B5EF4-FFF2-40B4-BE49-F238E27FC236}">
                <a16:creationId xmlns:a16="http://schemas.microsoft.com/office/drawing/2014/main" id="{A9F714A3-FC8C-C44C-A8A8-8F8B95AEA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151" y="2197449"/>
            <a:ext cx="3883649" cy="2753797"/>
          </a:xfrm>
          <a:prstGeom prst="rect">
            <a:avLst/>
          </a:prstGeom>
        </p:spPr>
      </p:pic>
      <p:sp>
        <p:nvSpPr>
          <p:cNvPr id="2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3" name="16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08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ction I: Banking Services">
            <a:extLst>
              <a:ext uri="{FF2B5EF4-FFF2-40B4-BE49-F238E27FC236}">
                <a16:creationId xmlns:a16="http://schemas.microsoft.com/office/drawing/2014/main" id="{531D6133-1458-2043-B171-E58CECD40334}"/>
              </a:ext>
            </a:extLst>
          </p:cNvPr>
          <p:cNvSpPr/>
          <p:nvPr/>
        </p:nvSpPr>
        <p:spPr>
          <a:xfrm>
            <a:off x="607332" y="181651"/>
            <a:ext cx="1879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Section I:  </a:t>
            </a:r>
          </a:p>
          <a:p>
            <a:r>
              <a:rPr lang="en-US" sz="1800" b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Banking Services</a:t>
            </a:r>
          </a:p>
        </p:txBody>
      </p:sp>
      <p:sp>
        <p:nvSpPr>
          <p:cNvPr id="6" name="Account Services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z="3200" dirty="0">
                <a:solidFill>
                  <a:schemeClr val="tx1"/>
                </a:solidFill>
              </a:rPr>
              <a:t>Account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Business Checking Accounts"/>
          <p:cNvSpPr>
            <a:spLocks noGrp="1"/>
          </p:cNvSpPr>
          <p:nvPr>
            <p:ph sz="quarter" idx="12"/>
          </p:nvPr>
        </p:nvSpPr>
        <p:spPr>
          <a:xfrm>
            <a:off x="1006610" y="2124475"/>
            <a:ext cx="4195584" cy="4453745"/>
          </a:xfrm>
          <a:prstGeom prst="rect">
            <a:avLst/>
          </a:prstGeom>
        </p:spPr>
        <p:txBody>
          <a:bodyPr lIns="91440" tIns="0" rIns="0" bIns="0">
            <a:noAutofit/>
          </a:bodyPr>
          <a:lstStyle/>
          <a:p>
            <a:pPr marL="0" lvl="1" indent="0">
              <a:spcBef>
                <a:spcPts val="600"/>
              </a:spcBef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ea typeface="12 pt Helvetica* 55 Roman   05472"/>
                <a:cs typeface="12 pt Helvetica* 55 Roman   05472"/>
                <a:sym typeface="12 pt Helvetica* 55 Roman   05472"/>
              </a:rPr>
              <a:t>Business C</a:t>
            </a:r>
            <a:r>
              <a:rPr sz="2400" dirty="0">
                <a:ea typeface="12 pt Helvetica* 55 Roman   05472"/>
                <a:cs typeface="12 pt Helvetica* 55 Roman   05472"/>
                <a:sym typeface="12 pt Helvetica* 55 Roman   05472"/>
              </a:rPr>
              <a:t>hecking</a:t>
            </a:r>
            <a:r>
              <a:rPr lang="en-US" sz="2400" dirty="0">
                <a:ea typeface="12 pt Helvetica* 55 Roman   05472"/>
                <a:cs typeface="12 pt Helvetica* 55 Roman   05472"/>
                <a:sym typeface="12 pt Helvetica* 55 Roman   05472"/>
              </a:rPr>
              <a:t> Accounts</a:t>
            </a:r>
          </a:p>
          <a:p>
            <a:pPr marL="0" lvl="1" indent="0">
              <a:spcBef>
                <a:spcPts val="600"/>
              </a:spcBef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ea typeface="12 pt Helvetica* 55 Roman   05472"/>
                <a:cs typeface="12 pt Helvetica* 55 Roman   05472"/>
                <a:sym typeface="12 pt Helvetica* 55 Roman   05472"/>
              </a:rPr>
              <a:t>Important considerations:</a:t>
            </a:r>
            <a:endParaRPr sz="2000" dirty="0"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341313" lvl="1" indent="-341313">
              <a:lnSpc>
                <a:spcPct val="80000"/>
              </a:lnSpc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Transaction volume may determine best account type</a:t>
            </a:r>
          </a:p>
          <a:p>
            <a:pPr marL="341313" lvl="1" indent="-341313">
              <a:lnSpc>
                <a:spcPct val="80000"/>
              </a:lnSpc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Know federal, state, and contract rules governing checks</a:t>
            </a:r>
            <a:r>
              <a:rPr lang="en-US" sz="2000" dirty="0">
                <a:solidFill>
                  <a:srgbClr val="9BBD6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*</a:t>
            </a:r>
          </a:p>
          <a:p>
            <a:pPr marL="341313" lvl="1" indent="-341313">
              <a:lnSpc>
                <a:spcPct val="80000"/>
              </a:lnSpc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Banks may use information systems to evaluate applicants for checking accounts (for example, </a:t>
            </a:r>
            <a:r>
              <a:rPr lang="en-US" sz="2000" dirty="0" err="1">
                <a:solidFill>
                  <a:srgbClr val="00000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ChexSystems</a:t>
            </a:r>
            <a:r>
              <a:rPr lang="en-US" sz="2000" dirty="0">
                <a:solidFill>
                  <a:srgbClr val="00000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)</a:t>
            </a:r>
          </a:p>
          <a:p>
            <a:r>
              <a:rPr lang="en-US" sz="2000" dirty="0"/>
              <a:t>Many banks also have second-chance checking accounts for individuals who performed poorly with prior checking accounts. </a:t>
            </a:r>
          </a:p>
        </p:txBody>
      </p:sp>
      <p:pic>
        <p:nvPicPr>
          <p:cNvPr id="8" name="Picture 2" descr="Image result for checklis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3" y="2963158"/>
            <a:ext cx="538887" cy="72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*For example: Uniform Commercial"/>
          <p:cNvSpPr txBox="1"/>
          <p:nvPr/>
        </p:nvSpPr>
        <p:spPr>
          <a:xfrm>
            <a:off x="5202194" y="1423651"/>
            <a:ext cx="3707027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1" indent="0" algn="l" rtl="0" latinLnBrk="1" hangingPunct="0"/>
            <a:r>
              <a:rPr lang="en-US" dirty="0">
                <a:solidFill>
                  <a:srgbClr val="9BBD60"/>
                </a:solidFill>
                <a:latin typeface="Franklin Gothic Book" panose="020B0503020102020204" pitchFamily="34" charset="0"/>
                <a:sym typeface="12 pt Helvetica* 55 Roman   05472"/>
              </a:rPr>
              <a:t>*For example: Uniform Commercial </a:t>
            </a:r>
            <a:br>
              <a:rPr lang="en-US" dirty="0">
                <a:solidFill>
                  <a:srgbClr val="9BBD60"/>
                </a:solidFill>
                <a:latin typeface="Franklin Gothic Book" panose="020B0503020102020204" pitchFamily="34" charset="0"/>
                <a:sym typeface="12 pt Helvetica* 55 Roman   05472"/>
              </a:rPr>
            </a:br>
            <a:r>
              <a:rPr lang="en-US" dirty="0">
                <a:solidFill>
                  <a:srgbClr val="9BBD60"/>
                </a:solidFill>
                <a:latin typeface="Franklin Gothic Book" panose="020B0503020102020204" pitchFamily="34" charset="0"/>
                <a:sym typeface="12 pt Helvetica* 55 Roman   05472"/>
              </a:rPr>
              <a:t>  Code related to losses resulting </a:t>
            </a:r>
            <a:br>
              <a:rPr lang="en-US" dirty="0">
                <a:solidFill>
                  <a:srgbClr val="9BBD60"/>
                </a:solidFill>
                <a:latin typeface="Franklin Gothic Book" panose="020B0503020102020204" pitchFamily="34" charset="0"/>
                <a:sym typeface="12 pt Helvetica* 55 Roman   05472"/>
              </a:rPr>
            </a:br>
            <a:r>
              <a:rPr lang="en-US" dirty="0">
                <a:solidFill>
                  <a:srgbClr val="9BBD60"/>
                </a:solidFill>
                <a:latin typeface="Franklin Gothic Book" panose="020B0503020102020204" pitchFamily="34" charset="0"/>
                <a:sym typeface="12 pt Helvetica* 55 Roman   05472"/>
              </a:rPr>
              <a:t>  from business negligence or </a:t>
            </a:r>
            <a:br>
              <a:rPr lang="en-US" dirty="0">
                <a:solidFill>
                  <a:srgbClr val="9BBD60"/>
                </a:solidFill>
                <a:latin typeface="Franklin Gothic Book" panose="020B0503020102020204" pitchFamily="34" charset="0"/>
                <a:sym typeface="12 pt Helvetica* 55 Roman   05472"/>
              </a:rPr>
            </a:br>
            <a:r>
              <a:rPr lang="en-US" dirty="0">
                <a:solidFill>
                  <a:srgbClr val="9BBD60"/>
                </a:solidFill>
                <a:latin typeface="Franklin Gothic Book" panose="020B0503020102020204" pitchFamily="34" charset="0"/>
                <a:sym typeface="12 pt Helvetica* 55 Roman   05472"/>
              </a:rPr>
              <a:t>  forged checks.</a:t>
            </a:r>
          </a:p>
          <a:p>
            <a:pPr lvl="1" indent="0" algn="l" rtl="0" latinLnBrk="1" hangingPunct="0"/>
            <a:endParaRPr lang="en-US" dirty="0">
              <a:solidFill>
                <a:schemeClr val="tx1"/>
              </a:solidFill>
              <a:latin typeface="Franklin Gothic Medium" panose="020B0603020102020204" pitchFamily="34" charset="0"/>
              <a:sym typeface="12 pt Helvetica* 55 Roman   05472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4" name="Picture 13" descr="Ilustration of a person holding a credit card">
            <a:extLst>
              <a:ext uri="{FF2B5EF4-FFF2-40B4-BE49-F238E27FC236}">
                <a16:creationId xmlns:a16="http://schemas.microsoft.com/office/drawing/2014/main" id="{3400E86F-819F-814F-80E8-5DF6F6A67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94" y="2831614"/>
            <a:ext cx="3484605" cy="2155313"/>
          </a:xfrm>
          <a:prstGeom prst="rect">
            <a:avLst/>
          </a:prstGeom>
        </p:spPr>
      </p:pic>
      <p:sp>
        <p:nvSpPr>
          <p:cNvPr id="5" name="Protect yourself from check"/>
          <p:cNvSpPr/>
          <p:nvPr/>
        </p:nvSpPr>
        <p:spPr>
          <a:xfrm>
            <a:off x="4896465" y="5209938"/>
            <a:ext cx="3790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ctr" rtl="0" latinLnBrk="1" hangingPunct="0"/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  <a:sym typeface="12 pt Helvetica* 55 Roman   05472"/>
              </a:rPr>
              <a:t>Protect yourself from check </a:t>
            </a:r>
            <a:b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  <a:sym typeface="12 pt Helvetica* 55 Roman   05472"/>
              </a:rPr>
            </a:b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  <a:sym typeface="12 pt Helvetica* 55 Roman   05472"/>
              </a:rPr>
              <a:t>fraud liability!</a:t>
            </a:r>
          </a:p>
        </p:txBody>
      </p:sp>
      <p:sp>
        <p:nvSpPr>
          <p:cNvPr id="3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4" name="17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460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ction I: Banking Services">
            <a:extLst>
              <a:ext uri="{FF2B5EF4-FFF2-40B4-BE49-F238E27FC236}">
                <a16:creationId xmlns:a16="http://schemas.microsoft.com/office/drawing/2014/main" id="{94F9DCAE-05D2-3F4E-96E6-56AC49EC8767}"/>
              </a:ext>
            </a:extLst>
          </p:cNvPr>
          <p:cNvSpPr/>
          <p:nvPr/>
        </p:nvSpPr>
        <p:spPr>
          <a:xfrm>
            <a:off x="607332" y="181651"/>
            <a:ext cx="1879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Section I:  </a:t>
            </a:r>
          </a:p>
          <a:p>
            <a:r>
              <a:rPr lang="en-US" sz="1800" b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Banking Services</a:t>
            </a:r>
          </a:p>
        </p:txBody>
      </p:sp>
      <p:sp>
        <p:nvSpPr>
          <p:cNvPr id="6" name="Account Services"/>
          <p:cNvSpPr>
            <a:spLocks noGrp="1"/>
          </p:cNvSpPr>
          <p:nvPr>
            <p:ph type="title"/>
          </p:nvPr>
        </p:nvSpPr>
        <p:spPr>
          <a:xfrm>
            <a:off x="472440" y="696576"/>
            <a:ext cx="8153400" cy="1143000"/>
          </a:xfrm>
        </p:spPr>
        <p:txBody>
          <a:bodyPr anchor="b">
            <a:normAutofit/>
          </a:bodyPr>
          <a:lstStyle/>
          <a:p>
            <a:r>
              <a:rPr lang="en-US" sz="3200" dirty="0"/>
              <a:t>Account Services</a:t>
            </a:r>
          </a:p>
        </p:txBody>
      </p:sp>
      <p:sp>
        <p:nvSpPr>
          <p:cNvPr id="5" name="Business Debit Cards"/>
          <p:cNvSpPr/>
          <p:nvPr/>
        </p:nvSpPr>
        <p:spPr>
          <a:xfrm>
            <a:off x="457200" y="1966111"/>
            <a:ext cx="5869460" cy="382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l" defTabSz="457200" rtl="0">
              <a:lnSpc>
                <a:spcPct val="110000"/>
              </a:lnSpc>
              <a:spcBef>
                <a:spcPts val="600"/>
              </a:spcBef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400" kern="1200" dirty="0">
                <a:solidFill>
                  <a:srgbClr val="000000"/>
                </a:solidFill>
                <a:latin typeface="Franklin Gothic Medium" panose="020B0603020102020204" pitchFamily="34" charset="0"/>
                <a:ea typeface="12 pt Helvetica* 55 Roman   05472"/>
                <a:cs typeface="12 pt Helvetica* 55 Roman   05472"/>
                <a:sym typeface="12 pt Helvetica* 55 Roman   05472"/>
              </a:rPr>
              <a:t>Business Debit Cards</a:t>
            </a:r>
            <a:endParaRPr lang="en-US" sz="2400" strike="sngStrike" kern="1200" dirty="0">
              <a:solidFill>
                <a:srgbClr val="FF0000"/>
              </a:solidFill>
              <a:highlight>
                <a:srgbClr val="FFFF00"/>
              </a:highlight>
              <a:latin typeface="Franklin Gothic Medium" panose="020B0603020102020204" pitchFamily="34" charset="0"/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698817" lvl="6" indent="-342900">
              <a:buFont typeface="Calibri" panose="020F0502020204030204" pitchFamily="34" charset="0"/>
              <a:buChar char="‒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endParaRPr lang="en-US" sz="2400" dirty="0">
              <a:solidFill>
                <a:schemeClr val="tx1"/>
              </a:solidFill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698817" lvl="6" indent="-342900"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tx1"/>
                </a:solidFill>
                <a:latin typeface="+mn-lt"/>
                <a:ea typeface="12 pt Helvetica* 55 Roman   05472"/>
                <a:cs typeface="12 pt Helvetica* 55 Roman   05472"/>
                <a:sym typeface="12 pt Helvetica* 55 Roman   05472"/>
              </a:rPr>
              <a:t>Consider </a:t>
            </a:r>
            <a:r>
              <a:rPr lang="en-US" sz="2400" b="1" dirty="0">
                <a:solidFill>
                  <a:schemeClr val="tx1"/>
                </a:solidFill>
                <a:latin typeface="+mn-lt"/>
                <a:ea typeface="12 pt Helvetica* 55 Roman   05472"/>
                <a:cs typeface="12 pt Helvetica* 55 Roman   05472"/>
                <a:sym typeface="12 pt Helvetica* 55 Roman   05472"/>
              </a:rPr>
              <a:t>convenience and risk: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12 pt Helvetica* 55 Roman   05472"/>
                <a:cs typeface="12 pt Helvetica* 55 Roman   05472"/>
                <a:sym typeface="12 pt Helvetica* 55 Roman   05472"/>
              </a:rPr>
              <a:t> ATM use, online and point-of-sale purchases, limited daily purchases/withdrawals, various cardholders</a:t>
            </a:r>
          </a:p>
          <a:p>
            <a:pPr marL="698817" lvl="6" indent="-342900"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endParaRPr lang="en-US" sz="2400" b="1" dirty="0">
              <a:solidFill>
                <a:schemeClr val="tx1"/>
              </a:solidFill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698817" lvl="6" indent="-342900"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chemeClr val="tx1"/>
                </a:solidFill>
                <a:latin typeface="+mn-lt"/>
                <a:ea typeface="12 pt Helvetica* 55 Roman   05472"/>
                <a:cs typeface="12 pt Helvetica* 55 Roman   05472"/>
                <a:sym typeface="12 pt Helvetica* 55 Roman   05472"/>
              </a:rPr>
              <a:t>Preloaded card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12 pt Helvetica* 55 Roman   05472"/>
                <a:cs typeface="12 pt Helvetica* 55 Roman   05472"/>
                <a:sym typeface="12 pt Helvetica* 55 Roman   05472"/>
              </a:rPr>
              <a:t>option instead of additional signers</a:t>
            </a:r>
          </a:p>
        </p:txBody>
      </p:sp>
      <p:pic>
        <p:nvPicPr>
          <p:cNvPr id="10" name="Picture 9" descr="Illustration of an ATM machine">
            <a:extLst>
              <a:ext uri="{FF2B5EF4-FFF2-40B4-BE49-F238E27FC236}">
                <a16:creationId xmlns:a16="http://schemas.microsoft.com/office/drawing/2014/main" id="{A18ACE31-B4C8-C14B-8FE1-DA1AF14AA2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534" y="1991105"/>
            <a:ext cx="983966" cy="2356942"/>
          </a:xfrm>
          <a:prstGeom prst="rect">
            <a:avLst/>
          </a:prstGeom>
        </p:spPr>
      </p:pic>
      <p:pic>
        <p:nvPicPr>
          <p:cNvPr id="12" name="Picture 11" descr="Illustration of a $ in a green cirle with clockwise directional arrows around it">
            <a:extLst>
              <a:ext uri="{FF2B5EF4-FFF2-40B4-BE49-F238E27FC236}">
                <a16:creationId xmlns:a16="http://schemas.microsoft.com/office/drawing/2014/main" id="{445FC9E7-50E1-8949-A034-EDCF4112B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32" y="4615788"/>
            <a:ext cx="1394976" cy="1556379"/>
          </a:xfrm>
          <a:prstGeom prst="rect">
            <a:avLst/>
          </a:prstGeom>
        </p:spPr>
      </p:pic>
      <p:sp>
        <p:nvSpPr>
          <p:cNvPr id="3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4" name="18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3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ction I: Banking Services">
            <a:extLst>
              <a:ext uri="{FF2B5EF4-FFF2-40B4-BE49-F238E27FC236}">
                <a16:creationId xmlns:a16="http://schemas.microsoft.com/office/drawing/2014/main" id="{35C6DD05-8D52-2E47-9A7D-E27A35BD5FFB}"/>
              </a:ext>
            </a:extLst>
          </p:cNvPr>
          <p:cNvSpPr/>
          <p:nvPr/>
        </p:nvSpPr>
        <p:spPr>
          <a:xfrm>
            <a:off x="607332" y="181651"/>
            <a:ext cx="1879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Section I:  </a:t>
            </a:r>
          </a:p>
          <a:p>
            <a:r>
              <a:rPr lang="en-US" sz="1800" b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Banking Services</a:t>
            </a:r>
          </a:p>
        </p:txBody>
      </p:sp>
      <p:sp>
        <p:nvSpPr>
          <p:cNvPr id="6" name="Account Services"/>
          <p:cNvSpPr>
            <a:spLocks noGrp="1"/>
          </p:cNvSpPr>
          <p:nvPr>
            <p:ph type="title"/>
          </p:nvPr>
        </p:nvSpPr>
        <p:spPr>
          <a:xfrm>
            <a:off x="472440" y="696576"/>
            <a:ext cx="8153400" cy="1143000"/>
          </a:xfrm>
        </p:spPr>
        <p:txBody>
          <a:bodyPr anchor="b">
            <a:normAutofit/>
          </a:bodyPr>
          <a:lstStyle/>
          <a:p>
            <a:r>
              <a:rPr lang="en-US" sz="3200" dirty="0"/>
              <a:t>Account Services</a:t>
            </a:r>
          </a:p>
        </p:txBody>
      </p:sp>
      <p:sp>
        <p:nvSpPr>
          <p:cNvPr id="5" name="Savings Accounts: show your lender you are reserving cash for unexpected needs"/>
          <p:cNvSpPr/>
          <p:nvPr/>
        </p:nvSpPr>
        <p:spPr>
          <a:xfrm>
            <a:off x="472440" y="2398380"/>
            <a:ext cx="5525147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1" indent="-4572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chemeClr val="tx1"/>
                </a:solidFill>
                <a:latin typeface="+mn-lt"/>
                <a:ea typeface="12 pt Helvetica* 55 Roman   05472"/>
                <a:cs typeface="12 pt Helvetica* 55 Roman   05472"/>
                <a:sym typeface="12 pt Helvetica* 55 Roman   05472"/>
              </a:rPr>
              <a:t>Savings Accounts: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12 pt Helvetica* 55 Roman   05472"/>
                <a:cs typeface="12 pt Helvetica* 55 Roman   05472"/>
                <a:sym typeface="12 pt Helvetica* 55 Roman   05472"/>
              </a:rPr>
              <a:t>show your lender you are reserving cash for unexpected needs</a:t>
            </a:r>
          </a:p>
          <a:p>
            <a:pPr marL="640080" lvl="1" indent="-4572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endParaRPr lang="en-US" sz="2400" dirty="0">
              <a:solidFill>
                <a:schemeClr val="tx1"/>
              </a:solidFill>
              <a:latin typeface="+mn-lt"/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640080" lvl="1" indent="-4572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endParaRPr lang="en-US" sz="2400" dirty="0">
              <a:solidFill>
                <a:schemeClr val="tx1"/>
              </a:solidFill>
              <a:latin typeface="+mn-lt"/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640080" lvl="1" indent="-4572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chemeClr val="tx1"/>
                </a:solidFill>
                <a:latin typeface="+mn-lt"/>
                <a:ea typeface="12 pt Helvetica* 55 Roman   05472"/>
                <a:cs typeface="12 pt Helvetica* 55 Roman   05472"/>
              </a:rPr>
              <a:t>Certificates of Deposit: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12 pt Helvetica* 55 Roman   05472"/>
                <a:cs typeface="12 pt Helvetica* 55 Roman   05472"/>
              </a:rPr>
              <a:t>used as loan collateral; build your business credit history </a:t>
            </a:r>
          </a:p>
        </p:txBody>
      </p:sp>
      <p:pic>
        <p:nvPicPr>
          <p:cNvPr id="14" name="Picture 13" descr="Illustration of a blue piggy bank with a coin dropping into it">
            <a:extLst>
              <a:ext uri="{FF2B5EF4-FFF2-40B4-BE49-F238E27FC236}">
                <a16:creationId xmlns:a16="http://schemas.microsoft.com/office/drawing/2014/main" id="{630349F3-E911-9945-9747-CC3BDAD88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170" y="1198605"/>
            <a:ext cx="2255703" cy="2619632"/>
          </a:xfrm>
          <a:prstGeom prst="rect">
            <a:avLst/>
          </a:prstGeom>
        </p:spPr>
      </p:pic>
      <p:pic>
        <p:nvPicPr>
          <p:cNvPr id="11" name="Picture 10" descr="Illustration of a safe, money bag and coins with a $ increase marker">
            <a:extLst>
              <a:ext uri="{FF2B5EF4-FFF2-40B4-BE49-F238E27FC236}">
                <a16:creationId xmlns:a16="http://schemas.microsoft.com/office/drawing/2014/main" id="{0CE38BDB-B209-6642-8E16-1DA5EC9B7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73" y="4320266"/>
            <a:ext cx="2849296" cy="1762359"/>
          </a:xfrm>
          <a:prstGeom prst="rect">
            <a:avLst/>
          </a:prstGeom>
        </p:spPr>
      </p:pic>
      <p:sp>
        <p:nvSpPr>
          <p:cNvPr id="3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4" name="19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4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genda"/>
          <p:cNvSpPr>
            <a:spLocks noGrp="1"/>
          </p:cNvSpPr>
          <p:nvPr>
            <p:ph type="title" idx="4294967295"/>
          </p:nvPr>
        </p:nvSpPr>
        <p:spPr>
          <a:xfrm>
            <a:off x="510082" y="-120685"/>
            <a:ext cx="8153400" cy="1143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5" name="Welcome, Pre-Survey, and Learning Objectives"/>
          <p:cNvSpPr>
            <a:spLocks noGrp="1"/>
          </p:cNvSpPr>
          <p:nvPr>
            <p:ph sz="quarter" idx="12"/>
          </p:nvPr>
        </p:nvSpPr>
        <p:spPr>
          <a:xfrm>
            <a:off x="533400" y="1755093"/>
            <a:ext cx="8139112" cy="4167188"/>
          </a:xfrm>
        </p:spPr>
        <p:txBody>
          <a:bodyPr>
            <a:noAutofit/>
          </a:bodyPr>
          <a:lstStyle/>
          <a:p>
            <a:pPr marL="0" indent="-2743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Welcome, Pre-Survey, and Learning Objectives</a:t>
            </a:r>
            <a:endParaRPr lang="en-US" sz="2400" dirty="0">
              <a:latin typeface="+mj-lt"/>
            </a:endParaRPr>
          </a:p>
          <a:p>
            <a:pPr marL="0" indent="-2743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Section I: Banking Services</a:t>
            </a:r>
          </a:p>
          <a:p>
            <a:pPr marL="640080" lvl="1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 Exercise 1: What Banking Services Do I Need? </a:t>
            </a:r>
            <a:br>
              <a:rPr lang="en-US" sz="2400" dirty="0"/>
            </a:br>
            <a:r>
              <a:rPr lang="en-US" sz="2400" dirty="0"/>
              <a:t>(Case Study introduction)</a:t>
            </a:r>
          </a:p>
          <a:p>
            <a:pPr marL="0" indent="-2743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Section II: Financing Options and Sources </a:t>
            </a:r>
          </a:p>
          <a:p>
            <a:pPr marL="640080" lvl="1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 Exercise 2: Small Business Financing Checklist</a:t>
            </a:r>
          </a:p>
          <a:p>
            <a:pPr marL="640080" lvl="1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 Exercise 3: Self-Assessment Loan Readiness Checklist</a:t>
            </a:r>
          </a:p>
          <a:p>
            <a:pPr marL="0" lvl="1" indent="-2743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30" dirty="0"/>
              <a:t>Section III: Avoiding Fraud and Scams </a:t>
            </a:r>
          </a:p>
          <a:p>
            <a:pPr marL="0" lvl="1" indent="-2743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Summary, Post-Survey, and Evaluation</a:t>
            </a:r>
          </a:p>
        </p:txBody>
      </p:sp>
      <p:sp>
        <p:nvSpPr>
          <p:cNvPr id="3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/>
              <a:t>Money Smart for Small Business: </a:t>
            </a:r>
            <a:r>
              <a:rPr lang="en-US" dirty="0"/>
              <a:t>Banking Services Available for a Small Business</a:t>
            </a:r>
          </a:p>
        </p:txBody>
      </p:sp>
      <p:sp>
        <p:nvSpPr>
          <p:cNvPr id="4" name="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29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ction I: Banking Services">
            <a:extLst>
              <a:ext uri="{FF2B5EF4-FFF2-40B4-BE49-F238E27FC236}">
                <a16:creationId xmlns:a16="http://schemas.microsoft.com/office/drawing/2014/main" id="{4CF8E8E8-99DE-9745-B74D-81A2F45DD597}"/>
              </a:ext>
            </a:extLst>
          </p:cNvPr>
          <p:cNvSpPr/>
          <p:nvPr/>
        </p:nvSpPr>
        <p:spPr>
          <a:xfrm>
            <a:off x="607332" y="181651"/>
            <a:ext cx="1879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Section I:  </a:t>
            </a:r>
          </a:p>
          <a:p>
            <a:r>
              <a:rPr lang="en-US" sz="1800" b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Banking Services</a:t>
            </a:r>
          </a:p>
        </p:txBody>
      </p:sp>
      <p:sp>
        <p:nvSpPr>
          <p:cNvPr id="7" name="Additional Banking Services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z="3200" dirty="0">
                <a:solidFill>
                  <a:schemeClr val="tx1"/>
                </a:solidFill>
              </a:rPr>
              <a:t>Additional Bank</a:t>
            </a:r>
            <a:r>
              <a:rPr lang="en-US" sz="3200" dirty="0"/>
              <a:t>ing</a:t>
            </a:r>
            <a:r>
              <a:rPr lang="en-US" sz="3200" dirty="0">
                <a:solidFill>
                  <a:schemeClr val="tx1"/>
                </a:solidFill>
              </a:rPr>
              <a:t>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Payroll services"/>
          <p:cNvSpPr>
            <a:spLocks noGrp="1"/>
          </p:cNvSpPr>
          <p:nvPr>
            <p:ph sz="quarter" idx="12"/>
          </p:nvPr>
        </p:nvSpPr>
        <p:spPr>
          <a:xfrm>
            <a:off x="460376" y="2111130"/>
            <a:ext cx="5792144" cy="3557990"/>
          </a:xfrm>
          <a:prstGeom prst="rect">
            <a:avLst/>
          </a:prstGeom>
        </p:spPr>
        <p:txBody>
          <a:bodyPr lIns="91440" tIns="0" rIns="91440" bIns="0">
            <a:normAutofit fontScale="92500" lnSpcReduction="10000"/>
          </a:bodyPr>
          <a:lstStyle/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latin typeface="+mj-lt"/>
              </a:rPr>
              <a:t>Payroll services</a:t>
            </a:r>
            <a:endParaRPr lang="en-US" sz="2800" strike="sngStrike" dirty="0">
              <a:solidFill>
                <a:srgbClr val="FF0000"/>
              </a:solidFill>
              <a:highlight>
                <a:srgbClr val="FFFF00"/>
              </a:highlight>
              <a:latin typeface="+mj-lt"/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200" dirty="0">
                <a:ea typeface="12 pt Helvetica* 55 Roman   05472"/>
                <a:cs typeface="12 pt Helvetica* 55 Roman   05472"/>
              </a:rPr>
              <a:t>Benefits</a:t>
            </a:r>
            <a:endParaRPr lang="en-US" sz="2200" u="sng" dirty="0">
              <a:solidFill>
                <a:srgbClr val="FF0000"/>
              </a:solidFill>
              <a:highlight>
                <a:srgbClr val="FFFF00"/>
              </a:highlight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617220" lvl="2" indent="-342900">
              <a:spcBef>
                <a:spcPts val="1200"/>
              </a:spcBef>
              <a:buFont typeface="Franklin Gothic Book" panose="020B0503020102020204" pitchFamily="34" charset="0"/>
              <a:buChar char="―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200" dirty="0">
                <a:ea typeface="12 pt Helvetica* 55 Roman   05472"/>
                <a:cs typeface="12 pt Helvetica* 55 Roman   05472"/>
                <a:sym typeface="12 pt Helvetica* 55 Roman   05472"/>
              </a:rPr>
              <a:t>Easier record keeping: retirement, workers’ compensation, insurance payments, federal and state taxes (reports for each employee)</a:t>
            </a:r>
          </a:p>
          <a:p>
            <a:pPr marL="617220" lvl="2" indent="-342900">
              <a:spcBef>
                <a:spcPts val="1200"/>
              </a:spcBef>
              <a:buFont typeface="Franklin Gothic Book" panose="020B0503020102020204" pitchFamily="34" charset="0"/>
              <a:buChar char="―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200" dirty="0">
                <a:ea typeface="12 pt Helvetica* 55 Roman   05472"/>
                <a:cs typeface="12 pt Helvetica* 55 Roman   05472"/>
                <a:sym typeface="12 pt Helvetica* 55 Roman   05472"/>
              </a:rPr>
              <a:t>Direct deposit to employee accounts</a:t>
            </a:r>
            <a:endParaRPr lang="en-US" sz="2200" dirty="0">
              <a:solidFill>
                <a:srgbClr val="9BBD60"/>
              </a:solidFill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617220" lvl="2" indent="-342900">
              <a:spcBef>
                <a:spcPts val="1200"/>
              </a:spcBef>
              <a:buFont typeface="Franklin Gothic Book" panose="020B0503020102020204" pitchFamily="34" charset="0"/>
              <a:buChar char="―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200" dirty="0">
                <a:ea typeface="12 pt Helvetica* 55 Roman   05472"/>
                <a:cs typeface="12 pt Helvetica* 55 Roman   05472"/>
                <a:sym typeface="12 pt Helvetica* 55 Roman   05472"/>
              </a:rPr>
              <a:t>Payroll account separate from operating account</a:t>
            </a:r>
          </a:p>
          <a:p>
            <a:pPr marL="617220" lvl="2" indent="-342900">
              <a:spcBef>
                <a:spcPts val="1200"/>
              </a:spcBef>
              <a:buFont typeface="Franklin Gothic Book" panose="020B0503020102020204" pitchFamily="34" charset="0"/>
              <a:buChar char="―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200" dirty="0">
                <a:ea typeface="12 pt Helvetica* 55 Roman   05472"/>
                <a:cs typeface="12 pt Helvetica* 55 Roman   05472"/>
                <a:sym typeface="12 pt Helvetica* 55 Roman   05472"/>
              </a:rPr>
              <a:t>Zero balance feature to manage payroll and avoid fraud</a:t>
            </a:r>
          </a:p>
        </p:txBody>
      </p:sp>
      <p:pic>
        <p:nvPicPr>
          <p:cNvPr id="9" name="Picture 8" descr="Illustration of a a Paid and Bill reciept with dollars and coins next to a calculator">
            <a:extLst>
              <a:ext uri="{FF2B5EF4-FFF2-40B4-BE49-F238E27FC236}">
                <a16:creationId xmlns:a16="http://schemas.microsoft.com/office/drawing/2014/main" id="{D7EC6D94-A51D-5B47-A391-AC24FE12E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4" y="2903308"/>
            <a:ext cx="2540000" cy="2540000"/>
          </a:xfrm>
          <a:prstGeom prst="rect">
            <a:avLst/>
          </a:prstGeom>
        </p:spPr>
      </p:pic>
      <p:sp>
        <p:nvSpPr>
          <p:cNvPr id="2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4" name="20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I: Banking Services">
            <a:extLst>
              <a:ext uri="{FF2B5EF4-FFF2-40B4-BE49-F238E27FC236}">
                <a16:creationId xmlns:a16="http://schemas.microsoft.com/office/drawing/2014/main" id="{F22F9D55-4E42-684B-B3FB-54EB8308AD1C}"/>
              </a:ext>
            </a:extLst>
          </p:cNvPr>
          <p:cNvSpPr/>
          <p:nvPr/>
        </p:nvSpPr>
        <p:spPr>
          <a:xfrm>
            <a:off x="607332" y="181651"/>
            <a:ext cx="1879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Section I:  </a:t>
            </a:r>
          </a:p>
          <a:p>
            <a:r>
              <a:rPr lang="en-US" sz="1800" b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Banking Services</a:t>
            </a:r>
          </a:p>
        </p:txBody>
      </p:sp>
      <p:sp>
        <p:nvSpPr>
          <p:cNvPr id="7" name="Additional Banking Services"/>
          <p:cNvSpPr>
            <a:spLocks noGrp="1"/>
          </p:cNvSpPr>
          <p:nvPr>
            <p:ph type="title"/>
          </p:nvPr>
        </p:nvSpPr>
        <p:spPr>
          <a:xfrm>
            <a:off x="618867" y="811113"/>
            <a:ext cx="8004023" cy="1143000"/>
          </a:xfrm>
        </p:spPr>
        <p:txBody>
          <a:bodyPr anchor="b"/>
          <a:lstStyle/>
          <a:p>
            <a:r>
              <a:rPr lang="en-US" sz="3200" dirty="0">
                <a:solidFill>
                  <a:schemeClr val="tx1"/>
                </a:solidFill>
              </a:rPr>
              <a:t>Additional Bank</a:t>
            </a:r>
            <a:r>
              <a:rPr lang="en-US" sz="3200" dirty="0"/>
              <a:t>ing </a:t>
            </a:r>
            <a:r>
              <a:rPr lang="en-US" sz="3200" dirty="0">
                <a:solidFill>
                  <a:schemeClr val="tx1"/>
                </a:solidFill>
              </a:rPr>
              <a:t>Services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 descr="Star illustration in a green circle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304" y="1914670"/>
            <a:ext cx="701884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Manage cash by:"/>
          <p:cNvSpPr>
            <a:spLocks noGrp="1"/>
          </p:cNvSpPr>
          <p:nvPr>
            <p:ph sz="quarter" idx="12"/>
          </p:nvPr>
        </p:nvSpPr>
        <p:spPr>
          <a:xfrm>
            <a:off x="1307642" y="1845846"/>
            <a:ext cx="7305416" cy="3856891"/>
          </a:xfrm>
          <a:prstGeom prst="rect">
            <a:avLst/>
          </a:prstGeom>
        </p:spPr>
        <p:txBody>
          <a:bodyPr lIns="91440" tIns="0" rIns="0" bIns="0">
            <a:noAutofit/>
          </a:bodyPr>
          <a:lstStyle/>
          <a:p>
            <a:pPr marL="0" indent="-274320">
              <a:lnSpc>
                <a:spcPct val="110000"/>
              </a:lnSpc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000000"/>
                </a:solidFill>
                <a:latin typeface="+mj-lt"/>
                <a:sym typeface="12 pt Helvetica* 55 Roman   05472"/>
              </a:rPr>
              <a:t>Manage cash by:</a:t>
            </a:r>
          </a:p>
          <a:p>
            <a:pPr marL="617220" lvl="2" indent="-342900">
              <a:lnSpc>
                <a:spcPct val="110000"/>
              </a:lnSpc>
              <a:spcBef>
                <a:spcPts val="1200"/>
              </a:spcBef>
              <a:buSzPct val="110000"/>
              <a:buFont typeface="Franklin Gothic Book" panose="020B0503020102020204" pitchFamily="34" charset="0"/>
              <a:buChar char="―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rgbClr val="00000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discussing options with your bank;</a:t>
            </a:r>
          </a:p>
          <a:p>
            <a:pPr marL="617220" lvl="2" indent="-342900">
              <a:lnSpc>
                <a:spcPct val="110000"/>
              </a:lnSpc>
              <a:spcBef>
                <a:spcPts val="1200"/>
              </a:spcBef>
              <a:buSzPct val="110000"/>
              <a:buFont typeface="Franklin Gothic Book" panose="020B0503020102020204" pitchFamily="34" charset="0"/>
              <a:buChar char="―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rgbClr val="00000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keeping detailed records;</a:t>
            </a:r>
          </a:p>
          <a:p>
            <a:pPr marL="617220" lvl="2" indent="-342900">
              <a:lnSpc>
                <a:spcPct val="110000"/>
              </a:lnSpc>
              <a:spcBef>
                <a:spcPts val="1200"/>
              </a:spcBef>
              <a:buSzPct val="110000"/>
              <a:buFont typeface="Franklin Gothic Book" panose="020B0503020102020204" pitchFamily="34" charset="0"/>
              <a:buChar char="―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rgbClr val="00000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reporting all your cash income; and</a:t>
            </a:r>
          </a:p>
          <a:p>
            <a:pPr marL="617220" lvl="2" indent="-342900">
              <a:lnSpc>
                <a:spcPct val="110000"/>
              </a:lnSpc>
              <a:spcBef>
                <a:spcPts val="1200"/>
              </a:spcBef>
              <a:buSzPct val="110000"/>
              <a:buFont typeface="Franklin Gothic Book" panose="020B0503020102020204" pitchFamily="34" charset="0"/>
              <a:buChar char="―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rgbClr val="00000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considering remittance or wire-transfer services from a bank.</a:t>
            </a:r>
          </a:p>
          <a:p>
            <a:pPr marL="0" indent="-274320">
              <a:lnSpc>
                <a:spcPct val="110000"/>
              </a:lnSpc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000000"/>
                </a:solidFill>
                <a:latin typeface="+mj-lt"/>
                <a:sym typeface="12 pt Helvetica* 55 Roman   05472"/>
              </a:rPr>
              <a:t>Increase sales by using merchant services</a:t>
            </a:r>
          </a:p>
          <a:p>
            <a:pPr marL="617220" lvl="2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10000"/>
              <a:buFont typeface="Franklin Gothic Book" panose="020B0503020102020204" pitchFamily="34" charset="0"/>
              <a:buChar char="―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Credit and debit cards: point-of-sale card reader terminals, marketing support</a:t>
            </a:r>
          </a:p>
          <a:p>
            <a:pPr marL="617220" lvl="2" indent="-342900">
              <a:lnSpc>
                <a:spcPct val="90000"/>
              </a:lnSpc>
              <a:spcBef>
                <a:spcPts val="1200"/>
              </a:spcBef>
              <a:buSzPct val="110000"/>
              <a:buFont typeface="Franklin Gothic Book" panose="020B0503020102020204" pitchFamily="34" charset="0"/>
              <a:buChar char="―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Gift/prepaid cards</a:t>
            </a:r>
          </a:p>
          <a:p>
            <a:pPr marL="617220" lvl="2" indent="-342900">
              <a:lnSpc>
                <a:spcPct val="90000"/>
              </a:lnSpc>
              <a:spcBef>
                <a:spcPts val="1200"/>
              </a:spcBef>
              <a:buSzPct val="110000"/>
              <a:buFont typeface="Franklin Gothic Book" panose="020B0503020102020204" pitchFamily="34" charset="0"/>
              <a:buChar char="―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Online payments/orders</a:t>
            </a:r>
          </a:p>
        </p:txBody>
      </p:sp>
      <p:pic>
        <p:nvPicPr>
          <p:cNvPr id="9" name="Picture 2" descr="Image result for checklis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03" y="2844802"/>
            <a:ext cx="538887" cy="72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tar illustration in a green circle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304" y="3884107"/>
            <a:ext cx="701884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Image result for checklis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02" y="4746743"/>
            <a:ext cx="538887" cy="72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3" name="21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09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ction I: Banking Services">
            <a:extLst>
              <a:ext uri="{FF2B5EF4-FFF2-40B4-BE49-F238E27FC236}">
                <a16:creationId xmlns:a16="http://schemas.microsoft.com/office/drawing/2014/main" id="{12EF6683-DABD-274A-9875-69CD3150B81C}"/>
              </a:ext>
            </a:extLst>
          </p:cNvPr>
          <p:cNvSpPr/>
          <p:nvPr/>
        </p:nvSpPr>
        <p:spPr>
          <a:xfrm>
            <a:off x="607332" y="181651"/>
            <a:ext cx="1879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Section I:  </a:t>
            </a:r>
          </a:p>
          <a:p>
            <a:r>
              <a:rPr lang="en-US" sz="1800" b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Banking Services</a:t>
            </a:r>
          </a:p>
        </p:txBody>
      </p:sp>
      <p:pic>
        <p:nvPicPr>
          <p:cNvPr id="8" name="Picture 7" descr="Star illustration in a green circle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700" y="1477539"/>
            <a:ext cx="701884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dditional Banking Services"/>
          <p:cNvSpPr>
            <a:spLocks noGrp="1"/>
          </p:cNvSpPr>
          <p:nvPr>
            <p:ph type="title"/>
          </p:nvPr>
        </p:nvSpPr>
        <p:spPr>
          <a:xfrm>
            <a:off x="1348740" y="1187417"/>
            <a:ext cx="3623310" cy="1143000"/>
          </a:xfrm>
        </p:spPr>
        <p:txBody>
          <a:bodyPr anchor="b"/>
          <a:lstStyle/>
          <a:p>
            <a:r>
              <a:rPr lang="en-US" sz="3200" dirty="0">
                <a:solidFill>
                  <a:schemeClr val="tx1"/>
                </a:solidFill>
              </a:rPr>
              <a:t>Additional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Bank</a:t>
            </a:r>
            <a:r>
              <a:rPr lang="en-US" sz="3200" dirty="0"/>
              <a:t>ing </a:t>
            </a:r>
            <a:r>
              <a:rPr lang="en-US" sz="3200" dirty="0">
                <a:solidFill>
                  <a:schemeClr val="tx1"/>
                </a:solidFill>
              </a:rPr>
              <a:t>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Financial and Credit Education"/>
          <p:cNvSpPr>
            <a:spLocks noGrp="1"/>
          </p:cNvSpPr>
          <p:nvPr>
            <p:ph sz="quarter" idx="12"/>
          </p:nvPr>
        </p:nvSpPr>
        <p:spPr>
          <a:xfrm>
            <a:off x="1222584" y="2411826"/>
            <a:ext cx="3882054" cy="37062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latin typeface="Franklin Gothic Book" panose="020B0503020102020204" pitchFamily="34" charset="0"/>
                <a:sym typeface="12 pt Helvetica* 55 Roman   05472"/>
              </a:rPr>
              <a:t>Financial and Credit Education</a:t>
            </a:r>
          </a:p>
          <a:p>
            <a:pPr marL="400050" lvl="1" indent="0"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latin typeface="+mj-lt"/>
                <a:ea typeface="12 pt Helvetica* 55 Roman   05472"/>
                <a:cs typeface="12 pt Helvetica* 55 Roman   05472"/>
                <a:sym typeface="12 pt Helvetica* 55 Roman   05472"/>
              </a:rPr>
              <a:t>Find training or counseling at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12 pt Helvetica* 55 Roman   05472"/>
                <a:cs typeface="12 pt Helvetica* 55 Roman   05472"/>
                <a:sym typeface="12 pt Helvetica* 55 Roman   05472"/>
                <a:hlinkClick r:id="rId3" tooltip="www.sba.gov"/>
              </a:rPr>
              <a:t>www.sba.gov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12 pt Helvetica* 55 Roman   05472"/>
                <a:cs typeface="12 pt Helvetica* 55 Roman   05472"/>
                <a:sym typeface="12 pt Helvetica* 55 Roman   05472"/>
              </a:rPr>
              <a:t> or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12 pt Helvetica* 55 Roman   05472"/>
                <a:cs typeface="12 pt Helvetica* 55 Roman   05472"/>
                <a:sym typeface="12 pt Helvetica* 55 Roman   05472"/>
                <a:hlinkClick r:id="rId4" tooltip="www.fdic.gov/moneysmart"/>
              </a:rPr>
              <a:t>www.fdic.gov/moneysmart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12 pt Helvetica* 55 Roman   05472"/>
                <a:cs typeface="12 pt Helvetica* 55 Roman   05472"/>
                <a:sym typeface="12 pt Helvetica* 55 Roman   05472"/>
              </a:rPr>
              <a:t> </a:t>
            </a:r>
          </a:p>
          <a:p>
            <a:pPr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000000"/>
                </a:solidFill>
                <a:latin typeface="Franklin Gothic Book" panose="020B0503020102020204" pitchFamily="34" charset="0"/>
                <a:sym typeface="12 pt Helvetica* 55 Roman   05472"/>
              </a:rPr>
              <a:t>Reports on accounts and transactions</a:t>
            </a:r>
          </a:p>
          <a:p>
            <a:pPr marL="617220" lvl="2" indent="-342900">
              <a:lnSpc>
                <a:spcPct val="90000"/>
              </a:lnSpc>
              <a:spcBef>
                <a:spcPts val="1200"/>
              </a:spcBef>
              <a:buSzPct val="110000"/>
              <a:buFont typeface="Franklin Gothic Book" panose="020B0503020102020204" pitchFamily="34" charset="0"/>
              <a:buChar char="―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Online; downloadable in various formats</a:t>
            </a:r>
          </a:p>
          <a:p>
            <a:pPr marL="617220" lvl="2" indent="-342900">
              <a:lnSpc>
                <a:spcPct val="90000"/>
              </a:lnSpc>
              <a:spcBef>
                <a:spcPts val="1200"/>
              </a:spcBef>
              <a:buSzPct val="110000"/>
              <a:buFont typeface="Franklin Gothic Book" panose="020B0503020102020204" pitchFamily="34" charset="0"/>
              <a:buChar char="―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Compatible with accounting software</a:t>
            </a:r>
          </a:p>
          <a:p>
            <a:pPr marL="617220" lvl="2" indent="-342900">
              <a:lnSpc>
                <a:spcPct val="90000"/>
              </a:lnSpc>
              <a:spcBef>
                <a:spcPts val="1200"/>
              </a:spcBef>
              <a:buSzPct val="110000"/>
              <a:buFont typeface="Franklin Gothic Book" panose="020B0503020102020204" pitchFamily="34" charset="0"/>
              <a:buChar char="―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For personal and business finances</a:t>
            </a:r>
          </a:p>
        </p:txBody>
      </p:sp>
      <p:pic>
        <p:nvPicPr>
          <p:cNvPr id="9" name="Picture 2" descr="Image result for checklist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97" y="3981897"/>
            <a:ext cx="538887" cy="72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Example of a Money Smart for Small Business page">
            <a:extLst>
              <a:ext uri="{FF2B5EF4-FFF2-40B4-BE49-F238E27FC236}">
                <a16:creationId xmlns:a16="http://schemas.microsoft.com/office/drawing/2014/main" id="{E4195EC7-40C3-8346-B6E7-3D481315D7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40" y="996869"/>
            <a:ext cx="3603460" cy="46633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3" name="2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97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I: Banking Services">
            <a:extLst>
              <a:ext uri="{FF2B5EF4-FFF2-40B4-BE49-F238E27FC236}">
                <a16:creationId xmlns:a16="http://schemas.microsoft.com/office/drawing/2014/main" id="{EE3B225E-3DD2-8741-A8B8-8509D7027DD9}"/>
              </a:ext>
            </a:extLst>
          </p:cNvPr>
          <p:cNvSpPr/>
          <p:nvPr/>
        </p:nvSpPr>
        <p:spPr>
          <a:xfrm>
            <a:off x="607332" y="181651"/>
            <a:ext cx="1879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Section I:  </a:t>
            </a:r>
          </a:p>
          <a:p>
            <a:r>
              <a:rPr lang="en-US" sz="1800" b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Banking Services</a:t>
            </a:r>
          </a:p>
        </p:txBody>
      </p:sp>
      <p:sp>
        <p:nvSpPr>
          <p:cNvPr id="6" name="Additional Banking Services"/>
          <p:cNvSpPr>
            <a:spLocks noGrp="1"/>
          </p:cNvSpPr>
          <p:nvPr>
            <p:ph type="title"/>
          </p:nvPr>
        </p:nvSpPr>
        <p:spPr>
          <a:xfrm>
            <a:off x="495300" y="993687"/>
            <a:ext cx="4201979" cy="1131675"/>
          </a:xfrm>
        </p:spPr>
        <p:txBody>
          <a:bodyPr anchor="b">
            <a:normAutofit/>
          </a:bodyPr>
          <a:lstStyle/>
          <a:p>
            <a:r>
              <a:rPr lang="en-US" sz="3200" dirty="0"/>
              <a:t>Additional </a:t>
            </a:r>
            <a:br>
              <a:rPr lang="en-US" sz="3200" dirty="0"/>
            </a:br>
            <a:r>
              <a:rPr lang="en-US" sz="3200" dirty="0"/>
              <a:t>Banking Services</a:t>
            </a:r>
            <a:endParaRPr lang="en-US" strike="sngStrike" dirty="0"/>
          </a:p>
        </p:txBody>
      </p:sp>
      <p:pic>
        <p:nvPicPr>
          <p:cNvPr id="7" name="Picture 2" descr="Image result for checklis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68" y="2141205"/>
            <a:ext cx="538887" cy="72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ips for Reconciling Accounts"/>
          <p:cNvSpPr>
            <a:spLocks noGrp="1"/>
          </p:cNvSpPr>
          <p:nvPr>
            <p:ph sz="quarter" idx="12"/>
          </p:nvPr>
        </p:nvSpPr>
        <p:spPr>
          <a:xfrm>
            <a:off x="479359" y="2224216"/>
            <a:ext cx="4505596" cy="3834829"/>
          </a:xfrm>
          <a:prstGeom prst="rect">
            <a:avLst/>
          </a:prstGeom>
        </p:spPr>
        <p:txBody>
          <a:bodyPr lIns="91440" tIns="0" rIns="91440" bIns="0">
            <a:normAutofit lnSpcReduction="10000"/>
          </a:bodyPr>
          <a:lstStyle/>
          <a:p>
            <a:pPr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+mj-lt"/>
              </a:rPr>
              <a:t>     Tips for R</a:t>
            </a:r>
            <a:r>
              <a:rPr sz="2400" dirty="0">
                <a:latin typeface="+mj-lt"/>
              </a:rPr>
              <a:t>econcil</a:t>
            </a:r>
            <a:r>
              <a:rPr lang="en-US" sz="2400" dirty="0">
                <a:latin typeface="+mj-lt"/>
              </a:rPr>
              <a:t>ing A</a:t>
            </a:r>
            <a:r>
              <a:rPr sz="2400" dirty="0">
                <a:latin typeface="+mj-lt"/>
              </a:rPr>
              <a:t>ccounts</a:t>
            </a:r>
            <a:endParaRPr lang="en-US" sz="2400" dirty="0">
              <a:latin typeface="+mj-lt"/>
            </a:endParaRPr>
          </a:p>
          <a:p>
            <a:pPr marL="0" indent="0">
              <a:buSzTx/>
              <a:buNone/>
              <a:defRPr sz="1800">
                <a:solidFill>
                  <a:srgbClr val="000000"/>
                </a:solidFill>
              </a:defRPr>
            </a:pPr>
            <a:endParaRPr lang="en-US" sz="2400" dirty="0">
              <a:latin typeface="+mj-lt"/>
            </a:endParaRPr>
          </a:p>
          <a:p>
            <a:pPr marL="457200" lvl="1" indent="-457200">
              <a:lnSpc>
                <a:spcPct val="90000"/>
              </a:lnSpc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Reconcile accounts monthly at a minimum!</a:t>
            </a:r>
          </a:p>
          <a:p>
            <a:pPr marL="457200" lvl="1" indent="-457200">
              <a:lnSpc>
                <a:spcPct val="90000"/>
              </a:lnSpc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Work with your bank to address  discrepancies or suspicious activity immediately.</a:t>
            </a:r>
          </a:p>
          <a:p>
            <a:pPr marL="457200" lvl="1" indent="-457200">
              <a:lnSpc>
                <a:spcPct val="90000"/>
              </a:lnSpc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Verify the amounts paid for checks with the amounts you wrote them for.</a:t>
            </a:r>
          </a:p>
          <a:p>
            <a:pPr marL="457200" lvl="1" indent="-457200">
              <a:lnSpc>
                <a:spcPct val="90000"/>
              </a:lnSpc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Retain reports from remote deposit scanner software.</a:t>
            </a:r>
            <a:endParaRPr sz="2000" dirty="0">
              <a:solidFill>
                <a:srgbClr val="000000"/>
              </a:solidFill>
              <a:ea typeface="12 pt Helvetica* 55 Roman   05472"/>
              <a:cs typeface="12 pt Helvetica* 55 Roman   05472"/>
              <a:sym typeface="12 pt Helvetica* 55 Roman   05472"/>
            </a:endParaRPr>
          </a:p>
        </p:txBody>
      </p:sp>
      <p:pic>
        <p:nvPicPr>
          <p:cNvPr id="4" name="Picture 3" descr="Image of a woman on a smartphone in front of her laptop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5406" y="1002897"/>
            <a:ext cx="3658580" cy="4719480"/>
          </a:xfrm>
          <a:prstGeom prst="rect">
            <a:avLst/>
          </a:prstGeom>
        </p:spPr>
      </p:pic>
      <p:sp>
        <p:nvSpPr>
          <p:cNvPr id="2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3" name="2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ction I: Banking Services">
            <a:extLst>
              <a:ext uri="{FF2B5EF4-FFF2-40B4-BE49-F238E27FC236}">
                <a16:creationId xmlns:a16="http://schemas.microsoft.com/office/drawing/2014/main" id="{40B05E1B-6D5C-8843-AAF0-4D84F521E8E2}"/>
              </a:ext>
            </a:extLst>
          </p:cNvPr>
          <p:cNvSpPr/>
          <p:nvPr/>
        </p:nvSpPr>
        <p:spPr>
          <a:xfrm>
            <a:off x="607332" y="181651"/>
            <a:ext cx="1879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Section I:  </a:t>
            </a:r>
          </a:p>
          <a:p>
            <a:r>
              <a:rPr lang="en-US" sz="1800" b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Banking Services</a:t>
            </a:r>
          </a:p>
        </p:txBody>
      </p:sp>
      <p:pic>
        <p:nvPicPr>
          <p:cNvPr id="8" name="Picture 7" descr="Illustration of an org chart in a green circle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89" y="1485537"/>
            <a:ext cx="787639" cy="795069"/>
          </a:xfrm>
          <a:prstGeom prst="rect">
            <a:avLst/>
          </a:prstGeom>
        </p:spPr>
      </p:pic>
      <p:sp>
        <p:nvSpPr>
          <p:cNvPr id="80" name="Revisiting Exercise 1: Banking Service Needs"/>
          <p:cNvSpPr>
            <a:spLocks noGrp="1"/>
          </p:cNvSpPr>
          <p:nvPr>
            <p:ph type="title"/>
          </p:nvPr>
        </p:nvSpPr>
        <p:spPr>
          <a:xfrm>
            <a:off x="1482810" y="1204956"/>
            <a:ext cx="7151601" cy="1143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defTabSz="722376">
              <a:defRPr sz="284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/>
              <a:t>Revisiting Exercise 1: </a:t>
            </a:r>
            <a:br>
              <a:rPr lang="en-US" sz="3200" dirty="0"/>
            </a:br>
            <a:r>
              <a:rPr lang="en-US" sz="3200" dirty="0"/>
              <a:t>Banking Service Needs</a:t>
            </a:r>
            <a:endParaRPr sz="3200" dirty="0"/>
          </a:p>
        </p:txBody>
      </p:sp>
      <p:sp>
        <p:nvSpPr>
          <p:cNvPr id="83" name="Go back to your list of banking services (page 11 in your Participant Guide) and look at the fictional bank fee schedule (page 16 of your Participant Guide)."/>
          <p:cNvSpPr/>
          <p:nvPr/>
        </p:nvSpPr>
        <p:spPr>
          <a:xfrm>
            <a:off x="567489" y="2718240"/>
            <a:ext cx="6718378" cy="247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Clr>
                <a:srgbClr val="1F497D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Go back to your </a:t>
            </a:r>
            <a:r>
              <a:rPr lang="en-US" sz="20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list of banking services </a:t>
            </a:r>
            <a:r>
              <a:rPr lang="en-US" sz="20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(page 11 in your Participant Guide) and look at the fictional bank fee</a:t>
            </a:r>
            <a:r>
              <a:rPr lang="en-US" sz="2000" strike="sngStrike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schedule (page 16 of your Participant Guide).  </a:t>
            </a:r>
          </a:p>
          <a:p>
            <a:pPr marL="457200" lvl="0" indent="-457200">
              <a:spcAft>
                <a:spcPts val="1200"/>
              </a:spcAft>
              <a:buClr>
                <a:schemeClr val="tx1"/>
              </a:buClr>
              <a:buSzPct val="100000"/>
              <a:buFont typeface="Calibri"/>
              <a:buAutoNum type="arabicPeriod"/>
            </a:pPr>
            <a:r>
              <a:rPr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Column 1: </a:t>
            </a:r>
            <a:r>
              <a:rPr lang="en-U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Add/review services needed now.</a:t>
            </a:r>
            <a:endParaRPr sz="2000" b="1" dirty="0">
              <a:solidFill>
                <a:schemeClr val="tx1"/>
              </a:solidFill>
              <a:latin typeface="Franklin Gothic Book" panose="020B0503020102020204" pitchFamily="34" charset="0"/>
              <a:ea typeface="Arial"/>
              <a:cs typeface="Arial"/>
              <a:sym typeface="Arial"/>
            </a:endParaRPr>
          </a:p>
          <a:p>
            <a:pPr marL="457200" lvl="0" indent="-457200">
              <a:spcAft>
                <a:spcPts val="1200"/>
              </a:spcAft>
              <a:buClr>
                <a:schemeClr val="tx1"/>
              </a:buClr>
              <a:buSzPct val="100000"/>
              <a:buFont typeface="Calibri"/>
              <a:buAutoNum type="arabicPeriod"/>
            </a:pPr>
            <a:r>
              <a:rPr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Column 2: </a:t>
            </a:r>
            <a:r>
              <a:rPr lang="en-U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Add/review services you may need </a:t>
            </a:r>
            <a:r>
              <a:rPr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for the </a:t>
            </a:r>
            <a:r>
              <a:rPr lang="en-U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sz="20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next </a:t>
            </a:r>
            <a:r>
              <a:rPr lang="en-US" sz="20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6–24 </a:t>
            </a:r>
            <a:r>
              <a:rPr sz="20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months</a:t>
            </a:r>
            <a:r>
              <a:rPr lang="en-US" sz="20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.</a:t>
            </a:r>
          </a:p>
        </p:txBody>
      </p:sp>
      <p:sp>
        <p:nvSpPr>
          <p:cNvPr id="2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3" name="2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46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ction I: Banking Services">
            <a:extLst>
              <a:ext uri="{FF2B5EF4-FFF2-40B4-BE49-F238E27FC236}">
                <a16:creationId xmlns:a16="http://schemas.microsoft.com/office/drawing/2014/main" id="{D3E3677C-5751-7F46-90CC-B3691F4D5739}"/>
              </a:ext>
            </a:extLst>
          </p:cNvPr>
          <p:cNvSpPr/>
          <p:nvPr/>
        </p:nvSpPr>
        <p:spPr>
          <a:xfrm>
            <a:off x="607332" y="181651"/>
            <a:ext cx="1879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Section I:  </a:t>
            </a:r>
          </a:p>
          <a:p>
            <a:r>
              <a:rPr lang="en-US" sz="1800" b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Banking Services</a:t>
            </a:r>
          </a:p>
        </p:txBody>
      </p:sp>
      <p:pic>
        <p:nvPicPr>
          <p:cNvPr id="7" name="Picture 6" descr="Star illustration in a green circle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588" y="1256493"/>
            <a:ext cx="900759" cy="8382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Key Points to Remember"/>
          <p:cNvSpPr>
            <a:spLocks noGrp="1"/>
          </p:cNvSpPr>
          <p:nvPr>
            <p:ph type="title"/>
          </p:nvPr>
        </p:nvSpPr>
        <p:spPr>
          <a:xfrm>
            <a:off x="1569308" y="774241"/>
            <a:ext cx="7079392" cy="1143000"/>
          </a:xfrm>
        </p:spPr>
        <p:txBody>
          <a:bodyPr anchor="b"/>
          <a:lstStyle/>
          <a:p>
            <a:r>
              <a:rPr lang="en-US" sz="3200" dirty="0">
                <a:solidFill>
                  <a:schemeClr val="tx1"/>
                </a:solidFill>
              </a:rPr>
              <a:t>Key Points to Remember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 descr="Image result for checklis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23" y="2288689"/>
            <a:ext cx="538887" cy="72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Build banking relationships early on."/>
          <p:cNvSpPr>
            <a:spLocks noGrp="1"/>
          </p:cNvSpPr>
          <p:nvPr>
            <p:ph sz="quarter" idx="12"/>
          </p:nvPr>
        </p:nvSpPr>
        <p:spPr>
          <a:xfrm>
            <a:off x="1705232" y="2273642"/>
            <a:ext cx="6780007" cy="3811245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457200" lvl="1" indent="-457200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Build banking relationships </a:t>
            </a:r>
            <a:r>
              <a:rPr lang="en-US" sz="2000" dirty="0">
                <a:ea typeface="12 pt Helvetica* 55 Roman   05472"/>
                <a:cs typeface="12 pt Helvetica* 55 Roman   05472"/>
                <a:sym typeface="12 pt Helvetica* 55 Roman   05472"/>
              </a:rPr>
              <a:t>early on.</a:t>
            </a:r>
          </a:p>
          <a:p>
            <a:pPr marL="457200" lvl="1" indent="-457200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Choose a bank based on an assessment of its resources, including customer service, technology, and services for small businesses.</a:t>
            </a:r>
            <a:endParaRPr sz="2000" dirty="0">
              <a:solidFill>
                <a:srgbClr val="000000"/>
              </a:solidFill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457200" lvl="1" indent="-457200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Ensure the ways to access your funds and transactions are secure. </a:t>
            </a:r>
          </a:p>
          <a:p>
            <a:pPr marL="457200" lvl="1" indent="-457200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Consider the features and risks associated with savings and checking accounts, and business debit cards.</a:t>
            </a:r>
          </a:p>
          <a:p>
            <a:pPr marL="457200" lvl="1" indent="-457200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Increase your business </a:t>
            </a:r>
            <a:r>
              <a:rPr lang="en-US" sz="2000" dirty="0">
                <a:ea typeface="12 pt Helvetica* 55 Roman   05472"/>
                <a:cs typeface="12 pt Helvetica* 55 Roman   05472"/>
                <a:sym typeface="12 pt Helvetica* 55 Roman   05472"/>
              </a:rPr>
              <a:t>efficiency </a:t>
            </a:r>
            <a:r>
              <a:rPr lang="en-US" sz="2000" dirty="0">
                <a:solidFill>
                  <a:srgbClr val="00000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through banking services such as payroll, cash management, and merchant processing.</a:t>
            </a:r>
          </a:p>
          <a:p>
            <a:pPr marL="457200" lvl="1" indent="-457200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Reconcile accounts as a cybersecurity measure.</a:t>
            </a:r>
          </a:p>
          <a:p>
            <a:pPr marL="457200" lvl="1" indent="-457200">
              <a:spcBef>
                <a:spcPts val="600"/>
              </a:spcBef>
              <a:buClr>
                <a:srgbClr val="96C93D"/>
              </a:buClr>
              <a:buSzPct val="110000"/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endParaRPr lang="en-US" sz="2000" dirty="0">
              <a:solidFill>
                <a:srgbClr val="000000"/>
              </a:solidFill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endParaRPr lang="en-US" sz="2400" b="1" dirty="0"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endParaRPr lang="en-US" sz="2400" b="1" dirty="0">
              <a:ea typeface="12 pt Helvetica* 55 Roman   05472"/>
              <a:cs typeface="12 pt Helvetica* 55 Roman   05472"/>
              <a:sym typeface="12 pt Helvetica* 55 Roman   05472"/>
            </a:endParaRPr>
          </a:p>
        </p:txBody>
      </p:sp>
      <p:sp>
        <p:nvSpPr>
          <p:cNvPr id="2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3" name="25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38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ion I: Banking Services">
            <a:extLst>
              <a:ext uri="{FF2B5EF4-FFF2-40B4-BE49-F238E27FC236}">
                <a16:creationId xmlns:a16="http://schemas.microsoft.com/office/drawing/2014/main" id="{4E0D2C4B-F8FA-1B47-B258-35D4336ACE80}"/>
              </a:ext>
            </a:extLst>
          </p:cNvPr>
          <p:cNvSpPr/>
          <p:nvPr/>
        </p:nvSpPr>
        <p:spPr>
          <a:xfrm>
            <a:off x="607332" y="181651"/>
            <a:ext cx="1879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Section I:  </a:t>
            </a:r>
          </a:p>
          <a:p>
            <a:r>
              <a:rPr lang="en-US" sz="1800" b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Banking Services</a:t>
            </a:r>
          </a:p>
        </p:txBody>
      </p:sp>
      <p:pic>
        <p:nvPicPr>
          <p:cNvPr id="8" name="Picture 7" descr="Star illustration in a green circle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" y="1245960"/>
            <a:ext cx="900759" cy="8487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Key Points to Remember"/>
          <p:cNvSpPr>
            <a:spLocks noGrp="1"/>
          </p:cNvSpPr>
          <p:nvPr>
            <p:ph type="title"/>
          </p:nvPr>
        </p:nvSpPr>
        <p:spPr>
          <a:xfrm>
            <a:off x="1410346" y="774241"/>
            <a:ext cx="7238353" cy="1143000"/>
          </a:xfrm>
        </p:spPr>
        <p:txBody>
          <a:bodyPr anchor="b">
            <a:normAutofit/>
          </a:bodyPr>
          <a:lstStyle/>
          <a:p>
            <a:pPr lvl="1" algn="l" rtl="0">
              <a:spcBef>
                <a:spcPts val="400"/>
              </a:spcBef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Key Points to Remember </a:t>
            </a:r>
            <a:r>
              <a:rPr lang="en-US" dirty="0">
                <a:solidFill>
                  <a:schemeClr val="tx1"/>
                </a:solidFill>
                <a:latin typeface="+mj-lt"/>
                <a:ea typeface="12 pt Helvetica* 55 Roman   05472"/>
                <a:cs typeface="12 pt Helvetica* 55 Roman   05472"/>
                <a:sym typeface="12 pt Helvetica* 55 Roman   05472"/>
              </a:rPr>
              <a:t>(continued</a:t>
            </a:r>
            <a:r>
              <a:rPr lang="en-US" dirty="0">
                <a:solidFill>
                  <a:schemeClr val="tx1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2" descr="Image result for checklist icon">
            <a:extLst>
              <a:ext uri="{FF2B5EF4-FFF2-40B4-BE49-F238E27FC236}">
                <a16:creationId xmlns:a16="http://schemas.microsoft.com/office/drawing/2014/main" id="{4B918229-D1BA-BC45-BC76-F81F1889D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82" y="2277121"/>
            <a:ext cx="885977" cy="118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Find financial and credit training"/>
          <p:cNvSpPr>
            <a:spLocks noGrp="1"/>
          </p:cNvSpPr>
          <p:nvPr>
            <p:ph sz="quarter" idx="12"/>
          </p:nvPr>
        </p:nvSpPr>
        <p:spPr>
          <a:xfrm>
            <a:off x="1507524" y="1917700"/>
            <a:ext cx="5918887" cy="4167188"/>
          </a:xfrm>
          <a:prstGeom prst="rect">
            <a:avLst/>
          </a:prstGeom>
        </p:spPr>
        <p:txBody>
          <a:bodyPr lIns="91440" tIns="0" rIns="91440" bIns="0">
            <a:noAutofit/>
          </a:bodyPr>
          <a:lstStyle/>
          <a:p>
            <a:pPr marL="0" lvl="1" indent="0">
              <a:spcBef>
                <a:spcPts val="1800"/>
              </a:spcBef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latin typeface="+mj-lt"/>
                <a:ea typeface="12 pt Helvetica* 55 Roman   05472"/>
                <a:cs typeface="12 pt Helvetica* 55 Roman   05472"/>
                <a:sym typeface="12 pt Helvetica* 55 Roman   05472"/>
              </a:rPr>
              <a:t>Resources</a:t>
            </a:r>
            <a:endParaRPr lang="en-US" sz="2800" strike="sngStrike" dirty="0">
              <a:latin typeface="+mj-lt"/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457200" lvl="1" indent="-274320"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ym typeface="12 pt Helvetica* 55 Roman   05472"/>
              </a:rPr>
              <a:t>Find financial and credit training at </a:t>
            </a:r>
            <a:r>
              <a:rPr lang="en-US" sz="2400" dirty="0">
                <a:sym typeface="12 pt Helvetica* 55 Roman   05472"/>
                <a:hlinkClick r:id="rId4" tooltip="www.sba.gov"/>
              </a:rPr>
              <a:t>www.sba.gov</a:t>
            </a:r>
            <a:r>
              <a:rPr lang="en-US" sz="2400" dirty="0">
                <a:sym typeface="12 pt Helvetica* 55 Roman   05472"/>
              </a:rPr>
              <a:t> or </a:t>
            </a:r>
            <a:r>
              <a:rPr lang="en-US" sz="2400" dirty="0">
                <a:sym typeface="12 pt Helvetica* 55 Roman   05472"/>
                <a:hlinkClick r:id="rId5" tooltip="www.fdic.gov/moneysmart"/>
              </a:rPr>
              <a:t>www.fdic.gov/moneysmart</a:t>
            </a:r>
            <a:r>
              <a:rPr lang="en-US" sz="2400" dirty="0">
                <a:sym typeface="12 pt Helvetica* 55 Roman   05472"/>
              </a:rPr>
              <a:t>.</a:t>
            </a:r>
          </a:p>
          <a:p>
            <a:pPr marL="457200" lvl="1" indent="-274320"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400" dirty="0"/>
              <a:t>Tips marked with the star icon</a:t>
            </a:r>
            <a:endParaRPr lang="en-US" sz="2400" dirty="0">
              <a:sym typeface="12 pt Helvetica* 55 Roman   05472"/>
            </a:endParaRPr>
          </a:p>
          <a:p>
            <a:pPr marL="457200" lvl="1" indent="-274320"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ym typeface="12 pt Helvetica* 55 Roman   05472"/>
              </a:rPr>
              <a:t>Go back to Exercise 1 (What banking services do I need? What should I look for when searching for a bank?) as needed.</a:t>
            </a:r>
          </a:p>
        </p:txBody>
      </p:sp>
      <p:sp>
        <p:nvSpPr>
          <p:cNvPr id="2" name="Money Smart for Small Business: Banking Services Available for a Small Business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3" name="26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09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int of view image of a person handing a check in the viewer's directio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67419"/>
            <a:ext cx="9144000" cy="2499345"/>
          </a:xfrm>
          <a:prstGeom prst="rect">
            <a:avLst/>
          </a:prstGeom>
        </p:spPr>
      </p:pic>
      <p:sp>
        <p:nvSpPr>
          <p:cNvPr id="2" name="SECTION II:  Financing Options and Sources"/>
          <p:cNvSpPr>
            <a:spLocks noGrp="1"/>
          </p:cNvSpPr>
          <p:nvPr>
            <p:ph type="title" idx="4294967295"/>
          </p:nvPr>
        </p:nvSpPr>
        <p:spPr>
          <a:xfrm>
            <a:off x="495300" y="792463"/>
            <a:ext cx="8339418" cy="1143000"/>
          </a:xfrm>
        </p:spPr>
        <p:txBody>
          <a:bodyPr>
            <a:normAutofit fontScale="90000"/>
          </a:bodyPr>
          <a:lstStyle/>
          <a:p>
            <a:r>
              <a:rPr lang="en-U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SECTION II:  Financing Options and Sources</a:t>
            </a:r>
          </a:p>
        </p:txBody>
      </p:sp>
      <p:sp>
        <p:nvSpPr>
          <p:cNvPr id="3" name="Financing Options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Financing Options</a:t>
            </a:r>
          </a:p>
          <a:p>
            <a:r>
              <a:rPr lang="en-US" dirty="0"/>
              <a:t>Financing Sources</a:t>
            </a:r>
            <a:endParaRPr lang="en-US" strike="sngStrike" dirty="0"/>
          </a:p>
          <a:p>
            <a:r>
              <a:rPr lang="en-US" dirty="0"/>
              <a:t>Financing Readiness</a:t>
            </a:r>
            <a:endParaRPr lang="en-US" strike="sngStrike" dirty="0"/>
          </a:p>
          <a:p>
            <a:pPr lvl="1"/>
            <a:r>
              <a:rPr lang="en-US" dirty="0"/>
              <a:t>Five C’s of Credit</a:t>
            </a:r>
          </a:p>
          <a:p>
            <a:pPr lvl="1"/>
            <a:r>
              <a:rPr lang="en-US" dirty="0"/>
              <a:t>Loan Readiness Checklist</a:t>
            </a:r>
          </a:p>
          <a:p>
            <a:pPr lvl="1"/>
            <a:r>
              <a:rPr lang="en-US" dirty="0"/>
              <a:t>Understanding the Cost of Financing</a:t>
            </a:r>
            <a:endParaRPr lang="en-US" strike="sngStrike" dirty="0"/>
          </a:p>
          <a:p>
            <a:endParaRPr lang="en-US" dirty="0"/>
          </a:p>
        </p:txBody>
      </p:sp>
      <p:sp>
        <p:nvSpPr>
          <p:cNvPr id="5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2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Money Smart for Small Business: Banking Services Available for a Small Business</a:t>
            </a:r>
          </a:p>
        </p:txBody>
      </p:sp>
      <p:sp>
        <p:nvSpPr>
          <p:cNvPr id="4" name="27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9FAF09EC-7A69-FB44-8D66-A93C663ED4CC}" type="slidenum">
              <a:rPr lang="en-US" sz="1200" smtClean="0">
                <a:solidFill>
                  <a:prstClr val="black"/>
                </a:solidFill>
                <a:latin typeface="Franklin Gothic Medium" panose="020B0603020102020204" pitchFamily="34" charset="0"/>
              </a:rPr>
              <a:pPr algn="r"/>
              <a:t>27</a:t>
            </a:fld>
            <a:endParaRPr lang="en-US" sz="12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43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II: Financing Options and Sources">
            <a:extLst>
              <a:ext uri="{FF2B5EF4-FFF2-40B4-BE49-F238E27FC236}">
                <a16:creationId xmlns:a16="http://schemas.microsoft.com/office/drawing/2014/main" id="{4122ED3C-5D40-EC4A-86D2-F9D08564C2C5}"/>
              </a:ext>
            </a:extLst>
          </p:cNvPr>
          <p:cNvSpPr/>
          <p:nvPr/>
        </p:nvSpPr>
        <p:spPr>
          <a:xfrm>
            <a:off x="581257" y="144371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Section II:  </a:t>
            </a:r>
          </a:p>
          <a:p>
            <a:r>
              <a:rPr lang="en-US" sz="1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Financing Options and Sources</a:t>
            </a:r>
          </a:p>
        </p:txBody>
      </p:sp>
      <p:sp>
        <p:nvSpPr>
          <p:cNvPr id="2" name="Financing Options"/>
          <p:cNvSpPr>
            <a:spLocks noGrp="1"/>
          </p:cNvSpPr>
          <p:nvPr>
            <p:ph type="title"/>
          </p:nvPr>
        </p:nvSpPr>
        <p:spPr>
          <a:xfrm>
            <a:off x="2706130" y="774357"/>
            <a:ext cx="5957352" cy="1143000"/>
          </a:xfrm>
        </p:spPr>
        <p:txBody>
          <a:bodyPr>
            <a:normAutofit/>
          </a:bodyPr>
          <a:lstStyle/>
          <a:p>
            <a:r>
              <a:rPr lang="en-US" b="1" dirty="0"/>
              <a:t>Financing Options</a:t>
            </a:r>
            <a:endParaRPr lang="en-US" dirty="0"/>
          </a:p>
        </p:txBody>
      </p:sp>
      <p:graphicFrame>
        <p:nvGraphicFramePr>
          <p:cNvPr id="5" name="Diagram 4" descr="Savings, Gifts, and Informal Loans, Term or Installment Loans, Lines of Credit and Credit Cards, Special-Purpose Loans and Other Financing Options in circles&#10;"/>
          <p:cNvGraphicFramePr/>
          <p:nvPr>
            <p:extLst>
              <p:ext uri="{D42A27DB-BD31-4B8C-83A1-F6EECF244321}">
                <p14:modId xmlns:p14="http://schemas.microsoft.com/office/powerpoint/2010/main" val="1277133492"/>
              </p:ext>
            </p:extLst>
          </p:nvPr>
        </p:nvGraphicFramePr>
        <p:xfrm>
          <a:off x="1149178" y="2118398"/>
          <a:ext cx="7196536" cy="3661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4" name="28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91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ction II: Financing Options and Sources">
            <a:extLst>
              <a:ext uri="{FF2B5EF4-FFF2-40B4-BE49-F238E27FC236}">
                <a16:creationId xmlns:a16="http://schemas.microsoft.com/office/drawing/2014/main" id="{4122ED3C-5D40-EC4A-86D2-F9D08564C2C5}"/>
              </a:ext>
            </a:extLst>
          </p:cNvPr>
          <p:cNvSpPr/>
          <p:nvPr/>
        </p:nvSpPr>
        <p:spPr>
          <a:xfrm>
            <a:off x="581257" y="144371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Section II:  </a:t>
            </a:r>
          </a:p>
          <a:p>
            <a:r>
              <a:rPr lang="en-US" sz="1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Financing Options and Sources</a:t>
            </a:r>
          </a:p>
        </p:txBody>
      </p:sp>
      <p:sp>
        <p:nvSpPr>
          <p:cNvPr id="2" name="Financing Options"/>
          <p:cNvSpPr>
            <a:spLocks noGrp="1"/>
          </p:cNvSpPr>
          <p:nvPr>
            <p:ph type="title"/>
          </p:nvPr>
        </p:nvSpPr>
        <p:spPr>
          <a:xfrm>
            <a:off x="510082" y="678976"/>
            <a:ext cx="81534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Financing Options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940801"/>
            <a:ext cx="47079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2625" lvl="0" indent="-217488" algn="l"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No. 1 form of financing used by start-ups</a:t>
            </a:r>
          </a:p>
          <a:p>
            <a:pPr marL="682625" lvl="0" indent="-217488" algn="l">
              <a:buFont typeface="Arial" panose="020B0604020202020204" pitchFamily="34" charset="0"/>
              <a:buChar char="•"/>
              <a:tabLst/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682625" lvl="0" indent="-217488" algn="l"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Gifts may be counted as business capital</a:t>
            </a:r>
            <a:r>
              <a:rPr lang="en-US" sz="2400" dirty="0">
                <a:solidFill>
                  <a:srgbClr val="9BBD60"/>
                </a:solidFill>
                <a:latin typeface="+mn-lt"/>
              </a:rPr>
              <a:t>*</a:t>
            </a:r>
          </a:p>
          <a:p>
            <a:pPr marL="682625" lvl="0" indent="-217488" algn="l">
              <a:buFont typeface="Arial" panose="020B0604020202020204" pitchFamily="34" charset="0"/>
              <a:buChar char="•"/>
              <a:tabLst/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682625" lvl="0" indent="-217488" algn="l"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Payments toward informal loans or investments by family, friends, or other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individuals must be part of cash flow</a:t>
            </a:r>
          </a:p>
        </p:txBody>
      </p:sp>
      <p:grpSp>
        <p:nvGrpSpPr>
          <p:cNvPr id="10" name="Group 9" descr="Savings, Gifts, and Informal Loans in a light blue circle">
            <a:extLst>
              <a:ext uri="{FF2B5EF4-FFF2-40B4-BE49-F238E27FC236}">
                <a16:creationId xmlns:a16="http://schemas.microsoft.com/office/drawing/2014/main" id="{FE62B5E1-03A3-084D-86FC-72243944DDDE}"/>
              </a:ext>
            </a:extLst>
          </p:cNvPr>
          <p:cNvGrpSpPr/>
          <p:nvPr/>
        </p:nvGrpSpPr>
        <p:grpSpPr>
          <a:xfrm>
            <a:off x="5318847" y="1116864"/>
            <a:ext cx="2954913" cy="2979793"/>
            <a:chOff x="0" y="190725"/>
            <a:chExt cx="1674695" cy="168879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D68E60C-C736-6B42-BC97-57C7D2F576CB}"/>
                </a:ext>
              </a:extLst>
            </p:cNvPr>
            <p:cNvSpPr/>
            <p:nvPr/>
          </p:nvSpPr>
          <p:spPr>
            <a:xfrm>
              <a:off x="0" y="190725"/>
              <a:ext cx="1674695" cy="1688796"/>
            </a:xfrm>
            <a:prstGeom prst="ellipse">
              <a:avLst/>
            </a:prstGeom>
            <a:solidFill>
              <a:srgbClr val="7EDFE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6CEDF86B-B8B3-7941-8FFD-8573894E779F}"/>
                </a:ext>
              </a:extLst>
            </p:cNvPr>
            <p:cNvSpPr txBox="1"/>
            <p:nvPr/>
          </p:nvSpPr>
          <p:spPr>
            <a:xfrm>
              <a:off x="245253" y="438043"/>
              <a:ext cx="1184189" cy="1194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/>
                <a:t>Savings, Gifts, and Informal Loans</a:t>
              </a:r>
            </a:p>
          </p:txBody>
        </p:sp>
      </p:grpSp>
      <p:pic>
        <p:nvPicPr>
          <p:cNvPr id="9" name="Picture 8" descr="Illustration of a dollar bill outline with clockwise directional arrows ">
            <a:extLst>
              <a:ext uri="{FF2B5EF4-FFF2-40B4-BE49-F238E27FC236}">
                <a16:creationId xmlns:a16="http://schemas.microsoft.com/office/drawing/2014/main" id="{456EFC74-B9AE-674D-A2A0-866465987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472" y="4163892"/>
            <a:ext cx="2374900" cy="1498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18848" y="5769072"/>
            <a:ext cx="349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BBD60"/>
                </a:solidFill>
                <a:latin typeface="+mn-lt"/>
              </a:rPr>
              <a:t>*Consult with an accountant.</a:t>
            </a:r>
          </a:p>
        </p:txBody>
      </p:sp>
      <p:sp>
        <p:nvSpPr>
          <p:cNvPr id="3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4" name="29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50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arning Objectives"/>
          <p:cNvSpPr>
            <a:spLocks noGrp="1"/>
          </p:cNvSpPr>
          <p:nvPr>
            <p:ph type="title" idx="4294967295"/>
          </p:nvPr>
        </p:nvSpPr>
        <p:spPr>
          <a:xfrm>
            <a:off x="509588" y="-121117"/>
            <a:ext cx="8153400" cy="1143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Learning Objectives</a:t>
            </a:r>
          </a:p>
        </p:txBody>
      </p:sp>
      <p:sp>
        <p:nvSpPr>
          <p:cNvPr id="7" name="Benefits of building effective long-term relationships"/>
          <p:cNvSpPr>
            <a:spLocks noGrp="1"/>
          </p:cNvSpPr>
          <p:nvPr>
            <p:ph sz="quarter" idx="12"/>
          </p:nvPr>
        </p:nvSpPr>
        <p:spPr>
          <a:xfrm>
            <a:off x="509588" y="1917700"/>
            <a:ext cx="7831223" cy="416718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Benefits of building effective long-term relationships with bankers (branch managers and lenders) and business advisors</a:t>
            </a:r>
            <a:endParaRPr lang="en-US" sz="2400" strike="sngStrike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400" dirty="0"/>
              <a:t>Factors to consider when selecting a financial institution</a:t>
            </a:r>
            <a:endParaRPr lang="en-US" sz="2400" strike="sngStrike" dirty="0"/>
          </a:p>
          <a:p>
            <a:pPr>
              <a:spcBef>
                <a:spcPts val="1200"/>
              </a:spcBef>
            </a:pPr>
            <a:r>
              <a:rPr lang="en-US" sz="2400" dirty="0"/>
              <a:t>Features, advantages, and risks associated with financial services and products</a:t>
            </a:r>
            <a:endParaRPr lang="en-US" sz="2400" strike="sngStrike" dirty="0"/>
          </a:p>
          <a:p>
            <a:pPr>
              <a:spcBef>
                <a:spcPts val="1200"/>
              </a:spcBef>
            </a:pPr>
            <a:r>
              <a:rPr lang="en-US" sz="2400" dirty="0"/>
              <a:t>Types of financing options and lenders</a:t>
            </a:r>
          </a:p>
        </p:txBody>
      </p:sp>
      <p:sp>
        <p:nvSpPr>
          <p:cNvPr id="3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/>
              <a:t>Money Smart for Small Business: </a:t>
            </a:r>
            <a:r>
              <a:rPr lang="en-US" dirty="0"/>
              <a:t>Banking Services Available for a Small Business</a:t>
            </a:r>
          </a:p>
        </p:txBody>
      </p:sp>
      <p:sp>
        <p:nvSpPr>
          <p:cNvPr id="6" name="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505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ction II: Financing Options and Sources">
            <a:extLst>
              <a:ext uri="{FF2B5EF4-FFF2-40B4-BE49-F238E27FC236}">
                <a16:creationId xmlns:a16="http://schemas.microsoft.com/office/drawing/2014/main" id="{578CB2BE-0269-E042-9BD1-9C6E56D1D61D}"/>
              </a:ext>
            </a:extLst>
          </p:cNvPr>
          <p:cNvSpPr/>
          <p:nvPr/>
        </p:nvSpPr>
        <p:spPr>
          <a:xfrm>
            <a:off x="581257" y="144371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Section II:  </a:t>
            </a:r>
          </a:p>
          <a:p>
            <a:r>
              <a:rPr lang="en-US" sz="1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Financing Options and Sources</a:t>
            </a:r>
          </a:p>
        </p:txBody>
      </p:sp>
      <p:sp>
        <p:nvSpPr>
          <p:cNvPr id="17" name="Financing Options"/>
          <p:cNvSpPr>
            <a:spLocks noGrp="1"/>
          </p:cNvSpPr>
          <p:nvPr>
            <p:ph type="title"/>
          </p:nvPr>
        </p:nvSpPr>
        <p:spPr>
          <a:xfrm>
            <a:off x="510082" y="678976"/>
            <a:ext cx="81534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Financing Options</a:t>
            </a:r>
          </a:p>
        </p:txBody>
      </p:sp>
      <p:sp>
        <p:nvSpPr>
          <p:cNvPr id="10" name="Loan amount is"/>
          <p:cNvSpPr txBox="1"/>
          <p:nvPr/>
        </p:nvSpPr>
        <p:spPr>
          <a:xfrm>
            <a:off x="617658" y="2437430"/>
            <a:ext cx="1310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Loan amount is</a:t>
            </a:r>
          </a:p>
          <a:p>
            <a:r>
              <a:rPr lang="en-US" sz="2000" dirty="0">
                <a:solidFill>
                  <a:srgbClr val="AEC82A"/>
                </a:solidFill>
                <a:latin typeface="+mn-lt"/>
              </a:rPr>
              <a:t>$1,500</a:t>
            </a:r>
          </a:p>
        </p:txBody>
      </p:sp>
      <p:sp>
        <p:nvSpPr>
          <p:cNvPr id="13" name="Monthly payment is $120"/>
          <p:cNvSpPr txBox="1"/>
          <p:nvPr/>
        </p:nvSpPr>
        <p:spPr>
          <a:xfrm>
            <a:off x="607245" y="3800268"/>
            <a:ext cx="1281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Monthly payment is </a:t>
            </a:r>
            <a:r>
              <a:rPr lang="en-US" sz="2000" dirty="0">
                <a:solidFill>
                  <a:srgbClr val="AEC82A"/>
                </a:solidFill>
                <a:latin typeface="+mn-lt"/>
              </a:rPr>
              <a:t>$120</a:t>
            </a:r>
          </a:p>
        </p:txBody>
      </p:sp>
      <p:sp>
        <p:nvSpPr>
          <p:cNvPr id="14" name="You will pay off in 15 months"/>
          <p:cNvSpPr txBox="1"/>
          <p:nvPr/>
        </p:nvSpPr>
        <p:spPr>
          <a:xfrm>
            <a:off x="639173" y="5133535"/>
            <a:ext cx="1377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You will pay off in </a:t>
            </a:r>
            <a:r>
              <a:rPr lang="en-US" sz="2000" dirty="0">
                <a:solidFill>
                  <a:srgbClr val="AEC82A"/>
                </a:solidFill>
                <a:latin typeface="+mn-lt"/>
              </a:rPr>
              <a:t>15 months</a:t>
            </a:r>
          </a:p>
        </p:txBody>
      </p:sp>
      <p:pic>
        <p:nvPicPr>
          <p:cNvPr id="9" name="Picture 8" descr="Illustrations of a loan contract signed, hands exchanging money and a calenda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03" y="2467076"/>
            <a:ext cx="1325550" cy="3616683"/>
          </a:xfrm>
          <a:prstGeom prst="rect">
            <a:avLst/>
          </a:prstGeom>
        </p:spPr>
      </p:pic>
      <p:grpSp>
        <p:nvGrpSpPr>
          <p:cNvPr id="12" name="Group 11" descr="Term or Installment Loans in a light blue circle&#10;">
            <a:extLst>
              <a:ext uri="{FF2B5EF4-FFF2-40B4-BE49-F238E27FC236}">
                <a16:creationId xmlns:a16="http://schemas.microsoft.com/office/drawing/2014/main" id="{370D1429-C8B1-A346-B351-418D9703B02C}"/>
              </a:ext>
            </a:extLst>
          </p:cNvPr>
          <p:cNvGrpSpPr/>
          <p:nvPr/>
        </p:nvGrpSpPr>
        <p:grpSpPr>
          <a:xfrm>
            <a:off x="5293811" y="1121598"/>
            <a:ext cx="2800895" cy="2833385"/>
            <a:chOff x="2546527" y="277377"/>
            <a:chExt cx="1669431" cy="168879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A22823B-A150-EF4E-9F93-9E0B4F3D91FC}"/>
                </a:ext>
              </a:extLst>
            </p:cNvPr>
            <p:cNvSpPr/>
            <p:nvPr/>
          </p:nvSpPr>
          <p:spPr>
            <a:xfrm>
              <a:off x="2546527" y="277377"/>
              <a:ext cx="1669431" cy="1688796"/>
            </a:xfrm>
            <a:prstGeom prst="ellipse">
              <a:avLst/>
            </a:prstGeom>
            <a:solidFill>
              <a:srgbClr val="7DC3D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503FC330-F8B2-6B40-8418-D2E577E9E4BD}"/>
                </a:ext>
              </a:extLst>
            </p:cNvPr>
            <p:cNvSpPr txBox="1"/>
            <p:nvPr/>
          </p:nvSpPr>
          <p:spPr>
            <a:xfrm>
              <a:off x="2791010" y="524695"/>
              <a:ext cx="1180465" cy="1194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/>
                <a:t>Term or Installment Loans</a:t>
              </a:r>
            </a:p>
          </p:txBody>
        </p:sp>
      </p:grpSp>
      <p:sp>
        <p:nvSpPr>
          <p:cNvPr id="95" name="Funds received once loan is approved (one disbursement)"/>
          <p:cNvSpPr>
            <a:spLocks noGrp="1"/>
          </p:cNvSpPr>
          <p:nvPr>
            <p:ph sz="quarter" idx="12"/>
          </p:nvPr>
        </p:nvSpPr>
        <p:spPr>
          <a:xfrm>
            <a:off x="4612341" y="3954983"/>
            <a:ext cx="4468770" cy="1866960"/>
          </a:xfrm>
          <a:prstGeom prst="rect">
            <a:avLst/>
          </a:prstGeom>
        </p:spPr>
        <p:txBody>
          <a:bodyPr lIns="91440" tIns="0" rIns="91440" bIns="0">
            <a:noAutofit/>
          </a:bodyPr>
          <a:lstStyle/>
          <a:p>
            <a:pPr marL="228600" indent="-228600"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ea typeface="12 pt Helvetica* 55 Roman   05472"/>
                <a:cs typeface="12 pt Helvetica* 55 Roman   05472"/>
                <a:sym typeface="12 pt Helvetica* 55 Roman   05472"/>
              </a:rPr>
              <a:t>Funds</a:t>
            </a:r>
            <a:r>
              <a:rPr lang="en-US" sz="1800" dirty="0">
                <a:solidFill>
                  <a:srgbClr val="FF000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 </a:t>
            </a:r>
            <a:r>
              <a:rPr lang="en-US" sz="1800" dirty="0">
                <a:ea typeface="12 pt Helvetica* 55 Roman   05472"/>
                <a:cs typeface="12 pt Helvetica* 55 Roman   05472"/>
                <a:sym typeface="12 pt Helvetica* 55 Roman   05472"/>
              </a:rPr>
              <a:t>received once loan is approved (one disbursement)</a:t>
            </a:r>
          </a:p>
          <a:p>
            <a:pPr marL="228600" indent="-228600"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ea typeface="12 pt Helvetica* 55 Roman   05472"/>
                <a:cs typeface="12 pt Helvetica* 55 Roman   05472"/>
                <a:sym typeface="12 pt Helvetica* 55 Roman   05472"/>
              </a:rPr>
              <a:t>Set amount and period of time</a:t>
            </a:r>
          </a:p>
          <a:p>
            <a:pPr marL="228600" indent="-228600"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ea typeface="12 pt Helvetica* 55 Roman   05472"/>
                <a:cs typeface="12 pt Helvetica* 55 Roman   05472"/>
                <a:sym typeface="12 pt Helvetica* 55 Roman   05472"/>
              </a:rPr>
              <a:t>Repaid in installments with interest </a:t>
            </a:r>
          </a:p>
          <a:p>
            <a:pPr marL="228600" indent="-228600"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ea typeface="12 pt Helvetica* 55 Roman   05472"/>
                <a:cs typeface="12 pt Helvetica* 55 Roman   05472"/>
                <a:sym typeface="12 pt Helvetica* 55 Roman   05472"/>
              </a:rPr>
              <a:t>Purpose: financing purchase of assets </a:t>
            </a:r>
          </a:p>
          <a:p>
            <a:pPr marL="228600" indent="-228600"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ea typeface="12 pt Helvetica* 55 Roman   05472"/>
                <a:cs typeface="12 pt Helvetica* 55 Roman   05472"/>
                <a:sym typeface="12 pt Helvetica* 55 Roman   05472"/>
              </a:rPr>
              <a:t>Secured by asset to be purchased</a:t>
            </a:r>
          </a:p>
          <a:p>
            <a:pPr marL="228600" indent="-228600"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ea typeface="12 pt Helvetica* 55 Roman   05472"/>
                <a:cs typeface="12 pt Helvetica* 55 Roman   05472"/>
                <a:sym typeface="12 pt Helvetica* 55 Roman   05472"/>
              </a:rPr>
              <a:t>New application required for additional funds </a:t>
            </a:r>
          </a:p>
        </p:txBody>
      </p:sp>
      <p:sp>
        <p:nvSpPr>
          <p:cNvPr id="3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4" name="30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57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ction II: Financing Options and Sources">
            <a:extLst>
              <a:ext uri="{FF2B5EF4-FFF2-40B4-BE49-F238E27FC236}">
                <a16:creationId xmlns:a16="http://schemas.microsoft.com/office/drawing/2014/main" id="{A2E76FAE-5249-C849-9970-088BB03873F8}"/>
              </a:ext>
            </a:extLst>
          </p:cNvPr>
          <p:cNvSpPr/>
          <p:nvPr/>
        </p:nvSpPr>
        <p:spPr>
          <a:xfrm>
            <a:off x="581257" y="144371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Section II:  </a:t>
            </a:r>
          </a:p>
          <a:p>
            <a:r>
              <a:rPr lang="en-US" sz="1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Financing Options and Sources</a:t>
            </a:r>
          </a:p>
        </p:txBody>
      </p:sp>
      <p:sp>
        <p:nvSpPr>
          <p:cNvPr id="13" name="Financing Options"/>
          <p:cNvSpPr>
            <a:spLocks noGrp="1"/>
          </p:cNvSpPr>
          <p:nvPr>
            <p:ph type="title"/>
          </p:nvPr>
        </p:nvSpPr>
        <p:spPr>
          <a:xfrm>
            <a:off x="510082" y="678976"/>
            <a:ext cx="81534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Financing Options</a:t>
            </a:r>
          </a:p>
        </p:txBody>
      </p:sp>
      <p:sp>
        <p:nvSpPr>
          <p:cNvPr id="7" name="Lines of Credit"/>
          <p:cNvSpPr/>
          <p:nvPr/>
        </p:nvSpPr>
        <p:spPr>
          <a:xfrm>
            <a:off x="533400" y="171491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dirty="0">
                <a:latin typeface="+mn-lt"/>
              </a:rPr>
              <a:t>Lines of Credit </a:t>
            </a:r>
          </a:p>
        </p:txBody>
      </p:sp>
      <p:graphicFrame>
        <p:nvGraphicFramePr>
          <p:cNvPr id="9" name="Diagram 8" descr="Repay draws, Redraw funds and Draw funds circling around Revolving Line of Credit&#10;"/>
          <p:cNvGraphicFramePr/>
          <p:nvPr>
            <p:extLst>
              <p:ext uri="{D42A27DB-BD31-4B8C-83A1-F6EECF244321}">
                <p14:modId xmlns:p14="http://schemas.microsoft.com/office/powerpoint/2010/main" val="286852801"/>
              </p:ext>
            </p:extLst>
          </p:nvPr>
        </p:nvGraphicFramePr>
        <p:xfrm>
          <a:off x="-55974" y="2293241"/>
          <a:ext cx="4666074" cy="3110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 descr="Lines of Credit and Credit Cards in a blue circle&#10;">
            <a:extLst>
              <a:ext uri="{FF2B5EF4-FFF2-40B4-BE49-F238E27FC236}">
                <a16:creationId xmlns:a16="http://schemas.microsoft.com/office/drawing/2014/main" id="{E3D0EB13-CFC2-9747-B083-AD564D791718}"/>
              </a:ext>
            </a:extLst>
          </p:cNvPr>
          <p:cNvGrpSpPr/>
          <p:nvPr/>
        </p:nvGrpSpPr>
        <p:grpSpPr>
          <a:xfrm>
            <a:off x="5139183" y="1127847"/>
            <a:ext cx="2782775" cy="2813975"/>
            <a:chOff x="4988808" y="249740"/>
            <a:chExt cx="1672527" cy="169127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8938228-1C35-9D47-83A5-62A3238A7DDF}"/>
                </a:ext>
              </a:extLst>
            </p:cNvPr>
            <p:cNvSpPr/>
            <p:nvPr/>
          </p:nvSpPr>
          <p:spPr>
            <a:xfrm>
              <a:off x="4988808" y="249740"/>
              <a:ext cx="1672527" cy="1691279"/>
            </a:xfrm>
            <a:prstGeom prst="ellipse">
              <a:avLst/>
            </a:prstGeom>
            <a:solidFill>
              <a:srgbClr val="0095C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3E99D239-CE3C-1B4C-AFA1-1EFC0F7ABF93}"/>
                </a:ext>
              </a:extLst>
            </p:cNvPr>
            <p:cNvSpPr txBox="1"/>
            <p:nvPr/>
          </p:nvSpPr>
          <p:spPr>
            <a:xfrm>
              <a:off x="5233744" y="497422"/>
              <a:ext cx="1182655" cy="11959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/>
                <a:t>Lines </a:t>
              </a:r>
              <a:br>
                <a:rPr lang="en-US" sz="2000" b="1" kern="1200" dirty="0"/>
              </a:br>
              <a:r>
                <a:rPr lang="en-US" sz="2000" b="1" kern="1200" dirty="0"/>
                <a:t>of Credit and</a:t>
              </a:r>
              <a:br>
                <a:rPr lang="en-US" sz="2000" b="1" kern="1200" dirty="0"/>
              </a:br>
              <a:r>
                <a:rPr lang="en-US" sz="2000" b="1" kern="1200" dirty="0"/>
                <a:t>Credit Cards</a:t>
              </a:r>
            </a:p>
          </p:txBody>
        </p:sp>
      </p:grpSp>
      <p:sp>
        <p:nvSpPr>
          <p:cNvPr id="8" name="Generally secured"/>
          <p:cNvSpPr>
            <a:spLocks noGrp="1"/>
          </p:cNvSpPr>
          <p:nvPr>
            <p:ph sz="quarter" idx="12"/>
          </p:nvPr>
        </p:nvSpPr>
        <p:spPr>
          <a:xfrm>
            <a:off x="4209182" y="3979385"/>
            <a:ext cx="4746559" cy="2460523"/>
          </a:xfrm>
          <a:prstGeom prst="rect">
            <a:avLst/>
          </a:prstGeom>
        </p:spPr>
        <p:txBody>
          <a:bodyPr lIns="91440" tIns="0" rIns="91440" bIns="0">
            <a:noAutofit/>
          </a:bodyPr>
          <a:lstStyle/>
          <a:p>
            <a:pPr marL="457200" indent="-274320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ea typeface="12 pt Helvetica* 55 Roman   05472"/>
                <a:cs typeface="12 pt Helvetica* 55 Roman   05472"/>
                <a:sym typeface="12 pt Helvetica* 55 Roman   05472"/>
              </a:rPr>
              <a:t>Generally secured</a:t>
            </a:r>
          </a:p>
          <a:p>
            <a:pPr marL="457200" indent="-274320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ea typeface="12 pt Helvetica* 55 Roman   05472"/>
                <a:cs typeface="12 pt Helvetica* 55 Roman   05472"/>
                <a:sym typeface="12 pt Helvetica* 55 Roman   05472"/>
              </a:rPr>
              <a:t>Used to finance any business expenses </a:t>
            </a:r>
          </a:p>
          <a:p>
            <a:pPr marL="457200" indent="-274320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ea typeface="12 pt Helvetica* 55 Roman   05472"/>
                <a:cs typeface="12 pt Helvetica* 55 Roman   05472"/>
                <a:sym typeface="12 pt Helvetica* 55 Roman   05472"/>
              </a:rPr>
              <a:t>Requires annual credit review and renewal based on performance (length, tax returns, personal and business credit reports)</a:t>
            </a:r>
          </a:p>
          <a:p>
            <a:pPr marL="457200" indent="-274320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ea typeface="12 pt Helvetica* 55 Roman   05472"/>
                <a:cs typeface="12 pt Helvetica* 55 Roman   05472"/>
                <a:sym typeface="12 pt Helvetica* 55 Roman   05472"/>
              </a:rPr>
              <a:t>No lump-sum disbursement at opening</a:t>
            </a:r>
          </a:p>
          <a:p>
            <a:pPr marL="457200" indent="-274320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ea typeface="12 pt Helvetica* 55 Roman   05472"/>
                <a:cs typeface="12 pt Helvetica* 55 Roman   05472"/>
                <a:sym typeface="12 pt Helvetica* 55 Roman   05472"/>
              </a:rPr>
              <a:t>Monthly payments based on outstanding balance</a:t>
            </a:r>
          </a:p>
        </p:txBody>
      </p:sp>
      <p:sp>
        <p:nvSpPr>
          <p:cNvPr id="3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4" name="31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04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ction II: Financing Options and Sources">
            <a:extLst>
              <a:ext uri="{FF2B5EF4-FFF2-40B4-BE49-F238E27FC236}">
                <a16:creationId xmlns:a16="http://schemas.microsoft.com/office/drawing/2014/main" id="{C12A8C40-85AB-894D-9F67-1DEE285F700A}"/>
              </a:ext>
            </a:extLst>
          </p:cNvPr>
          <p:cNvSpPr/>
          <p:nvPr/>
        </p:nvSpPr>
        <p:spPr>
          <a:xfrm>
            <a:off x="581257" y="144371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Section II:  </a:t>
            </a:r>
          </a:p>
          <a:p>
            <a:r>
              <a:rPr lang="en-US" sz="1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Financing Options and Sources</a:t>
            </a:r>
          </a:p>
        </p:txBody>
      </p:sp>
      <p:sp>
        <p:nvSpPr>
          <p:cNvPr id="14" name="Financing Options"/>
          <p:cNvSpPr>
            <a:spLocks noGrp="1"/>
          </p:cNvSpPr>
          <p:nvPr>
            <p:ph type="title"/>
          </p:nvPr>
        </p:nvSpPr>
        <p:spPr>
          <a:xfrm>
            <a:off x="510082" y="678976"/>
            <a:ext cx="81534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Financing Options</a:t>
            </a:r>
          </a:p>
        </p:txBody>
      </p:sp>
      <p:sp>
        <p:nvSpPr>
          <p:cNvPr id="13" name="Business Credit Cards"/>
          <p:cNvSpPr/>
          <p:nvPr/>
        </p:nvSpPr>
        <p:spPr>
          <a:xfrm>
            <a:off x="510082" y="178204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dirty="0">
                <a:solidFill>
                  <a:schemeClr val="tx1"/>
                </a:solidFill>
                <a:latin typeface="+mn-lt"/>
              </a:rPr>
              <a:t>Business Credit Cards</a:t>
            </a:r>
          </a:p>
        </p:txBody>
      </p:sp>
      <p:pic>
        <p:nvPicPr>
          <p:cNvPr id="11" name="Picture 1" descr="Image of a stack of credit cards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031" y="2535026"/>
            <a:ext cx="3890507" cy="207918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*Liability for unauthorized use of credit cards can be greater for business credit cards than for consumer cards."/>
          <p:cNvSpPr/>
          <p:nvPr/>
        </p:nvSpPr>
        <p:spPr>
          <a:xfrm>
            <a:off x="510082" y="4634148"/>
            <a:ext cx="3143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>
              <a:spcBef>
                <a:spcPts val="600"/>
              </a:spcBef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9BBD60"/>
                </a:solidFill>
                <a:latin typeface="Franklin Gothic Book" panose="020B0503020102020204" pitchFamily="34" charset="0"/>
                <a:ea typeface="12 pt Helvetica* 55 Roman   05472"/>
                <a:cs typeface="12 pt Helvetica* 55 Roman   05472"/>
                <a:sym typeface="12 pt Helvetica* 55 Roman   05472"/>
              </a:rPr>
              <a:t>*Liability for unauthorized use of credit cards can be greater for business credit cards than for consumer cards.</a:t>
            </a:r>
          </a:p>
        </p:txBody>
      </p:sp>
      <p:grpSp>
        <p:nvGrpSpPr>
          <p:cNvPr id="20" name="Group 19" descr="Lines of Credit and Credit Cards in a blue circle&#10;">
            <a:extLst>
              <a:ext uri="{FF2B5EF4-FFF2-40B4-BE49-F238E27FC236}">
                <a16:creationId xmlns:a16="http://schemas.microsoft.com/office/drawing/2014/main" id="{9A573CDD-96A1-2E40-8789-647F777B0B30}"/>
              </a:ext>
            </a:extLst>
          </p:cNvPr>
          <p:cNvGrpSpPr/>
          <p:nvPr/>
        </p:nvGrpSpPr>
        <p:grpSpPr>
          <a:xfrm>
            <a:off x="5139183" y="1221976"/>
            <a:ext cx="2782775" cy="2813975"/>
            <a:chOff x="4988808" y="249740"/>
            <a:chExt cx="1672527" cy="169127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533F217-5264-DA4A-A37C-32D7E9BBDC37}"/>
                </a:ext>
              </a:extLst>
            </p:cNvPr>
            <p:cNvSpPr/>
            <p:nvPr/>
          </p:nvSpPr>
          <p:spPr>
            <a:xfrm>
              <a:off x="4988808" y="249740"/>
              <a:ext cx="1672527" cy="1691279"/>
            </a:xfrm>
            <a:prstGeom prst="ellipse">
              <a:avLst/>
            </a:prstGeom>
            <a:solidFill>
              <a:srgbClr val="0095C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>
              <a:extLst>
                <a:ext uri="{FF2B5EF4-FFF2-40B4-BE49-F238E27FC236}">
                  <a16:creationId xmlns:a16="http://schemas.microsoft.com/office/drawing/2014/main" id="{6049F66E-5D30-D044-8788-04532B1FB452}"/>
                </a:ext>
              </a:extLst>
            </p:cNvPr>
            <p:cNvSpPr txBox="1"/>
            <p:nvPr/>
          </p:nvSpPr>
          <p:spPr>
            <a:xfrm>
              <a:off x="5233744" y="497422"/>
              <a:ext cx="1182655" cy="11959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/>
                <a:t>Lines </a:t>
              </a:r>
              <a:br>
                <a:rPr lang="en-US" sz="2000" b="1" kern="1200" dirty="0"/>
              </a:br>
              <a:r>
                <a:rPr lang="en-US" sz="2000" b="1" kern="1200" dirty="0"/>
                <a:t>of Credit and</a:t>
              </a:r>
              <a:br>
                <a:rPr lang="en-US" sz="2000" b="1" kern="1200" dirty="0"/>
              </a:br>
              <a:r>
                <a:rPr lang="en-US" sz="2000" b="1" kern="1200" dirty="0"/>
                <a:t>Credit Cards</a:t>
              </a:r>
            </a:p>
          </p:txBody>
        </p:sp>
      </p:grpSp>
      <p:sp>
        <p:nvSpPr>
          <p:cNvPr id="10" name="Requires full payment of balance at the end of the grace period (month) to avoid paying interest"/>
          <p:cNvSpPr>
            <a:spLocks noGrp="1"/>
          </p:cNvSpPr>
          <p:nvPr>
            <p:ph sz="quarter" idx="12"/>
          </p:nvPr>
        </p:nvSpPr>
        <p:spPr>
          <a:xfrm>
            <a:off x="4181978" y="4202231"/>
            <a:ext cx="4555262" cy="232405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738868" lvl="2" indent="-342900">
              <a:spcBef>
                <a:spcPts val="600"/>
              </a:spcBef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ea typeface="12 pt Helvetica* 55 Roman   05472"/>
                <a:cs typeface="12 pt Helvetica* 55 Roman   05472"/>
                <a:sym typeface="12 pt Helvetica* 55 Roman   05472"/>
              </a:rPr>
              <a:t>Requires full payment of balance at the end of the grace period (month) to avoid paying interest</a:t>
            </a:r>
          </a:p>
          <a:p>
            <a:pPr marL="738868" lvl="2" indent="-342900">
              <a:spcBef>
                <a:spcPts val="600"/>
              </a:spcBef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ea typeface="12 pt Helvetica* 55 Roman   05472"/>
                <a:cs typeface="12 pt Helvetica* 55 Roman   05472"/>
                <a:sym typeface="12 pt Helvetica* 55 Roman   05472"/>
              </a:rPr>
              <a:t>Rarely reported to consumer credit bureaus unless account is delinquent</a:t>
            </a:r>
          </a:p>
          <a:p>
            <a:pPr marL="738868" lvl="2" indent="-342900">
              <a:spcBef>
                <a:spcPts val="600"/>
              </a:spcBef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ea typeface="12 pt Helvetica* 55 Roman   05472"/>
                <a:cs typeface="12 pt Helvetica* 55 Roman   05472"/>
                <a:sym typeface="12 pt Helvetica* 55 Roman   05472"/>
              </a:rPr>
              <a:t>Can be issued for various authorized users</a:t>
            </a:r>
            <a:r>
              <a:rPr lang="en-US" sz="1800" dirty="0">
                <a:solidFill>
                  <a:srgbClr val="9BBD6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*</a:t>
            </a:r>
            <a:r>
              <a:rPr lang="en-US" sz="1800" dirty="0">
                <a:ea typeface="12 pt Helvetica* 55 Roman   05472"/>
                <a:cs typeface="12 pt Helvetica* 55 Roman   05472"/>
                <a:sym typeface="12 pt Helvetica* 55 Roman   05472"/>
              </a:rPr>
              <a:t> </a:t>
            </a:r>
          </a:p>
        </p:txBody>
      </p:sp>
      <p:sp>
        <p:nvSpPr>
          <p:cNvPr id="3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4" name="3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44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ction II: Financing Options and Sources">
            <a:extLst>
              <a:ext uri="{FF2B5EF4-FFF2-40B4-BE49-F238E27FC236}">
                <a16:creationId xmlns:a16="http://schemas.microsoft.com/office/drawing/2014/main" id="{AD6F08E1-0982-2547-8D61-CF51005DE81D}"/>
              </a:ext>
            </a:extLst>
          </p:cNvPr>
          <p:cNvSpPr/>
          <p:nvPr/>
        </p:nvSpPr>
        <p:spPr>
          <a:xfrm>
            <a:off x="581257" y="144371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Section II:  </a:t>
            </a:r>
          </a:p>
          <a:p>
            <a:r>
              <a:rPr lang="en-US" sz="1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Financing Options and Sources</a:t>
            </a:r>
          </a:p>
        </p:txBody>
      </p:sp>
      <p:sp>
        <p:nvSpPr>
          <p:cNvPr id="22" name="Financing Options"/>
          <p:cNvSpPr>
            <a:spLocks noGrp="1"/>
          </p:cNvSpPr>
          <p:nvPr>
            <p:ph type="title"/>
          </p:nvPr>
        </p:nvSpPr>
        <p:spPr>
          <a:xfrm>
            <a:off x="510082" y="678976"/>
            <a:ext cx="81534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Financing Options</a:t>
            </a:r>
          </a:p>
        </p:txBody>
      </p:sp>
      <p:pic>
        <p:nvPicPr>
          <p:cNvPr id="8" name="Picture 7" descr="Illustration of a corn crop">
            <a:extLst>
              <a:ext uri="{FF2B5EF4-FFF2-40B4-BE49-F238E27FC236}">
                <a16:creationId xmlns:a16="http://schemas.microsoft.com/office/drawing/2014/main" id="{0AFB0955-6369-1E4B-A90B-90EB32C59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44" y="2191494"/>
            <a:ext cx="574156" cy="891452"/>
          </a:xfrm>
          <a:prstGeom prst="rect">
            <a:avLst/>
          </a:prstGeom>
        </p:spPr>
      </p:pic>
      <p:pic>
        <p:nvPicPr>
          <p:cNvPr id="14" name="Picture 13" descr="Illustration of a manufacturing robot">
            <a:extLst>
              <a:ext uri="{FF2B5EF4-FFF2-40B4-BE49-F238E27FC236}">
                <a16:creationId xmlns:a16="http://schemas.microsoft.com/office/drawing/2014/main" id="{D239605F-3CAD-134F-9A88-CEE73B6F4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44" y="3250713"/>
            <a:ext cx="659203" cy="676550"/>
          </a:xfrm>
          <a:prstGeom prst="rect">
            <a:avLst/>
          </a:prstGeom>
        </p:spPr>
      </p:pic>
      <p:sp>
        <p:nvSpPr>
          <p:cNvPr id="13" name="Agricultural: for crops, livestock, or farm machinery"/>
          <p:cNvSpPr>
            <a:spLocks noGrp="1"/>
          </p:cNvSpPr>
          <p:nvPr>
            <p:ph sz="quarter" idx="12"/>
          </p:nvPr>
        </p:nvSpPr>
        <p:spPr>
          <a:xfrm>
            <a:off x="1132339" y="2259506"/>
            <a:ext cx="3796410" cy="2156785"/>
          </a:xfrm>
          <a:prstGeom prst="rect">
            <a:avLst/>
          </a:prstGeom>
        </p:spPr>
        <p:txBody>
          <a:bodyPr lIns="91440" tIns="0" rIns="0" bIns="0">
            <a:noAutofit/>
          </a:bodyPr>
          <a:lstStyle/>
          <a:p>
            <a:pPr marL="457200" indent="-274320">
              <a:lnSpc>
                <a:spcPct val="120000"/>
              </a:lnSpc>
              <a:spcAft>
                <a:spcPts val="1200"/>
              </a:spcAft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ea typeface="12 pt Helvetica* 55 Roman   05472"/>
                <a:cs typeface="12 pt Helvetica* 55 Roman   05472"/>
                <a:sym typeface="12 pt Helvetica* 55 Roman   05472"/>
              </a:rPr>
              <a:t>Agricultural</a:t>
            </a:r>
            <a:r>
              <a:rPr lang="en-US" sz="2000" dirty="0">
                <a:ea typeface="12 pt Helvetica* 55 Roman   05472"/>
                <a:cs typeface="12 pt Helvetica* 55 Roman   05472"/>
                <a:sym typeface="12 pt Helvetica* 55 Roman   05472"/>
              </a:rPr>
              <a:t>: for crops, livestock, or farm machinery</a:t>
            </a:r>
          </a:p>
          <a:p>
            <a:pPr marL="457200" indent="-274320">
              <a:lnSpc>
                <a:spcPct val="120000"/>
              </a:lnSpc>
              <a:spcAft>
                <a:spcPts val="1200"/>
              </a:spcAft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ea typeface="12 pt Helvetica* 55 Roman   05472"/>
                <a:cs typeface="12 pt Helvetica* 55 Roman   05472"/>
                <a:sym typeface="12 pt Helvetica* 55 Roman   05472"/>
              </a:rPr>
              <a:t>Manufacturing</a:t>
            </a:r>
            <a:r>
              <a:rPr lang="en-US" sz="2000" dirty="0">
                <a:ea typeface="12 pt Helvetica* 55 Roman   05472"/>
                <a:cs typeface="12 pt Helvetica* 55 Roman   05472"/>
                <a:sym typeface="12 pt Helvetica* 55 Roman   05472"/>
              </a:rPr>
              <a:t>: for the equipment needs of manufacturing companies</a:t>
            </a:r>
          </a:p>
        </p:txBody>
      </p:sp>
      <p:pic>
        <p:nvPicPr>
          <p:cNvPr id="17" name="Picture 16" descr="Illustration of a military medal">
            <a:extLst>
              <a:ext uri="{FF2B5EF4-FFF2-40B4-BE49-F238E27FC236}">
                <a16:creationId xmlns:a16="http://schemas.microsoft.com/office/drawing/2014/main" id="{36973F7B-B0F9-6244-AF34-3086FD372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73" y="4276071"/>
            <a:ext cx="659203" cy="676550"/>
          </a:xfrm>
          <a:prstGeom prst="rect">
            <a:avLst/>
          </a:prstGeom>
        </p:spPr>
      </p:pic>
      <p:pic>
        <p:nvPicPr>
          <p:cNvPr id="19" name="Picture 18" descr="Illustration of a llatitude longitude globe with a GPS point marker">
            <a:extLst>
              <a:ext uri="{FF2B5EF4-FFF2-40B4-BE49-F238E27FC236}">
                <a16:creationId xmlns:a16="http://schemas.microsoft.com/office/drawing/2014/main" id="{38401341-00A7-5E40-8CDD-4B10DB1C4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5" y="5008126"/>
            <a:ext cx="572402" cy="587465"/>
          </a:xfrm>
          <a:prstGeom prst="rect">
            <a:avLst/>
          </a:prstGeom>
        </p:spPr>
      </p:pic>
      <p:pic>
        <p:nvPicPr>
          <p:cNvPr id="21" name="Picture 20" descr="Illustration of lightning bolt striking a tree">
            <a:extLst>
              <a:ext uri="{FF2B5EF4-FFF2-40B4-BE49-F238E27FC236}">
                <a16:creationId xmlns:a16="http://schemas.microsoft.com/office/drawing/2014/main" id="{EA15A3A4-9D3C-0445-AADB-D3100CBE63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34" y="5606124"/>
            <a:ext cx="815002" cy="836449"/>
          </a:xfrm>
          <a:prstGeom prst="rect">
            <a:avLst/>
          </a:prstGeom>
        </p:spPr>
      </p:pic>
      <p:sp>
        <p:nvSpPr>
          <p:cNvPr id="15" name="Loan guarantee programs for veterans and military members">
            <a:extLst>
              <a:ext uri="{FF2B5EF4-FFF2-40B4-BE49-F238E27FC236}">
                <a16:creationId xmlns:a16="http://schemas.microsoft.com/office/drawing/2014/main" id="{1EBA26C1-1657-AA4C-B241-5706848A8C04}"/>
              </a:ext>
            </a:extLst>
          </p:cNvPr>
          <p:cNvSpPr/>
          <p:nvPr/>
        </p:nvSpPr>
        <p:spPr>
          <a:xfrm>
            <a:off x="1154900" y="4276071"/>
            <a:ext cx="690319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63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latin typeface="Franklin Gothic Book" panose="020B0503020102020204" pitchFamily="34" charset="0"/>
                <a:ea typeface="12 pt Helvetica* 55 Roman   05472"/>
                <a:cs typeface="12 pt Helvetica* 55 Roman   05472"/>
                <a:sym typeface="12 pt Helvetica* 55 Roman   05472"/>
              </a:rPr>
              <a:t>Loan guarantee programs for </a:t>
            </a:r>
            <a:r>
              <a:rPr lang="en-US" sz="2000" b="1" dirty="0">
                <a:latin typeface="Franklin Gothic Book" panose="020B0503020102020204" pitchFamily="34" charset="0"/>
                <a:ea typeface="12 pt Helvetica* 55 Roman   05472"/>
                <a:cs typeface="12 pt Helvetica* 55 Roman   05472"/>
                <a:sym typeface="12 pt Helvetica* 55 Roman   05472"/>
              </a:rPr>
              <a:t>veterans</a:t>
            </a:r>
            <a:r>
              <a:rPr lang="en-US" sz="2000" dirty="0">
                <a:latin typeface="Franklin Gothic Book" panose="020B0503020102020204" pitchFamily="34" charset="0"/>
                <a:ea typeface="12 pt Helvetica* 55 Roman   05472"/>
                <a:cs typeface="12 pt Helvetica* 55 Roman   05472"/>
                <a:sym typeface="12 pt Helvetica* 55 Roman   05472"/>
              </a:rPr>
              <a:t> and </a:t>
            </a:r>
            <a:r>
              <a:rPr lang="en-US" sz="2000" b="1" dirty="0">
                <a:latin typeface="Franklin Gothic Book" panose="020B0503020102020204" pitchFamily="34" charset="0"/>
                <a:ea typeface="12 pt Helvetica* 55 Roman   05472"/>
                <a:cs typeface="12 pt Helvetica* 55 Roman   05472"/>
                <a:sym typeface="12 pt Helvetica* 55 Roman   05472"/>
              </a:rPr>
              <a:t>military</a:t>
            </a:r>
            <a:r>
              <a:rPr lang="en-US" sz="2000" dirty="0">
                <a:latin typeface="Franklin Gothic Book" panose="020B0503020102020204" pitchFamily="34" charset="0"/>
                <a:ea typeface="12 pt Helvetica* 55 Roman   05472"/>
                <a:cs typeface="12 pt Helvetica* 55 Roman   05472"/>
                <a:sym typeface="12 pt Helvetica* 55 Roman   05472"/>
              </a:rPr>
              <a:t> </a:t>
            </a:r>
            <a:r>
              <a:rPr lang="en-US" sz="2000" b="1" dirty="0">
                <a:latin typeface="Franklin Gothic Book" panose="020B0503020102020204" pitchFamily="34" charset="0"/>
                <a:ea typeface="12 pt Helvetica* 55 Roman   05472"/>
                <a:cs typeface="12 pt Helvetica* 55 Roman   05472"/>
                <a:sym typeface="12 pt Helvetica* 55 Roman   05472"/>
              </a:rPr>
              <a:t>members</a:t>
            </a:r>
          </a:p>
          <a:p>
            <a:pPr marL="46863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latin typeface="Franklin Gothic Book" panose="020B0503020102020204" pitchFamily="34" charset="0"/>
                <a:ea typeface="12 pt Helvetica* 55 Roman   05472"/>
                <a:cs typeface="12 pt Helvetica* 55 Roman   05472"/>
                <a:sym typeface="12 pt Helvetica* 55 Roman   05472"/>
              </a:rPr>
              <a:t>Loan guarantee programs </a:t>
            </a:r>
            <a:r>
              <a:rPr lang="en-US" sz="2000" b="1" dirty="0">
                <a:latin typeface="Franklin Gothic Book" panose="020B0503020102020204" pitchFamily="34" charset="0"/>
                <a:ea typeface="12 pt Helvetica* 55 Roman   05472"/>
                <a:cs typeface="12 pt Helvetica* 55 Roman   05472"/>
                <a:sym typeface="12 pt Helvetica* 55 Roman   05472"/>
              </a:rPr>
              <a:t>exporters</a:t>
            </a:r>
            <a:endParaRPr lang="en-US" sz="200" dirty="0">
              <a:latin typeface="Franklin Gothic Book" panose="020B0503020102020204" pitchFamily="34" charset="0"/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468630" indent="-28575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latin typeface="Franklin Gothic Book" panose="020B0503020102020204" pitchFamily="34" charset="0"/>
                <a:ea typeface="12 pt Helvetica* 55 Roman   05472"/>
                <a:cs typeface="12 pt Helvetica* 55 Roman   05472"/>
                <a:sym typeface="12 pt Helvetica* 55 Roman   05472"/>
              </a:rPr>
              <a:t>Disaster</a:t>
            </a:r>
            <a:r>
              <a:rPr lang="en-US" sz="2000" dirty="0">
                <a:latin typeface="Franklin Gothic Book" panose="020B0503020102020204" pitchFamily="34" charset="0"/>
                <a:ea typeface="12 pt Helvetica* 55 Roman   05472"/>
                <a:cs typeface="12 pt Helvetica* 55 Roman   05472"/>
                <a:sym typeface="12 pt Helvetica* 55 Roman   05472"/>
              </a:rPr>
              <a:t> loans for small businesses affected by natural disasters</a:t>
            </a:r>
          </a:p>
        </p:txBody>
      </p:sp>
      <p:grpSp>
        <p:nvGrpSpPr>
          <p:cNvPr id="16" name="Group 15" descr="Special-Purpose Loans in a light green circle&#10;">
            <a:extLst>
              <a:ext uri="{FF2B5EF4-FFF2-40B4-BE49-F238E27FC236}">
                <a16:creationId xmlns:a16="http://schemas.microsoft.com/office/drawing/2014/main" id="{58417BB0-6ADD-AA46-87FA-F9893159E84F}"/>
              </a:ext>
            </a:extLst>
          </p:cNvPr>
          <p:cNvGrpSpPr/>
          <p:nvPr/>
        </p:nvGrpSpPr>
        <p:grpSpPr>
          <a:xfrm>
            <a:off x="5174293" y="1198948"/>
            <a:ext cx="2837368" cy="2745530"/>
            <a:chOff x="1255921" y="1960569"/>
            <a:chExt cx="1745286" cy="168879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879E9A6-41FD-7C40-A405-EC1C10496A4F}"/>
                </a:ext>
              </a:extLst>
            </p:cNvPr>
            <p:cNvSpPr/>
            <p:nvPr/>
          </p:nvSpPr>
          <p:spPr>
            <a:xfrm>
              <a:off x="1255921" y="1960569"/>
              <a:ext cx="1745286" cy="1688796"/>
            </a:xfrm>
            <a:prstGeom prst="ellipse">
              <a:avLst/>
            </a:prstGeom>
            <a:solidFill>
              <a:srgbClr val="BAE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>
              <a:extLst>
                <a:ext uri="{FF2B5EF4-FFF2-40B4-BE49-F238E27FC236}">
                  <a16:creationId xmlns:a16="http://schemas.microsoft.com/office/drawing/2014/main" id="{05689341-0664-4443-918D-652DB3B042AE}"/>
                </a:ext>
              </a:extLst>
            </p:cNvPr>
            <p:cNvSpPr txBox="1"/>
            <p:nvPr/>
          </p:nvSpPr>
          <p:spPr>
            <a:xfrm>
              <a:off x="1511512" y="2207887"/>
              <a:ext cx="1234104" cy="1194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/>
                <a:t>Special</a:t>
              </a:r>
              <a:r>
                <a:rPr lang="en-US" sz="2000" b="1" kern="1200" dirty="0">
                  <a:solidFill>
                    <a:schemeClr val="bg1"/>
                  </a:solidFill>
                </a:rPr>
                <a:t>-</a:t>
              </a:r>
              <a:r>
                <a:rPr lang="en-US" sz="2000" b="1" kern="1200" dirty="0"/>
                <a:t>Purpose Loans</a:t>
              </a:r>
            </a:p>
          </p:txBody>
        </p:sp>
      </p:grpSp>
      <p:sp>
        <p:nvSpPr>
          <p:cNvPr id="3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4" name="3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79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ction II: Financing Options and Sources">
            <a:extLst>
              <a:ext uri="{FF2B5EF4-FFF2-40B4-BE49-F238E27FC236}">
                <a16:creationId xmlns:a16="http://schemas.microsoft.com/office/drawing/2014/main" id="{83755A5E-5FEE-5E4A-BB78-63EE9747674C}"/>
              </a:ext>
            </a:extLst>
          </p:cNvPr>
          <p:cNvSpPr/>
          <p:nvPr/>
        </p:nvSpPr>
        <p:spPr>
          <a:xfrm>
            <a:off x="581257" y="144371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Section II:  </a:t>
            </a:r>
          </a:p>
          <a:p>
            <a:r>
              <a:rPr lang="en-US" sz="1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Financing Options and Sources</a:t>
            </a:r>
          </a:p>
        </p:txBody>
      </p:sp>
      <p:sp>
        <p:nvSpPr>
          <p:cNvPr id="16" name="Financing Options"/>
          <p:cNvSpPr>
            <a:spLocks noGrp="1"/>
          </p:cNvSpPr>
          <p:nvPr>
            <p:ph type="title"/>
          </p:nvPr>
        </p:nvSpPr>
        <p:spPr>
          <a:xfrm>
            <a:off x="510082" y="678976"/>
            <a:ext cx="81534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Financing Options</a:t>
            </a:r>
          </a:p>
        </p:txBody>
      </p:sp>
      <p:pic>
        <p:nvPicPr>
          <p:cNvPr id="12" name="Picture 11" descr="Illustration of a for lease sign">
            <a:extLst>
              <a:ext uri="{FF2B5EF4-FFF2-40B4-BE49-F238E27FC236}">
                <a16:creationId xmlns:a16="http://schemas.microsoft.com/office/drawing/2014/main" id="{A5094613-D5E5-F74D-8E78-2640A31FB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45" y="1840572"/>
            <a:ext cx="736633" cy="756018"/>
          </a:xfrm>
          <a:prstGeom prst="rect">
            <a:avLst/>
          </a:prstGeom>
        </p:spPr>
      </p:pic>
      <p:pic>
        <p:nvPicPr>
          <p:cNvPr id="5" name="Picture 4" descr="Illustration of a pie chart with a piece missing">
            <a:extLst>
              <a:ext uri="{FF2B5EF4-FFF2-40B4-BE49-F238E27FC236}">
                <a16:creationId xmlns:a16="http://schemas.microsoft.com/office/drawing/2014/main" id="{F8FD02F1-DF91-E041-A60C-89CB02726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01" y="3238464"/>
            <a:ext cx="635000" cy="584200"/>
          </a:xfrm>
          <a:prstGeom prst="rect">
            <a:avLst/>
          </a:prstGeom>
        </p:spPr>
      </p:pic>
      <p:sp>
        <p:nvSpPr>
          <p:cNvPr id="13" name="Leasing: helpful to test leased equip-">
            <a:extLst>
              <a:ext uri="{FF2B5EF4-FFF2-40B4-BE49-F238E27FC236}">
                <a16:creationId xmlns:a16="http://schemas.microsoft.com/office/drawing/2014/main" id="{DE61FEF2-DED2-9B49-918D-D72269A11F73}"/>
              </a:ext>
            </a:extLst>
          </p:cNvPr>
          <p:cNvSpPr/>
          <p:nvPr/>
        </p:nvSpPr>
        <p:spPr>
          <a:xfrm>
            <a:off x="1413072" y="1888505"/>
            <a:ext cx="71006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630" indent="-285750"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b="1" dirty="0">
                <a:latin typeface="+mn-lt"/>
                <a:ea typeface="12 pt Helvetica* 55 Roman   05472"/>
                <a:cs typeface="Calibri" panose="020F0502020204030204" pitchFamily="34" charset="0"/>
                <a:sym typeface="12 pt Helvetica* 55 Roman   05472"/>
              </a:rPr>
              <a:t>Leasing: </a:t>
            </a:r>
            <a:r>
              <a:rPr lang="en-US" dirty="0">
                <a:latin typeface="+mn-lt"/>
                <a:ea typeface="12 pt Helvetica* 55 Roman   05472"/>
                <a:cs typeface="Calibri" panose="020F0502020204030204" pitchFamily="34" charset="0"/>
                <a:sym typeface="12 pt Helvetica* 55 Roman   05472"/>
              </a:rPr>
              <a:t>helpful to test leased equip-</a:t>
            </a:r>
          </a:p>
          <a:p>
            <a:pPr marL="457200"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dirty="0">
                <a:latin typeface="+mn-lt"/>
                <a:ea typeface="12 pt Helvetica* 55 Roman   05472"/>
                <a:cs typeface="Calibri" panose="020F0502020204030204" pitchFamily="34" charset="0"/>
                <a:sym typeface="12 pt Helvetica* 55 Roman   05472"/>
              </a:rPr>
              <a:t>ment (maintenance </a:t>
            </a:r>
            <a:r>
              <a:rPr lang="en-US" dirty="0">
                <a:solidFill>
                  <a:schemeClr val="tx1"/>
                </a:solidFill>
                <a:latin typeface="+mn-lt"/>
                <a:ea typeface="12 pt Helvetica* 55 Roman   05472"/>
                <a:cs typeface="Calibri" panose="020F0502020204030204" pitchFamily="34" charset="0"/>
                <a:sym typeface="12 pt Helvetica* 55 Roman   05472"/>
              </a:rPr>
              <a:t>cost</a:t>
            </a:r>
            <a:r>
              <a:rPr lang="en-US" dirty="0">
                <a:latin typeface="+mn-lt"/>
                <a:ea typeface="12 pt Helvetica* 55 Roman   05472"/>
                <a:cs typeface="Calibri" panose="020F0502020204030204" pitchFamily="34" charset="0"/>
                <a:sym typeface="12 pt Helvetica* 55 Roman   05472"/>
              </a:rPr>
              <a:t> may be </a:t>
            </a:r>
          </a:p>
          <a:p>
            <a:pPr marL="457200"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dirty="0">
                <a:latin typeface="+mn-lt"/>
                <a:ea typeface="12 pt Helvetica* 55 Roman   05472"/>
                <a:cs typeface="Calibri" panose="020F0502020204030204" pitchFamily="34" charset="0"/>
                <a:sym typeface="12 pt Helvetica* 55 Roman   05472"/>
              </a:rPr>
              <a:t>included);  lifetime costs higher than </a:t>
            </a:r>
          </a:p>
          <a:p>
            <a:pPr marL="457200"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dirty="0">
                <a:latin typeface="+mn-lt"/>
                <a:ea typeface="12 pt Helvetica* 55 Roman   05472"/>
                <a:cs typeface="Calibri" panose="020F0502020204030204" pitchFamily="34" charset="0"/>
                <a:sym typeface="12 pt Helvetica* 55 Roman   05472"/>
              </a:rPr>
              <a:t>Buying</a:t>
            </a:r>
          </a:p>
          <a:p>
            <a:pPr marL="457200"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endParaRPr lang="en-US" b="1" dirty="0">
              <a:latin typeface="+mn-lt"/>
              <a:ea typeface="12 pt Helvetica* 55 Roman   05472"/>
              <a:cs typeface="Calibri" panose="020F0502020204030204" pitchFamily="34" charset="0"/>
              <a:sym typeface="12 pt Helvetica* 55 Roman   05472"/>
            </a:endParaRPr>
          </a:p>
          <a:p>
            <a:pPr marL="468630" indent="-285750"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b="1" dirty="0">
                <a:latin typeface="+mn-lt"/>
                <a:ea typeface="12 pt Helvetica* 55 Roman   05472"/>
                <a:cs typeface="Calibri" panose="020F0502020204030204" pitchFamily="34" charset="0"/>
                <a:sym typeface="12 pt Helvetica* 55 Roman   05472"/>
              </a:rPr>
              <a:t>Financing inventory</a:t>
            </a:r>
            <a:r>
              <a:rPr lang="en-US" dirty="0">
                <a:latin typeface="+mn-lt"/>
                <a:ea typeface="12 pt Helvetica* 55 Roman   05472"/>
                <a:cs typeface="Calibri" panose="020F0502020204030204" pitchFamily="34" charset="0"/>
                <a:sym typeface="12 pt Helvetica* 55 Roman   05472"/>
              </a:rPr>
              <a:t>: loan secured by </a:t>
            </a:r>
            <a:br>
              <a:rPr lang="en-US" dirty="0">
                <a:latin typeface="+mn-lt"/>
                <a:ea typeface="12 pt Helvetica* 55 Roman   05472"/>
                <a:cs typeface="Calibri" panose="020F0502020204030204" pitchFamily="34" charset="0"/>
                <a:sym typeface="12 pt Helvetica* 55 Roman   05472"/>
              </a:rPr>
            </a:br>
            <a:r>
              <a:rPr lang="en-US" dirty="0">
                <a:latin typeface="+mn-lt"/>
                <a:ea typeface="12 pt Helvetica* 55 Roman   05472"/>
                <a:cs typeface="Calibri" panose="020F0502020204030204" pitchFamily="34" charset="0"/>
                <a:sym typeface="12 pt Helvetica* 55 Roman   05472"/>
              </a:rPr>
              <a:t>inventory; usually used to meet fluctuating</a:t>
            </a:r>
            <a:br>
              <a:rPr lang="en-US" dirty="0">
                <a:latin typeface="+mn-lt"/>
                <a:ea typeface="12 pt Helvetica* 55 Roman   05472"/>
                <a:cs typeface="Calibri" panose="020F0502020204030204" pitchFamily="34" charset="0"/>
                <a:sym typeface="12 pt Helvetica* 55 Roman   05472"/>
              </a:rPr>
            </a:br>
            <a:r>
              <a:rPr lang="en-US" dirty="0">
                <a:latin typeface="+mn-lt"/>
                <a:ea typeface="12 pt Helvetica* 55 Roman   05472"/>
                <a:cs typeface="Calibri" panose="020F0502020204030204" pitchFamily="34" charset="0"/>
                <a:sym typeface="12 pt Helvetica* 55 Roman   05472"/>
              </a:rPr>
              <a:t>seasonal cash needs</a:t>
            </a:r>
          </a:p>
        </p:txBody>
      </p:sp>
      <p:pic>
        <p:nvPicPr>
          <p:cNvPr id="14" name="Picture 13" descr="Illustration of a shipping box">
            <a:extLst>
              <a:ext uri="{FF2B5EF4-FFF2-40B4-BE49-F238E27FC236}">
                <a16:creationId xmlns:a16="http://schemas.microsoft.com/office/drawing/2014/main" id="{86DE28E9-C292-3740-8023-DCECE9D06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2" y="4080423"/>
            <a:ext cx="647700" cy="685800"/>
          </a:xfrm>
          <a:prstGeom prst="rect">
            <a:avLst/>
          </a:prstGeom>
        </p:spPr>
      </p:pic>
      <p:pic>
        <p:nvPicPr>
          <p:cNvPr id="21" name="Picture 20" descr="Illustration of a financial contract">
            <a:extLst>
              <a:ext uri="{FF2B5EF4-FFF2-40B4-BE49-F238E27FC236}">
                <a16:creationId xmlns:a16="http://schemas.microsoft.com/office/drawing/2014/main" id="{5AFACA1A-DFD0-6043-8C25-63AD7FD0CC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2" y="4787215"/>
            <a:ext cx="635000" cy="698500"/>
          </a:xfrm>
          <a:prstGeom prst="rect">
            <a:avLst/>
          </a:prstGeom>
        </p:spPr>
      </p:pic>
      <p:pic>
        <p:nvPicPr>
          <p:cNvPr id="23" name="Picture 22" descr="Illustration of a couple of credit cards">
            <a:extLst>
              <a:ext uri="{FF2B5EF4-FFF2-40B4-BE49-F238E27FC236}">
                <a16:creationId xmlns:a16="http://schemas.microsoft.com/office/drawing/2014/main" id="{412E94A7-72BF-234D-9297-D3DA298929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45" y="5642319"/>
            <a:ext cx="647700" cy="457200"/>
          </a:xfrm>
          <a:prstGeom prst="rect">
            <a:avLst/>
          </a:prstGeom>
        </p:spPr>
      </p:pic>
      <p:sp>
        <p:nvSpPr>
          <p:cNvPr id="10" name="Factoring:* selling accounts receivable at a discount to third parties"/>
          <p:cNvSpPr>
            <a:spLocks noGrp="1"/>
          </p:cNvSpPr>
          <p:nvPr>
            <p:ph sz="quarter" idx="12"/>
          </p:nvPr>
        </p:nvSpPr>
        <p:spPr>
          <a:xfrm>
            <a:off x="1413072" y="4238814"/>
            <a:ext cx="7300685" cy="4030689"/>
          </a:xfrm>
          <a:prstGeom prst="rect">
            <a:avLst/>
          </a:prstGeom>
        </p:spPr>
        <p:txBody>
          <a:bodyPr lIns="91440" tIns="0" rIns="0" bIns="0">
            <a:noAutofit/>
          </a:bodyPr>
          <a:lstStyle/>
          <a:p>
            <a:pPr marL="457200" indent="-274320">
              <a:spcBef>
                <a:spcPts val="0"/>
              </a:spcBef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1800" b="1" dirty="0">
                <a:ea typeface="12 pt Helvetica* 55 Roman   05472"/>
                <a:cs typeface="12 pt Helvetica* 55 Roman   05472"/>
                <a:sym typeface="12 pt Helvetica* 55 Roman   05472"/>
              </a:rPr>
              <a:t>Factoring:</a:t>
            </a:r>
            <a:r>
              <a:rPr lang="en-US" sz="1800" b="1" dirty="0">
                <a:solidFill>
                  <a:srgbClr val="9BBD6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*</a:t>
            </a:r>
            <a:r>
              <a:rPr lang="en-US" sz="1800" b="1" dirty="0">
                <a:ea typeface="12 pt Helvetica* 55 Roman   05472"/>
                <a:cs typeface="12 pt Helvetica* 55 Roman   05472"/>
                <a:sym typeface="12 pt Helvetica* 55 Roman   05472"/>
              </a:rPr>
              <a:t> </a:t>
            </a:r>
            <a:r>
              <a:rPr lang="en-US" sz="1800" dirty="0">
                <a:ea typeface="12 pt Helvetica* 55 Roman   05472"/>
                <a:cs typeface="12 pt Helvetica* 55 Roman   05472"/>
                <a:sym typeface="12 pt Helvetica* 55 Roman   05472"/>
              </a:rPr>
              <a:t>selling accounts receivable at a discount to third parties</a:t>
            </a:r>
          </a:p>
          <a:p>
            <a:pPr marL="182880" indent="0">
              <a:spcBef>
                <a:spcPts val="0"/>
              </a:spcBef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endParaRPr sz="1800" dirty="0"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457200" indent="-274320">
              <a:spcBef>
                <a:spcPts val="0"/>
              </a:spcBef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1800" b="1" dirty="0">
                <a:ea typeface="12 pt Helvetica* 55 Roman   05472"/>
                <a:cs typeface="12 pt Helvetica* 55 Roman   05472"/>
                <a:sym typeface="12 pt Helvetica* 55 Roman   05472"/>
              </a:rPr>
              <a:t>Credit card sale loans or merchant cash advances</a:t>
            </a:r>
            <a:r>
              <a:rPr lang="en-US" sz="1800" dirty="0">
                <a:ea typeface="12 pt Helvetica* 55 Roman   05472"/>
                <a:cs typeface="12 pt Helvetica* 55 Roman   05472"/>
                <a:sym typeface="12 pt Helvetica* 55 Roman   05472"/>
              </a:rPr>
              <a:t>: u</a:t>
            </a:r>
            <a:r>
              <a:rPr lang="en-US" sz="1800" dirty="0"/>
              <a:t>pfront funds in exchange for a portion of future merchant processing revenue</a:t>
            </a:r>
          </a:p>
          <a:p>
            <a:pPr marL="182880" indent="0">
              <a:spcBef>
                <a:spcPts val="0"/>
              </a:spcBef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endParaRPr lang="en-US" sz="1800" dirty="0"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457200" indent="-274320">
              <a:spcBef>
                <a:spcPts val="0"/>
              </a:spcBef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1800" b="1" dirty="0">
                <a:ea typeface="12 pt Helvetica* 55 Roman   05472"/>
                <a:cs typeface="12 pt Helvetica* 55 Roman   05472"/>
                <a:sym typeface="12 pt Helvetica* 55 Roman   05472"/>
              </a:rPr>
              <a:t>Financing receivables:</a:t>
            </a:r>
            <a:r>
              <a:rPr lang="en-US" sz="1800" b="1" dirty="0">
                <a:solidFill>
                  <a:srgbClr val="9BBD6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*</a:t>
            </a:r>
            <a:r>
              <a:rPr lang="en-US" sz="1800" b="1" dirty="0">
                <a:ea typeface="12 pt Helvetica* 55 Roman   05472"/>
                <a:cs typeface="12 pt Helvetica* 55 Roman   05472"/>
                <a:sym typeface="12 pt Helvetica* 55 Roman   05472"/>
              </a:rPr>
              <a:t> </a:t>
            </a:r>
            <a:r>
              <a:rPr lang="en-US" sz="1800" dirty="0"/>
              <a:t>advances on credit specifically secured by </a:t>
            </a:r>
            <a:br>
              <a:rPr lang="en-US" sz="1800" dirty="0"/>
            </a:br>
            <a:r>
              <a:rPr lang="en-US" sz="1800" dirty="0"/>
              <a:t>accounts receivable</a:t>
            </a:r>
          </a:p>
          <a:p>
            <a:pPr marL="0" lvl="1" indent="0">
              <a:spcBef>
                <a:spcPts val="0"/>
              </a:spcBef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ea typeface="12 pt Helvetica* 55 Roman   05472"/>
                <a:cs typeface="12 pt Helvetica* 55 Roman   05472"/>
                <a:sym typeface="12 pt Helvetica* 55 Roman   05472"/>
              </a:rPr>
              <a:t>					    	</a:t>
            </a:r>
          </a:p>
        </p:txBody>
      </p:sp>
      <p:grpSp>
        <p:nvGrpSpPr>
          <p:cNvPr id="17" name="Group 16" descr="Other Financing Options in a green circle">
            <a:extLst>
              <a:ext uri="{FF2B5EF4-FFF2-40B4-BE49-F238E27FC236}">
                <a16:creationId xmlns:a16="http://schemas.microsoft.com/office/drawing/2014/main" id="{1EB3FAB6-8C40-6D4D-BFD9-F57DE82EA252}"/>
              </a:ext>
            </a:extLst>
          </p:cNvPr>
          <p:cNvGrpSpPr/>
          <p:nvPr/>
        </p:nvGrpSpPr>
        <p:grpSpPr>
          <a:xfrm>
            <a:off x="5772795" y="1197255"/>
            <a:ext cx="2782207" cy="2733640"/>
            <a:chOff x="3826382" y="1972931"/>
            <a:chExt cx="1718800" cy="168879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F83D0B2-2A0F-E441-B1FF-D02F3C8C4FF2}"/>
                </a:ext>
              </a:extLst>
            </p:cNvPr>
            <p:cNvSpPr/>
            <p:nvPr/>
          </p:nvSpPr>
          <p:spPr>
            <a:xfrm>
              <a:off x="3826382" y="1972931"/>
              <a:ext cx="1718800" cy="1688796"/>
            </a:xfrm>
            <a:prstGeom prst="ellipse">
              <a:avLst/>
            </a:prstGeom>
            <a:solidFill>
              <a:srgbClr val="9BBD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DC958B80-1B6B-C445-8351-B50516521FCC}"/>
                </a:ext>
              </a:extLst>
            </p:cNvPr>
            <p:cNvSpPr txBox="1"/>
            <p:nvPr/>
          </p:nvSpPr>
          <p:spPr>
            <a:xfrm>
              <a:off x="4078094" y="2220249"/>
              <a:ext cx="1215376" cy="1194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schemeClr val="bg1"/>
                  </a:solidFill>
                </a:rPr>
                <a:t>Other</a:t>
              </a:r>
              <a:r>
                <a:rPr lang="en-US" sz="2000" b="1" kern="1200" dirty="0">
                  <a:solidFill>
                    <a:srgbClr val="9966FF"/>
                  </a:solidFill>
                </a:rPr>
                <a:t> </a:t>
              </a:r>
              <a:r>
                <a:rPr lang="en-US" sz="2000" b="1" kern="1200" dirty="0"/>
                <a:t>Financing Options</a:t>
              </a:r>
            </a:p>
          </p:txBody>
        </p:sp>
      </p:grpSp>
      <p:sp>
        <p:nvSpPr>
          <p:cNvPr id="7" name="*Mostly available to larger businesses."/>
          <p:cNvSpPr/>
          <p:nvPr/>
        </p:nvSpPr>
        <p:spPr>
          <a:xfrm>
            <a:off x="5068688" y="6026869"/>
            <a:ext cx="35413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>
              <a:spcBef>
                <a:spcPts val="600"/>
              </a:spcBef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9BBD60"/>
                </a:solidFill>
                <a:latin typeface="+mn-lt"/>
                <a:ea typeface="12 pt Helvetica* 55 Roman   05472"/>
                <a:cs typeface="12 pt Helvetica* 55 Roman   05472"/>
                <a:sym typeface="12 pt Helvetica* 55 Roman   05472"/>
              </a:rPr>
              <a:t>*Mostly available to larger businesses.</a:t>
            </a:r>
          </a:p>
        </p:txBody>
      </p:sp>
      <p:sp>
        <p:nvSpPr>
          <p:cNvPr id="3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4" name="3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83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II: Financing Options and Sources">
            <a:extLst>
              <a:ext uri="{FF2B5EF4-FFF2-40B4-BE49-F238E27FC236}">
                <a16:creationId xmlns:a16="http://schemas.microsoft.com/office/drawing/2014/main" id="{1116BE19-417E-F347-BAB6-DE55738ACC38}"/>
              </a:ext>
            </a:extLst>
          </p:cNvPr>
          <p:cNvSpPr/>
          <p:nvPr/>
        </p:nvSpPr>
        <p:spPr>
          <a:xfrm>
            <a:off x="581257" y="144371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Section II:  </a:t>
            </a:r>
          </a:p>
          <a:p>
            <a:r>
              <a:rPr lang="en-US" sz="1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Financing Options and Sources</a:t>
            </a:r>
          </a:p>
        </p:txBody>
      </p:sp>
      <p:sp>
        <p:nvSpPr>
          <p:cNvPr id="2" name="Government Programs for Small Businesses"/>
          <p:cNvSpPr>
            <a:spLocks noGrp="1"/>
          </p:cNvSpPr>
          <p:nvPr>
            <p:ph type="title"/>
          </p:nvPr>
        </p:nvSpPr>
        <p:spPr>
          <a:xfrm>
            <a:off x="495300" y="654315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Government Programs for Small Businesses</a:t>
            </a:r>
          </a:p>
        </p:txBody>
      </p:sp>
      <p:sp>
        <p:nvSpPr>
          <p:cNvPr id="95" name="SBA Guaranteed Lending Programs"/>
          <p:cNvSpPr>
            <a:spLocks noGrp="1"/>
          </p:cNvSpPr>
          <p:nvPr>
            <p:ph sz="quarter" idx="12"/>
          </p:nvPr>
        </p:nvSpPr>
        <p:spPr>
          <a:xfrm>
            <a:off x="509588" y="1917699"/>
            <a:ext cx="7991861" cy="4501143"/>
          </a:xfrm>
          <a:prstGeom prst="rect">
            <a:avLst/>
          </a:prstGeom>
        </p:spPr>
        <p:txBody>
          <a:bodyPr lIns="91440" tIns="0" rIns="0" bIns="0">
            <a:normAutofit lnSpcReduction="10000"/>
          </a:bodyPr>
          <a:lstStyle/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800" dirty="0"/>
              <a:t>SBA Guaranteed Lending Programs</a:t>
            </a:r>
            <a:endParaRPr sz="2800" dirty="0"/>
          </a:p>
          <a:p>
            <a:pPr marL="274320" indent="-274320"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endParaRPr lang="en-US" sz="2200" dirty="0"/>
          </a:p>
          <a:p>
            <a:pPr marL="274320" indent="-274320"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200" dirty="0"/>
              <a:t>Participating lenders make and service term loans and lines of credit for which the SBA extends a guarantee of repayment.</a:t>
            </a:r>
          </a:p>
          <a:p>
            <a:pPr marL="274320" indent="-274320"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200" dirty="0"/>
              <a:t>Guarantee allows lenders to approve loans they would not otherwise be able to make.</a:t>
            </a:r>
          </a:p>
          <a:p>
            <a:pPr marL="274320" indent="-274320"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200" dirty="0"/>
              <a:t>The SBA Microloan Program provides direct loans and grants to eligible nonprofit microlenders to make loans of up to $50,000.</a:t>
            </a:r>
            <a:endParaRPr lang="en-US" sz="2200" dirty="0"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0" lvl="1" indent="0" algn="ctr">
              <a:spcBef>
                <a:spcPts val="600"/>
              </a:spcBef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endParaRPr lang="en-US" sz="2000" dirty="0"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0" lvl="1" indent="0" algn="ctr">
              <a:spcBef>
                <a:spcPts val="600"/>
              </a:spcBef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endParaRPr lang="en-US" sz="2000" dirty="0"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0" lvl="1" indent="0" algn="ctr">
              <a:spcBef>
                <a:spcPts val="600"/>
              </a:spcBef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endParaRPr lang="en-US" sz="2000" dirty="0"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0" lvl="1" indent="0" algn="ctr">
              <a:spcBef>
                <a:spcPts val="600"/>
              </a:spcBef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ea typeface="12 pt Helvetica* 55 Roman   05472"/>
                <a:cs typeface="12 pt Helvetica* 55 Roman   05472"/>
                <a:sym typeface="12 pt Helvetica* 55 Roman   05472"/>
              </a:rPr>
              <a:t>www.sba.gov</a:t>
            </a:r>
            <a:endParaRPr sz="2000" dirty="0">
              <a:ea typeface="12 pt Helvetica* 55 Roman   05472"/>
              <a:cs typeface="12 pt Helvetica* 55 Roman   05472"/>
              <a:sym typeface="12 pt Helvetica* 55 Roman   05472"/>
            </a:endParaRPr>
          </a:p>
        </p:txBody>
      </p:sp>
      <p:pic>
        <p:nvPicPr>
          <p:cNvPr id="7" name="Picture 6" descr="SBA U.S. Samll Business Administration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07" y="5003160"/>
            <a:ext cx="2635186" cy="723798"/>
          </a:xfrm>
          <a:prstGeom prst="rect">
            <a:avLst/>
          </a:prstGeom>
        </p:spPr>
      </p:pic>
      <p:sp>
        <p:nvSpPr>
          <p:cNvPr id="3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4" name="35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57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ction II: Financing Options and Sources">
            <a:extLst>
              <a:ext uri="{FF2B5EF4-FFF2-40B4-BE49-F238E27FC236}">
                <a16:creationId xmlns:a16="http://schemas.microsoft.com/office/drawing/2014/main" id="{94E3589B-2979-B14F-8958-9A176C02022F}"/>
              </a:ext>
            </a:extLst>
          </p:cNvPr>
          <p:cNvSpPr/>
          <p:nvPr/>
        </p:nvSpPr>
        <p:spPr>
          <a:xfrm>
            <a:off x="581257" y="144371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Section II:  </a:t>
            </a:r>
          </a:p>
          <a:p>
            <a:r>
              <a:rPr lang="en-US" sz="1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Financing Options and Sources</a:t>
            </a:r>
          </a:p>
        </p:txBody>
      </p:sp>
      <p:sp>
        <p:nvSpPr>
          <p:cNvPr id="7" name="Government Programs for Small Businesses"/>
          <p:cNvSpPr>
            <a:spLocks noGrp="1"/>
          </p:cNvSpPr>
          <p:nvPr>
            <p:ph type="title"/>
          </p:nvPr>
        </p:nvSpPr>
        <p:spPr>
          <a:xfrm>
            <a:off x="509588" y="59719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Government Programs for Small Businesses</a:t>
            </a:r>
          </a:p>
        </p:txBody>
      </p:sp>
      <p:sp>
        <p:nvSpPr>
          <p:cNvPr id="95" name="U.S. Department of Agriculture: grants, loans, and loan guarantees"/>
          <p:cNvSpPr>
            <a:spLocks noGrp="1"/>
          </p:cNvSpPr>
          <p:nvPr>
            <p:ph sz="quarter" idx="12"/>
          </p:nvPr>
        </p:nvSpPr>
        <p:spPr>
          <a:prstGeom prst="rect">
            <a:avLst/>
          </a:prstGeom>
        </p:spPr>
        <p:txBody>
          <a:bodyPr lIns="91440" tIns="0" rIns="0" bIns="0">
            <a:normAutofit fontScale="92500"/>
          </a:bodyPr>
          <a:lstStyle/>
          <a:p>
            <a:pPr marL="4572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600" dirty="0">
                <a:ea typeface="12 pt Helvetica* 55 Roman   05472"/>
                <a:cs typeface="12 pt Helvetica* 55 Roman   05472"/>
                <a:sym typeface="12 pt Helvetica* 55 Roman   05472"/>
              </a:rPr>
              <a:t>U.S. Department of Agriculture: grants, loans, and loan guarantees  </a:t>
            </a:r>
            <a:br>
              <a:rPr lang="en-US" sz="2600" dirty="0">
                <a:ea typeface="12 pt Helvetica* 55 Roman   05472"/>
                <a:cs typeface="12 pt Helvetica* 55 Roman   05472"/>
                <a:sym typeface="12 pt Helvetica* 55 Roman   05472"/>
              </a:rPr>
            </a:br>
            <a:r>
              <a:rPr lang="en-US" sz="2600" dirty="0">
                <a:latin typeface="+mj-lt"/>
              </a:rPr>
              <a:t>www.rd.usda.gov</a:t>
            </a:r>
          </a:p>
          <a:p>
            <a:pPr marL="4572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600" dirty="0">
                <a:ea typeface="12 pt Helvetica* 55 Roman   05472"/>
                <a:cs typeface="12 pt Helvetica* 55 Roman   05472"/>
                <a:sym typeface="12 pt Helvetica* 55 Roman   05472"/>
              </a:rPr>
              <a:t>U.S. Department of the Treasury: grants to support small business lenders and technical assistance providers</a:t>
            </a:r>
            <a:br>
              <a:rPr lang="en-US" sz="2600" dirty="0">
                <a:ea typeface="12 pt Helvetica* 55 Roman   05472"/>
                <a:cs typeface="12 pt Helvetica* 55 Roman   05472"/>
                <a:sym typeface="12 pt Helvetica* 55 Roman   05472"/>
              </a:rPr>
            </a:br>
            <a:r>
              <a:rPr lang="en-US" sz="2600" dirty="0">
                <a:latin typeface="+mj-lt"/>
              </a:rPr>
              <a:t>www.treasury.gov </a:t>
            </a:r>
            <a:endParaRPr lang="en-US" sz="2600" dirty="0">
              <a:latin typeface="+mj-lt"/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457200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600" dirty="0">
                <a:ea typeface="12 pt Helvetica* 55 Roman   05472"/>
                <a:cs typeface="12 pt Helvetica* 55 Roman   05472"/>
                <a:sym typeface="12 pt Helvetica* 55 Roman   05472"/>
              </a:rPr>
              <a:t>U.S. Department of Commerce’s Minority Business Development Agency: technical assistance to entrepreneurs through a national network</a:t>
            </a:r>
            <a:br>
              <a:rPr lang="en-US" sz="2600" dirty="0">
                <a:ea typeface="12 pt Helvetica* 55 Roman   05472"/>
                <a:cs typeface="12 pt Helvetica* 55 Roman   05472"/>
                <a:sym typeface="12 pt Helvetica* 55 Roman   05472"/>
              </a:rPr>
            </a:br>
            <a:r>
              <a:rPr lang="en-US" sz="2600" dirty="0">
                <a:latin typeface="+mj-lt"/>
              </a:rPr>
              <a:t>www.mbda.gov</a:t>
            </a:r>
          </a:p>
          <a:p>
            <a:pPr marL="0" lvl="1" indent="0">
              <a:spcBef>
                <a:spcPts val="600"/>
              </a:spcBef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endParaRPr lang="en-US" sz="1800" dirty="0">
              <a:ea typeface="12 pt Helvetica* 55 Roman   05472"/>
              <a:cs typeface="12 pt Helvetica* 55 Roman   05472"/>
              <a:sym typeface="12 pt Helvetica* 55 Roman   05472"/>
            </a:endParaRPr>
          </a:p>
        </p:txBody>
      </p:sp>
      <p:sp>
        <p:nvSpPr>
          <p:cNvPr id="3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4" name="36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451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ction II: Financing Options and Sources">
            <a:extLst>
              <a:ext uri="{FF2B5EF4-FFF2-40B4-BE49-F238E27FC236}">
                <a16:creationId xmlns:a16="http://schemas.microsoft.com/office/drawing/2014/main" id="{606190C6-49BF-6C40-89C4-A45ACF54287C}"/>
              </a:ext>
            </a:extLst>
          </p:cNvPr>
          <p:cNvSpPr/>
          <p:nvPr/>
        </p:nvSpPr>
        <p:spPr>
          <a:xfrm>
            <a:off x="581257" y="144371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Section II:  </a:t>
            </a:r>
          </a:p>
          <a:p>
            <a:r>
              <a:rPr lang="en-US" sz="1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Financing Options and Sources</a:t>
            </a:r>
          </a:p>
        </p:txBody>
      </p:sp>
      <p:sp>
        <p:nvSpPr>
          <p:cNvPr id="7" name="Government Programs for Small Businesses"/>
          <p:cNvSpPr>
            <a:spLocks noGrp="1"/>
          </p:cNvSpPr>
          <p:nvPr>
            <p:ph type="title"/>
          </p:nvPr>
        </p:nvSpPr>
        <p:spPr>
          <a:xfrm>
            <a:off x="510082" y="643045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Government Programs for Small Businesses</a:t>
            </a:r>
          </a:p>
        </p:txBody>
      </p:sp>
      <p:sp>
        <p:nvSpPr>
          <p:cNvPr id="5" name="State and local governments operate their own programs to foster entrepreneurship in underserved communities."/>
          <p:cNvSpPr/>
          <p:nvPr/>
        </p:nvSpPr>
        <p:spPr>
          <a:xfrm>
            <a:off x="146978" y="1951041"/>
            <a:ext cx="8793822" cy="318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1038" marR="1382395" lvl="2" indent="-342900" algn="l">
              <a:lnSpc>
                <a:spcPct val="115000"/>
              </a:lnSpc>
              <a:spcBef>
                <a:spcPts val="875"/>
              </a:spcBef>
              <a:spcAft>
                <a:spcPts val="0"/>
              </a:spcAft>
              <a:buClr>
                <a:srgbClr val="231F20"/>
              </a:buClr>
              <a:buSzPct val="115000"/>
              <a:buFont typeface="Arial" panose="020B0604020202020204" pitchFamily="34" charset="0"/>
              <a:buChar char="•"/>
              <a:tabLst>
                <a:tab pos="3022600" algn="l"/>
              </a:tabLst>
            </a:pPr>
            <a:r>
              <a:rPr lang="en-US" sz="2400" b="1" spc="-20" dirty="0">
                <a:solidFill>
                  <a:schemeClr val="tx1"/>
                </a:solidFill>
                <a:latin typeface="+mn-lt"/>
                <a:ea typeface="Arial" panose="020B0604020202020204" pitchFamily="34" charset="0"/>
              </a:rPr>
              <a:t>State and local governments </a:t>
            </a:r>
            <a:r>
              <a:rPr lang="en-US" sz="2400" spc="-20" dirty="0">
                <a:solidFill>
                  <a:schemeClr val="tx1"/>
                </a:solidFill>
                <a:latin typeface="+mn-lt"/>
                <a:ea typeface="Arial" panose="020B0604020202020204" pitchFamily="34" charset="0"/>
              </a:rPr>
              <a:t>operate their own programs to foster entrepreneurship in underserved communities.  </a:t>
            </a:r>
            <a:endParaRPr lang="en-US" sz="2400" dirty="0">
              <a:solidFill>
                <a:schemeClr val="tx1"/>
              </a:solidFill>
              <a:latin typeface="+mn-lt"/>
              <a:ea typeface="Arial" panose="020B0604020202020204" pitchFamily="34" charset="0"/>
            </a:endParaRPr>
          </a:p>
          <a:p>
            <a:pPr marL="681038" marR="1382395" lvl="2" indent="-342900" algn="l">
              <a:lnSpc>
                <a:spcPct val="115000"/>
              </a:lnSpc>
              <a:spcBef>
                <a:spcPts val="875"/>
              </a:spcBef>
              <a:spcAft>
                <a:spcPts val="0"/>
              </a:spcAft>
              <a:buClr>
                <a:srgbClr val="231F20"/>
              </a:buClr>
              <a:buSzPct val="115000"/>
              <a:buFont typeface="Arial" panose="020B0604020202020204" pitchFamily="34" charset="0"/>
              <a:buChar char="•"/>
              <a:tabLst>
                <a:tab pos="3022600" algn="l"/>
              </a:tabLst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 panose="020B0604020202020204" pitchFamily="34" charset="0"/>
              </a:rPr>
              <a:t>Local and federal </a:t>
            </a:r>
            <a:r>
              <a:rPr lang="en-US" sz="2400" spc="-15" dirty="0">
                <a:solidFill>
                  <a:schemeClr val="tx1"/>
                </a:solidFill>
                <a:latin typeface="+mn-lt"/>
                <a:ea typeface="Arial" panose="020B0604020202020204" pitchFamily="34" charset="0"/>
              </a:rPr>
              <a:t>government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Arial" panose="020B0604020202020204" pitchFamily="34" charset="0"/>
              </a:rPr>
              <a:t>agencies usually have an </a:t>
            </a:r>
            <a:r>
              <a:rPr lang="en-US" sz="2400" b="1" spc="-15" dirty="0">
                <a:solidFill>
                  <a:schemeClr val="tx1"/>
                </a:solidFill>
                <a:latin typeface="+mn-lt"/>
                <a:ea typeface="Arial" panose="020B0604020202020204" pitchFamily="34" charset="0"/>
              </a:rPr>
              <a:t>Office </a:t>
            </a:r>
            <a:r>
              <a:rPr lang="en-US" sz="2400" b="1" dirty="0">
                <a:solidFill>
                  <a:schemeClr val="tx1"/>
                </a:solidFill>
                <a:latin typeface="+mn-lt"/>
                <a:ea typeface="Arial" panose="020B0604020202020204" pitchFamily="34" charset="0"/>
              </a:rPr>
              <a:t>of Small and </a:t>
            </a:r>
            <a:r>
              <a:rPr lang="en-US" sz="2400" b="1" spc="-15" dirty="0">
                <a:solidFill>
                  <a:schemeClr val="tx1"/>
                </a:solidFill>
                <a:latin typeface="+mn-lt"/>
                <a:ea typeface="Arial" panose="020B0604020202020204" pitchFamily="34" charset="0"/>
              </a:rPr>
              <a:t>Disadvantaged </a:t>
            </a:r>
            <a:r>
              <a:rPr lang="en-US" sz="2400" b="1" dirty="0">
                <a:solidFill>
                  <a:schemeClr val="tx1"/>
                </a:solidFill>
                <a:latin typeface="+mn-lt"/>
                <a:ea typeface="Arial" panose="020B0604020202020204" pitchFamily="34" charset="0"/>
              </a:rPr>
              <a:t>Business Utilization, </a:t>
            </a:r>
            <a:r>
              <a:rPr lang="en-US" sz="2400" spc="-20" dirty="0">
                <a:solidFill>
                  <a:schemeClr val="tx1"/>
                </a:solidFill>
                <a:latin typeface="+mn-lt"/>
                <a:ea typeface="Arial" panose="020B0604020202020204" pitchFamily="34" charset="0"/>
              </a:rPr>
              <a:t>which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Arial" panose="020B0604020202020204" pitchFamily="34" charset="0"/>
              </a:rPr>
              <a:t>helps small businesses get </a:t>
            </a:r>
            <a:r>
              <a:rPr lang="en-US" sz="2400" spc="-15" dirty="0">
                <a:solidFill>
                  <a:schemeClr val="tx1"/>
                </a:solidFill>
                <a:latin typeface="+mn-lt"/>
                <a:ea typeface="Arial" panose="020B0604020202020204" pitchFamily="34" charset="0"/>
              </a:rPr>
              <a:t>government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Arial" panose="020B0604020202020204" pitchFamily="34" charset="0"/>
              </a:rPr>
              <a:t>contracts.</a:t>
            </a:r>
          </a:p>
        </p:txBody>
      </p:sp>
      <p:sp>
        <p:nvSpPr>
          <p:cNvPr id="3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4" name="37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024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ction II: Financing Options and Sources">
            <a:extLst>
              <a:ext uri="{FF2B5EF4-FFF2-40B4-BE49-F238E27FC236}">
                <a16:creationId xmlns:a16="http://schemas.microsoft.com/office/drawing/2014/main" id="{E9DC54EE-1722-D34E-BEA0-FDC982AA1A6C}"/>
              </a:ext>
            </a:extLst>
          </p:cNvPr>
          <p:cNvSpPr/>
          <p:nvPr/>
        </p:nvSpPr>
        <p:spPr>
          <a:xfrm>
            <a:off x="581257" y="144371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Section II:  </a:t>
            </a:r>
          </a:p>
          <a:p>
            <a:r>
              <a:rPr lang="en-US" sz="1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Financing Options and Sources</a:t>
            </a:r>
          </a:p>
        </p:txBody>
      </p:sp>
      <p:sp>
        <p:nvSpPr>
          <p:cNvPr id="2" name="The Spectrum of Financing Options and Sources"/>
          <p:cNvSpPr>
            <a:spLocks noGrp="1"/>
          </p:cNvSpPr>
          <p:nvPr>
            <p:ph type="title"/>
          </p:nvPr>
        </p:nvSpPr>
        <p:spPr>
          <a:xfrm>
            <a:off x="512259" y="1053879"/>
            <a:ext cx="9069572" cy="609601"/>
          </a:xfrm>
        </p:spPr>
        <p:txBody>
          <a:bodyPr>
            <a:noAutofit/>
          </a:bodyPr>
          <a:lstStyle/>
          <a:p>
            <a:r>
              <a:rPr lang="en-US" sz="2800" dirty="0"/>
              <a:t>The Spectrum of Financing Options and Sources</a:t>
            </a:r>
            <a:endParaRPr lang="en-US" sz="2800" strike="sngStrike" dirty="0"/>
          </a:p>
        </p:txBody>
      </p:sp>
      <p:cxnSp>
        <p:nvCxnSpPr>
          <p:cNvPr id="16" name="Straight Arrow Connector 15" descr="Straight Arrow Connector"/>
          <p:cNvCxnSpPr/>
          <p:nvPr/>
        </p:nvCxnSpPr>
        <p:spPr>
          <a:xfrm>
            <a:off x="1604716" y="2113704"/>
            <a:ext cx="6884658" cy="13854"/>
          </a:xfrm>
          <a:prstGeom prst="straightConnector1">
            <a:avLst/>
          </a:prstGeom>
          <a:noFill/>
          <a:ln w="25400" cap="flat">
            <a:solidFill>
              <a:srgbClr val="4F81BD"/>
            </a:solidFill>
            <a:prstDash val="solid"/>
            <a:bevel/>
            <a:headEnd type="oval" w="med" len="med"/>
            <a:tailEnd type="triangle" w="med" len="med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Age/Growth of Business"/>
          <p:cNvSpPr txBox="1"/>
          <p:nvPr/>
        </p:nvSpPr>
        <p:spPr>
          <a:xfrm>
            <a:off x="2064327" y="1935467"/>
            <a:ext cx="5680364" cy="36933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rPr>
              <a:t>Age/Growth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rPr>
              <a:t> of Business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4" name="Aspiring entrepreneurs and emerging"/>
          <p:cNvSpPr/>
          <p:nvPr/>
        </p:nvSpPr>
        <p:spPr>
          <a:xfrm>
            <a:off x="1751219" y="2460299"/>
            <a:ext cx="3506580" cy="1055606"/>
          </a:xfrm>
          <a:prstGeom prst="roundRect">
            <a:avLst/>
          </a:prstGeom>
          <a:solidFill>
            <a:srgbClr val="7EDFE9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i="1" dirty="0">
                <a:solidFill>
                  <a:schemeClr val="bg1"/>
                </a:solidFill>
                <a:latin typeface="+mn-lt"/>
              </a:rPr>
              <a:t>Aspiring</a:t>
            </a:r>
            <a:r>
              <a:rPr lang="en-US" sz="1400" b="1" dirty="0">
                <a:solidFill>
                  <a:schemeClr val="bg1"/>
                </a:solidFill>
                <a:latin typeface="+mn-lt"/>
              </a:rPr>
              <a:t> entrepreneurs and emerging </a:t>
            </a:r>
            <a:br>
              <a:rPr lang="en-US" sz="1400" b="1" dirty="0">
                <a:solidFill>
                  <a:schemeClr val="bg1"/>
                </a:solidFill>
                <a:latin typeface="+mn-lt"/>
              </a:rPr>
            </a:br>
            <a:r>
              <a:rPr lang="en-US" sz="1400" b="1" dirty="0">
                <a:solidFill>
                  <a:schemeClr val="bg1"/>
                </a:solidFill>
                <a:latin typeface="+mn-lt"/>
              </a:rPr>
              <a:t>businesses may rely heavily on self-</a:t>
            </a:r>
            <a:br>
              <a:rPr lang="en-US" sz="1400" b="1" dirty="0">
                <a:solidFill>
                  <a:schemeClr val="bg1"/>
                </a:solidFill>
                <a:latin typeface="+mn-lt"/>
              </a:rPr>
            </a:br>
            <a:r>
              <a:rPr lang="en-US" sz="1400" b="1" dirty="0">
                <a:solidFill>
                  <a:schemeClr val="bg1"/>
                </a:solidFill>
                <a:latin typeface="+mn-lt"/>
              </a:rPr>
              <a:t>financing, gifts, and individual investors, </a:t>
            </a:r>
            <a:br>
              <a:rPr lang="en-US" sz="1400" b="1" dirty="0">
                <a:solidFill>
                  <a:schemeClr val="bg1"/>
                </a:solidFill>
                <a:latin typeface="+mn-lt"/>
              </a:rPr>
            </a:br>
            <a:r>
              <a:rPr lang="en-US" sz="1400" b="1" dirty="0">
                <a:solidFill>
                  <a:schemeClr val="bg1"/>
                </a:solidFill>
                <a:latin typeface="+mn-lt"/>
              </a:rPr>
              <a:t>among other alternative financing options.</a:t>
            </a:r>
            <a:endParaRPr kumimoji="0" lang="en-US" sz="1400" b="1" i="0" u="none" strike="sng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sym typeface="Calibri"/>
            </a:endParaRPr>
          </a:p>
        </p:txBody>
      </p:sp>
      <p:sp>
        <p:nvSpPr>
          <p:cNvPr id="12" name="As small businesses grow and mature,"/>
          <p:cNvSpPr/>
          <p:nvPr/>
        </p:nvSpPr>
        <p:spPr>
          <a:xfrm>
            <a:off x="3130829" y="3540344"/>
            <a:ext cx="3506580" cy="1055606"/>
          </a:xfrm>
          <a:prstGeom prst="roundRect">
            <a:avLst/>
          </a:prstGeom>
          <a:solidFill>
            <a:srgbClr val="7DC3DE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sym typeface="Calibri"/>
              </a:rPr>
              <a:t>As small businesses grow and </a:t>
            </a:r>
            <a:r>
              <a:rPr kumimoji="0" lang="en-US" sz="1400" b="1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sym typeface="Calibri"/>
              </a:rPr>
              <a:t>mature</a:t>
            </a: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sym typeface="Calibri"/>
              </a:rPr>
              <a:t>, </a:t>
            </a:r>
            <a:b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sym typeface="Calibri"/>
              </a:rPr>
            </a:b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sym typeface="Calibri"/>
              </a:rPr>
              <a:t>they may access a mix of larger loans, </a:t>
            </a:r>
            <a:b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sym typeface="Calibri"/>
              </a:rPr>
            </a:b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sym typeface="Calibri"/>
              </a:rPr>
              <a:t>lines of credit, and alternative financing </a:t>
            </a:r>
            <a:b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sym typeface="Calibri"/>
              </a:rPr>
            </a:b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sym typeface="Calibri"/>
              </a:rPr>
              <a:t>from traditional and </a:t>
            </a:r>
            <a:r>
              <a:rPr lang="en-US" sz="1400" b="1" dirty="0">
                <a:solidFill>
                  <a:schemeClr val="bg1"/>
                </a:solidFill>
                <a:latin typeface="+mn-lt"/>
              </a:rPr>
              <a:t>non</a:t>
            </a: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sym typeface="Calibri"/>
              </a:rPr>
              <a:t>traditional sources.</a:t>
            </a:r>
          </a:p>
        </p:txBody>
      </p:sp>
      <p:sp>
        <p:nvSpPr>
          <p:cNvPr id="11" name="Most established and successful"/>
          <p:cNvSpPr/>
          <p:nvPr/>
        </p:nvSpPr>
        <p:spPr>
          <a:xfrm>
            <a:off x="4651819" y="4615345"/>
            <a:ext cx="3417785" cy="1055606"/>
          </a:xfrm>
          <a:prstGeom prst="roundRect">
            <a:avLst/>
          </a:prstGeom>
          <a:solidFill>
            <a:srgbClr val="0095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i="1" dirty="0">
                <a:solidFill>
                  <a:schemeClr val="bg1"/>
                </a:solidFill>
                <a:latin typeface="+mn-lt"/>
              </a:rPr>
              <a:t>Most established </a:t>
            </a:r>
            <a:r>
              <a:rPr lang="en-US" sz="1400" b="1" dirty="0">
                <a:solidFill>
                  <a:schemeClr val="bg1"/>
                </a:solidFill>
                <a:latin typeface="+mn-lt"/>
              </a:rPr>
              <a:t>and successful </a:t>
            </a:r>
            <a:br>
              <a:rPr lang="en-US" sz="1400" b="1" dirty="0">
                <a:solidFill>
                  <a:schemeClr val="bg1"/>
                </a:solidFill>
                <a:latin typeface="+mn-lt"/>
              </a:rPr>
            </a:br>
            <a:r>
              <a:rPr lang="en-US" sz="1400" b="1" dirty="0">
                <a:solidFill>
                  <a:schemeClr val="bg1"/>
                </a:solidFill>
                <a:latin typeface="+mn-lt"/>
              </a:rPr>
              <a:t>businesses have access to loans, lines of </a:t>
            </a:r>
            <a:br>
              <a:rPr lang="en-US" sz="1400" b="1" dirty="0">
                <a:solidFill>
                  <a:schemeClr val="bg1"/>
                </a:solidFill>
                <a:latin typeface="+mn-lt"/>
              </a:rPr>
            </a:br>
            <a:r>
              <a:rPr lang="en-US" sz="1400" b="1" dirty="0">
                <a:solidFill>
                  <a:schemeClr val="bg1"/>
                </a:solidFill>
                <a:latin typeface="+mn-lt"/>
              </a:rPr>
              <a:t>credit, investments, and financing </a:t>
            </a:r>
            <a:br>
              <a:rPr lang="en-US" sz="1400" b="1" dirty="0">
                <a:solidFill>
                  <a:schemeClr val="bg1"/>
                </a:solidFill>
                <a:latin typeface="+mn-lt"/>
              </a:rPr>
            </a:br>
            <a:r>
              <a:rPr lang="en-US" sz="1400" b="1" dirty="0">
                <a:solidFill>
                  <a:schemeClr val="bg1"/>
                </a:solidFill>
                <a:latin typeface="+mn-lt"/>
              </a:rPr>
              <a:t>alternatives from traditional sources.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sym typeface="Calibri"/>
            </a:endParaRPr>
          </a:p>
        </p:txBody>
      </p:sp>
      <p:sp>
        <p:nvSpPr>
          <p:cNvPr id="9" name="Right Arrow 8" descr="Green arrow pointing upwards"/>
          <p:cNvSpPr/>
          <p:nvPr/>
        </p:nvSpPr>
        <p:spPr>
          <a:xfrm rot="16200000">
            <a:off x="-684944" y="3824165"/>
            <a:ext cx="3770283" cy="1030447"/>
          </a:xfrm>
          <a:prstGeom prst="rightArrow">
            <a:avLst/>
          </a:prstGeom>
          <a:solidFill>
            <a:srgbClr val="9BBD60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inancing Options"/>
          <p:cNvSpPr txBox="1"/>
          <p:nvPr/>
        </p:nvSpPr>
        <p:spPr>
          <a:xfrm rot="16200000">
            <a:off x="-56119" y="4309773"/>
            <a:ext cx="247466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Financing Options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sym typeface="Calibri"/>
            </a:endParaRPr>
          </a:p>
        </p:txBody>
      </p:sp>
      <p:sp>
        <p:nvSpPr>
          <p:cNvPr id="10" name="Traditional Nontraditional"/>
          <p:cNvSpPr/>
          <p:nvPr/>
        </p:nvSpPr>
        <p:spPr>
          <a:xfrm rot="16200000">
            <a:off x="-911574" y="4354825"/>
            <a:ext cx="3431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Traditional                            Nontraditional </a:t>
            </a:r>
          </a:p>
        </p:txBody>
      </p:sp>
      <p:sp>
        <p:nvSpPr>
          <p:cNvPr id="4" name="Right Arrow 3" descr="Green arrow pointing to the right"/>
          <p:cNvSpPr/>
          <p:nvPr/>
        </p:nvSpPr>
        <p:spPr>
          <a:xfrm>
            <a:off x="970182" y="5448246"/>
            <a:ext cx="7631644" cy="1030447"/>
          </a:xfrm>
          <a:prstGeom prst="rightArrow">
            <a:avLst/>
          </a:prstGeom>
          <a:solidFill>
            <a:srgbClr val="9BBD60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Lending Sources"/>
          <p:cNvSpPr txBox="1"/>
          <p:nvPr/>
        </p:nvSpPr>
        <p:spPr>
          <a:xfrm>
            <a:off x="2934408" y="5731768"/>
            <a:ext cx="343482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rPr>
              <a:t>Lending Sources</a:t>
            </a:r>
          </a:p>
        </p:txBody>
      </p:sp>
      <p:sp>
        <p:nvSpPr>
          <p:cNvPr id="15" name="Nontraditional  Traditional"/>
          <p:cNvSpPr/>
          <p:nvPr/>
        </p:nvSpPr>
        <p:spPr>
          <a:xfrm>
            <a:off x="1382748" y="6178976"/>
            <a:ext cx="84820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Nontraditional 					 Traditional </a:t>
            </a:r>
          </a:p>
        </p:txBody>
      </p:sp>
      <p:sp>
        <p:nvSpPr>
          <p:cNvPr id="3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>
          <a:xfrm>
            <a:off x="510082" y="6512736"/>
            <a:ext cx="7721106" cy="292100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Banking Services Available for a Small Business</a:t>
            </a:r>
          </a:p>
        </p:txBody>
      </p:sp>
      <p:sp>
        <p:nvSpPr>
          <p:cNvPr id="7" name="3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z="1500" smtClean="0">
                <a:solidFill>
                  <a:prstClr val="black"/>
                </a:solidFill>
              </a:rPr>
              <a:pPr/>
              <a:t>38</a:t>
            </a:fld>
            <a:endParaRPr lang="en-US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092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II: Financing Options and Sources">
            <a:extLst>
              <a:ext uri="{FF2B5EF4-FFF2-40B4-BE49-F238E27FC236}">
                <a16:creationId xmlns:a16="http://schemas.microsoft.com/office/drawing/2014/main" id="{B55638B8-1B3E-1C42-A589-1024DC31A158}"/>
              </a:ext>
            </a:extLst>
          </p:cNvPr>
          <p:cNvSpPr/>
          <p:nvPr/>
        </p:nvSpPr>
        <p:spPr>
          <a:xfrm>
            <a:off x="581257" y="144371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Section II:  </a:t>
            </a:r>
          </a:p>
          <a:p>
            <a:r>
              <a:rPr lang="en-US" sz="1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Financing Options and Sources</a:t>
            </a:r>
          </a:p>
        </p:txBody>
      </p:sp>
      <p:sp>
        <p:nvSpPr>
          <p:cNvPr id="2" name="Financing Sources by Stage of Business"/>
          <p:cNvSpPr>
            <a:spLocks noGrp="1"/>
          </p:cNvSpPr>
          <p:nvPr>
            <p:ph type="title"/>
          </p:nvPr>
        </p:nvSpPr>
        <p:spPr>
          <a:xfrm>
            <a:off x="510082" y="977804"/>
            <a:ext cx="9069572" cy="609601"/>
          </a:xfrm>
        </p:spPr>
        <p:txBody>
          <a:bodyPr>
            <a:noAutofit/>
          </a:bodyPr>
          <a:lstStyle/>
          <a:p>
            <a:r>
              <a:rPr lang="en-US" sz="2800" dirty="0"/>
              <a:t>Financing Sources by Stage of Business</a:t>
            </a:r>
          </a:p>
        </p:txBody>
      </p:sp>
      <p:graphicFrame>
        <p:nvGraphicFramePr>
          <p:cNvPr id="19" name="Table 18" descr="Financing Sources by Stage of Business. This is a sample representation of general financing progression for small businesses. Financing options and sources are available to some businesses at all stage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041826"/>
              </p:ext>
            </p:extLst>
          </p:nvPr>
        </p:nvGraphicFramePr>
        <p:xfrm>
          <a:off x="638630" y="1706452"/>
          <a:ext cx="7643275" cy="34153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6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8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42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Start-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Up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Early Stage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C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Maturing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Established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5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000826"/>
                  </a:ext>
                </a:extLst>
              </a:tr>
              <a:tr h="41823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Personal Savings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232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Family and Friends</a:t>
                      </a:r>
                      <a:endParaRPr lang="en-US" sz="1500" strike="sng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0000">
                          <a:srgbClr val="7EDFE9"/>
                        </a:gs>
                        <a:gs pos="2000">
                          <a:srgbClr val="00A9DE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9966">
                            <a:lumMod val="40000"/>
                            <a:lumOff val="60000"/>
                          </a:srgbClr>
                        </a:gs>
                        <a:gs pos="100000">
                          <a:srgbClr val="92D050">
                            <a:lumMod val="40000"/>
                            <a:lumOff val="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103596"/>
                  </a:ext>
                </a:extLst>
              </a:tr>
              <a:tr h="540221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Crowdfunding Capital &amp; Peer-to-Peer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</a:rPr>
                        <a:t> Lending Platforms</a:t>
                      </a:r>
                      <a:r>
                        <a:rPr lang="en-US" sz="1500" strike="noStrike" baseline="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7000">
                          <a:srgbClr val="7EDFE9"/>
                        </a:gs>
                        <a:gs pos="2000">
                          <a:srgbClr val="00A9DE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9966">
                            <a:lumMod val="40000"/>
                            <a:lumOff val="60000"/>
                          </a:srgbClr>
                        </a:gs>
                        <a:gs pos="100000">
                          <a:srgbClr val="92D050">
                            <a:lumMod val="40000"/>
                            <a:lumOff val="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lumMod val="40000"/>
                            <a:lumOff val="60000"/>
                          </a:srgbClr>
                        </a:gs>
                        <a:gs pos="100000">
                          <a:srgbClr val="00B050">
                            <a:lumMod val="40000"/>
                            <a:lumOff val="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440595"/>
                  </a:ext>
                </a:extLst>
              </a:tr>
              <a:tr h="418232">
                <a:tc gridSpan="4">
                  <a:txBody>
                    <a:bodyPr/>
                    <a:lstStyle/>
                    <a:p>
                      <a:pPr algn="ctr"/>
                      <a:r>
                        <a:rPr lang="en-US" sz="1500" baseline="0" dirty="0">
                          <a:solidFill>
                            <a:schemeClr val="tx1"/>
                          </a:solidFill>
                        </a:rPr>
                        <a:t>Loan Marketplace and Fintech/Online Lenders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sym typeface="12 pt Helvetica* 55 Roman   05472"/>
                        </a:rPr>
                        <a:t>†</a:t>
                      </a:r>
                      <a:endParaRPr lang="en-US" sz="1500" strike="sng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78000">
                          <a:srgbClr val="7EDFE9"/>
                        </a:gs>
                        <a:gs pos="21000">
                          <a:srgbClr val="00A9DE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9966">
                            <a:lumMod val="40000"/>
                            <a:lumOff val="60000"/>
                          </a:srgbClr>
                        </a:gs>
                        <a:gs pos="100000">
                          <a:srgbClr val="92D050">
                            <a:lumMod val="40000"/>
                            <a:lumOff val="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lumMod val="40000"/>
                            <a:lumOff val="60000"/>
                          </a:srgbClr>
                        </a:gs>
                        <a:gs pos="100000">
                          <a:srgbClr val="00B050">
                            <a:lumMod val="40000"/>
                            <a:lumOff val="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lumMod val="40000"/>
                            <a:lumOff val="60000"/>
                          </a:srgbClr>
                        </a:gs>
                        <a:gs pos="100000">
                          <a:srgbClr val="00B050">
                            <a:lumMod val="40000"/>
                            <a:lumOff val="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57364901"/>
                  </a:ext>
                </a:extLst>
              </a:tr>
              <a:tr h="418232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chemeClr val="tx1"/>
                          </a:solidFill>
                        </a:rPr>
                        <a:t>Angel Investors and Venture Capital Firms</a:t>
                      </a:r>
                      <a:r>
                        <a:rPr lang="en-US" sz="1500" strike="noStrike" baseline="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78000">
                          <a:srgbClr val="7EDFE9"/>
                        </a:gs>
                        <a:gs pos="21000">
                          <a:srgbClr val="00A9DE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313186"/>
                  </a:ext>
                </a:extLst>
              </a:tr>
              <a:tr h="418232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Community Development Financial Institutions and Nonprofit Lenders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1000">
                          <a:srgbClr val="7EDFE9"/>
                        </a:gs>
                        <a:gs pos="21000">
                          <a:srgbClr val="00A9DE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010004"/>
                  </a:ext>
                </a:extLst>
              </a:tr>
              <a:tr h="418232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Banks and Credit Unions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7EDFE9"/>
                        </a:gs>
                        <a:gs pos="79000">
                          <a:srgbClr val="22B8E1"/>
                        </a:gs>
                        <a:gs pos="67000">
                          <a:srgbClr val="00A9DE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418577"/>
                  </a:ext>
                </a:extLst>
              </a:tr>
            </a:tbl>
          </a:graphicData>
        </a:graphic>
      </p:graphicFrame>
      <p:sp>
        <p:nvSpPr>
          <p:cNvPr id="15" name="This is a sample representation of general financing progression for small businesses. Financing options and sources are available to some businesses at all stages. Every situation is different."/>
          <p:cNvSpPr/>
          <p:nvPr/>
        </p:nvSpPr>
        <p:spPr>
          <a:xfrm>
            <a:off x="638630" y="5249291"/>
            <a:ext cx="84426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1400" noProof="0" dirty="0">
                <a:solidFill>
                  <a:schemeClr val="tx1"/>
                </a:solidFill>
                <a:latin typeface="+mn-lt"/>
                <a:sym typeface="12 pt Helvetica* 55 Roman   05472"/>
              </a:rPr>
              <a:t>This is a 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12 pt Helvetica* 55 Roman   05472"/>
              </a:rPr>
              <a:t>ample representation of general financing progression for small businesses. Financing options and sources are available to some businesses at all stages. </a:t>
            </a:r>
            <a:r>
              <a:rPr lang="en-US" sz="1400" kern="0" dirty="0">
                <a:solidFill>
                  <a:schemeClr val="tx1"/>
                </a:solidFill>
                <a:latin typeface="+mn-lt"/>
                <a:sym typeface="12 pt Helvetica* 55 Roman   05472"/>
              </a:rPr>
              <a:t>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12 pt Helvetica* 55 Roman   05472"/>
              </a:rPr>
              <a:t>very situation is different.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9BBD60"/>
                </a:solidFill>
                <a:latin typeface="+mn-lt"/>
                <a:sym typeface="12 pt Helvetica* 55 Roman   05472"/>
              </a:rPr>
              <a:t>*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9BBD60"/>
                </a:solidFill>
                <a:effectLst/>
                <a:uLnTx/>
                <a:uFillTx/>
                <a:latin typeface="+mn-lt"/>
                <a:sym typeface="12 pt Helvetica* 55 Roman   05472"/>
              </a:rPr>
              <a:t>More information: U.S. Securities and Exchange Commission (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9BBD60"/>
                </a:solidFill>
                <a:effectLst/>
                <a:uLnTx/>
                <a:uFillTx/>
                <a:latin typeface="+mn-lt"/>
                <a:sym typeface="12 pt Helvetica* 55 Roman   05472"/>
                <a:hlinkClick r:id="rId3" tooltip="www.sec.gov"/>
              </a:rPr>
              <a:t>www.sec.gov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9BBD60"/>
                </a:solidFill>
                <a:effectLst/>
                <a:uLnTx/>
                <a:uFillTx/>
                <a:latin typeface="+mn-lt"/>
                <a:sym typeface="12 pt Helvetica* 55 Roman   05472"/>
              </a:rPr>
              <a:t>)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9BBD60"/>
                </a:solidFill>
                <a:effectLst/>
                <a:uLnTx/>
                <a:uFillTx/>
                <a:latin typeface="+mn-lt"/>
                <a:sym typeface="12 pt Helvetica* 55 Roman   05472"/>
              </a:rPr>
              <a:t>.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9BBD60"/>
                </a:solidFill>
                <a:latin typeface="+mn-lt"/>
                <a:sym typeface="12 pt Helvetica* 55 Roman   05472"/>
              </a:rPr>
              <a:t>†A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9BBD6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  <a:sym typeface="12 pt Helvetica* 55 Roman   05472"/>
              </a:rPr>
              <a:t>nalyze offers carefully based on terms, conditions, and reputation.</a:t>
            </a:r>
          </a:p>
        </p:txBody>
      </p:sp>
      <p:sp>
        <p:nvSpPr>
          <p:cNvPr id="3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cs typeface="Calibri"/>
                <a:sym typeface="Calibri"/>
              </a:rPr>
              <a:t>Money Smart for Small Business: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cs typeface="Calibri"/>
                <a:sym typeface="Calibri"/>
              </a:rPr>
              <a:t>Banking Services Available for a Small Business</a:t>
            </a:r>
          </a:p>
        </p:txBody>
      </p:sp>
      <p:sp>
        <p:nvSpPr>
          <p:cNvPr id="7" name="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4759D-0EFF-4FB2-9CCE-04E00944F0FE}" type="slidenum">
              <a:rPr kumimoji="0" lang="en-US" sz="15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957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arning Objectives (continued)"/>
          <p:cNvSpPr>
            <a:spLocks noGrp="1"/>
          </p:cNvSpPr>
          <p:nvPr>
            <p:ph type="title" idx="4294967295"/>
          </p:nvPr>
        </p:nvSpPr>
        <p:spPr>
          <a:xfrm>
            <a:off x="509588" y="-117803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Learning Objectives </a:t>
            </a:r>
            <a:r>
              <a:rPr lang="en-US" sz="3200" dirty="0">
                <a:solidFill>
                  <a:schemeClr val="bg1"/>
                </a:solidFill>
              </a:rPr>
              <a:t>(continued)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3" name="Factors to consider when evaluating financing options"/>
          <p:cNvSpPr>
            <a:spLocks noGrp="1"/>
          </p:cNvSpPr>
          <p:nvPr>
            <p:ph sz="quarter" idx="12"/>
          </p:nvPr>
        </p:nvSpPr>
        <p:spPr>
          <a:xfrm>
            <a:off x="509588" y="1917700"/>
            <a:ext cx="7721106" cy="416718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Factors to consider when evaluating financing options</a:t>
            </a:r>
            <a:endParaRPr lang="en-US" sz="2400" strike="sngStrike" dirty="0"/>
          </a:p>
          <a:p>
            <a:pPr>
              <a:spcBef>
                <a:spcPts val="1200"/>
              </a:spcBef>
            </a:pPr>
            <a:r>
              <a:rPr lang="en-US" sz="2400" dirty="0"/>
              <a:t>Ways to improve your chances of getting a loan, including building a strong personal and business credit history, keeping accurate business records, and understanding the Five C’s of Credit</a:t>
            </a:r>
            <a:endParaRPr lang="en-US" sz="2400" strike="sngStrike" dirty="0"/>
          </a:p>
          <a:p>
            <a:pPr>
              <a:spcBef>
                <a:spcPts val="1200"/>
              </a:spcBef>
            </a:pPr>
            <a:r>
              <a:rPr lang="en-US" sz="2400" dirty="0"/>
              <a:t>Ways to recognize and avoid small business fraud, scams, and cybersecurity risks</a:t>
            </a:r>
            <a:endParaRPr lang="en-US" sz="2400" strike="sngStrike" dirty="0"/>
          </a:p>
          <a:p>
            <a:endParaRPr lang="en-US" sz="2400" dirty="0"/>
          </a:p>
        </p:txBody>
      </p:sp>
      <p:sp>
        <p:nvSpPr>
          <p:cNvPr id="6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/>
              <a:t>Money Smart for Small Business: </a:t>
            </a:r>
            <a:r>
              <a:rPr lang="en-US" dirty="0"/>
              <a:t>Banking Services Available for a Small Business</a:t>
            </a:r>
          </a:p>
        </p:txBody>
      </p:sp>
      <p:sp>
        <p:nvSpPr>
          <p:cNvPr id="8" name="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269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ction II: Financing Options and Sources">
            <a:extLst>
              <a:ext uri="{FF2B5EF4-FFF2-40B4-BE49-F238E27FC236}">
                <a16:creationId xmlns:a16="http://schemas.microsoft.com/office/drawing/2014/main" id="{F3BDC6E9-ECBF-FE4C-98F3-CEE47FBDA639}"/>
              </a:ext>
            </a:extLst>
          </p:cNvPr>
          <p:cNvSpPr/>
          <p:nvPr/>
        </p:nvSpPr>
        <p:spPr>
          <a:xfrm>
            <a:off x="581257" y="144371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Section II:  </a:t>
            </a:r>
          </a:p>
          <a:p>
            <a:r>
              <a:rPr lang="en-US" sz="1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Financing Options and Sources</a:t>
            </a:r>
          </a:p>
        </p:txBody>
      </p:sp>
      <p:pic>
        <p:nvPicPr>
          <p:cNvPr id="9" name="Picture 8" descr="Illustration of an open book in a green circle ">
            <a:extLst>
              <a:ext uri="{FF2B5EF4-FFF2-40B4-BE49-F238E27FC236}">
                <a16:creationId xmlns:a16="http://schemas.microsoft.com/office/drawing/2014/main" id="{598B43A3-B254-D34E-AB7F-60DD873C9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35" y="1185028"/>
            <a:ext cx="829733" cy="829733"/>
          </a:xfrm>
          <a:prstGeom prst="rect">
            <a:avLst/>
          </a:prstGeom>
        </p:spPr>
      </p:pic>
      <p:sp>
        <p:nvSpPr>
          <p:cNvPr id="80" name="Exercise 2: Small Business Financing Checklist"/>
          <p:cNvSpPr>
            <a:spLocks noGrp="1"/>
          </p:cNvSpPr>
          <p:nvPr>
            <p:ph type="title"/>
          </p:nvPr>
        </p:nvSpPr>
        <p:spPr>
          <a:xfrm>
            <a:off x="1492435" y="1343142"/>
            <a:ext cx="5557157" cy="1143000"/>
          </a:xfrm>
          <a:prstGeom prst="rect">
            <a:avLst/>
          </a:prstGeom>
        </p:spPr>
        <p:txBody>
          <a:bodyPr lIns="91440" tIns="0" rIns="0" bIns="0">
            <a:noAutofit/>
          </a:bodyPr>
          <a:lstStyle>
            <a:lvl1pPr defTabSz="722376">
              <a:defRPr sz="284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/>
              <a:t>Exercise 2: </a:t>
            </a:r>
            <a:br>
              <a:rPr lang="en-US" sz="3200" dirty="0"/>
            </a:br>
            <a:r>
              <a:rPr lang="en-US" sz="3200" dirty="0"/>
              <a:t>Small Business Financing Checklist</a:t>
            </a:r>
            <a:endParaRPr sz="3200" dirty="0"/>
          </a:p>
        </p:txBody>
      </p:sp>
      <p:pic>
        <p:nvPicPr>
          <p:cNvPr id="12" name="Picture 11" descr="Illustration of an org chart in a green circle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35" y="2881717"/>
            <a:ext cx="787639" cy="795069"/>
          </a:xfrm>
          <a:prstGeom prst="rect">
            <a:avLst/>
          </a:prstGeom>
        </p:spPr>
      </p:pic>
      <p:pic>
        <p:nvPicPr>
          <p:cNvPr id="11" name="Picture 10" descr="Illustration of an return arrow in a green circl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88" y="4574873"/>
            <a:ext cx="818575" cy="810925"/>
          </a:xfrm>
          <a:prstGeom prst="rect">
            <a:avLst/>
          </a:prstGeom>
        </p:spPr>
      </p:pic>
      <p:sp>
        <p:nvSpPr>
          <p:cNvPr id="83" name="Go to page 27 in your Participant Guide."/>
          <p:cNvSpPr/>
          <p:nvPr/>
        </p:nvSpPr>
        <p:spPr>
          <a:xfrm>
            <a:off x="1492435" y="2551527"/>
            <a:ext cx="5760981" cy="4046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40" rIns="91440">
            <a:noAutofit/>
          </a:bodyPr>
          <a:lstStyle/>
          <a:p>
            <a:pPr>
              <a:lnSpc>
                <a:spcPts val="3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Go to page 27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in your Participant Guide.</a:t>
            </a:r>
          </a:p>
          <a:p>
            <a:pPr marL="457200" indent="-457200">
              <a:lnSpc>
                <a:spcPts val="3000"/>
              </a:lnSpc>
              <a:spcBef>
                <a:spcPts val="600"/>
              </a:spcBef>
              <a:spcAft>
                <a:spcPts val="3000"/>
              </a:spcAft>
              <a:buClr>
                <a:schemeClr val="tx1"/>
              </a:buClr>
              <a:buSzPct val="100000"/>
              <a:buFont typeface="Calibri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As a group, complete the checklist to help Rosa and Albert.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Make additional assumptions as needed.</a:t>
            </a:r>
            <a:endParaRPr sz="2000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indent="-457200">
              <a:lnSpc>
                <a:spcPts val="3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Calibri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Complete the checklist individually as it applies to your business.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Come back to the list after the training if you are not currently considering financing.</a:t>
            </a:r>
            <a:endParaRPr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3" name="40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476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ion II: Financing Options and Sources">
            <a:extLst>
              <a:ext uri="{FF2B5EF4-FFF2-40B4-BE49-F238E27FC236}">
                <a16:creationId xmlns:a16="http://schemas.microsoft.com/office/drawing/2014/main" id="{B194BA3B-E28D-BC4F-B609-3CB27203B814}"/>
              </a:ext>
            </a:extLst>
          </p:cNvPr>
          <p:cNvSpPr/>
          <p:nvPr/>
        </p:nvSpPr>
        <p:spPr>
          <a:xfrm>
            <a:off x="581257" y="144371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Section II:  </a:t>
            </a:r>
          </a:p>
          <a:p>
            <a:r>
              <a:rPr lang="en-US" sz="1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Financing Options and Sources</a:t>
            </a:r>
          </a:p>
        </p:txBody>
      </p:sp>
      <p:pic>
        <p:nvPicPr>
          <p:cNvPr id="9" name="Picture 8" descr="Star illustration in a green circle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25" y="1370516"/>
            <a:ext cx="701884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Improving Your Chances of Getting"/>
          <p:cNvSpPr>
            <a:spLocks noGrp="1"/>
          </p:cNvSpPr>
          <p:nvPr>
            <p:ph type="title"/>
          </p:nvPr>
        </p:nvSpPr>
        <p:spPr>
          <a:xfrm>
            <a:off x="1189209" y="1140253"/>
            <a:ext cx="7351241" cy="1143000"/>
          </a:xfrm>
        </p:spPr>
        <p:txBody>
          <a:bodyPr>
            <a:noAutofit/>
          </a:bodyPr>
          <a:lstStyle/>
          <a:p>
            <a:r>
              <a:rPr lang="en-US" sz="3200" dirty="0"/>
              <a:t>Improving Your Chances of Getting </a:t>
            </a:r>
            <a:br>
              <a:rPr lang="en-US" sz="3200" dirty="0"/>
            </a:br>
            <a:r>
              <a:rPr lang="en-US" sz="3200" dirty="0"/>
              <a:t>a Business Loan</a:t>
            </a:r>
            <a:endParaRPr lang="en-US" sz="3200" strike="sngStrike" dirty="0"/>
          </a:p>
        </p:txBody>
      </p:sp>
      <p:sp>
        <p:nvSpPr>
          <p:cNvPr id="3" name="Strengthening your personal and business credit history"/>
          <p:cNvSpPr>
            <a:spLocks noGrp="1"/>
          </p:cNvSpPr>
          <p:nvPr>
            <p:ph sz="quarter" idx="12"/>
          </p:nvPr>
        </p:nvSpPr>
        <p:spPr>
          <a:xfrm>
            <a:off x="1189209" y="2418770"/>
            <a:ext cx="7351241" cy="4167188"/>
          </a:xfrm>
        </p:spPr>
        <p:txBody>
          <a:bodyPr>
            <a:noAutofit/>
          </a:bodyPr>
          <a:lstStyle/>
          <a:p>
            <a:pPr marL="457200" lvl="1" indent="-457200">
              <a:spcBef>
                <a:spcPts val="18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600" dirty="0">
                <a:sym typeface="12 pt Helvetica* 55 Roman   05472"/>
              </a:rPr>
              <a:t>Strengthening your personal and business credit history</a:t>
            </a:r>
            <a:endParaRPr lang="en-US" sz="2600" dirty="0"/>
          </a:p>
          <a:p>
            <a:pPr marL="457200" lvl="1" indent="-457200">
              <a:spcBef>
                <a:spcPts val="18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600" dirty="0">
                <a:ea typeface="12 pt Helvetica* 55 Roman   05472"/>
                <a:cs typeface="12 pt Helvetica* 55 Roman   05472"/>
                <a:sym typeface="12 pt Helvetica* 55 Roman   05472"/>
              </a:rPr>
              <a:t>Separating personal and business finances</a:t>
            </a:r>
          </a:p>
          <a:p>
            <a:pPr marL="457200" lvl="1" indent="-457200">
              <a:spcBef>
                <a:spcPts val="18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600" dirty="0">
                <a:ea typeface="12 pt Helvetica* 55 Roman   05472"/>
                <a:cs typeface="12 pt Helvetica* 55 Roman   05472"/>
                <a:sym typeface="12 pt Helvetica* 55 Roman   05472"/>
              </a:rPr>
              <a:t>Understanding the Five C’s of Credit</a:t>
            </a:r>
          </a:p>
          <a:p>
            <a:pPr marL="457200" lvl="1" indent="-457200">
              <a:spcBef>
                <a:spcPts val="18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600" dirty="0">
                <a:ea typeface="12 pt Helvetica* 55 Roman   05472"/>
                <a:cs typeface="12 pt Helvetica* 55 Roman   05472"/>
                <a:sym typeface="12 pt Helvetica* 55 Roman   05472"/>
              </a:rPr>
              <a:t>Building banking relationships</a:t>
            </a:r>
          </a:p>
        </p:txBody>
      </p:sp>
      <p:sp>
        <p:nvSpPr>
          <p:cNvPr id="5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6" name="41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76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ction II: Financing Options and Sources">
            <a:extLst>
              <a:ext uri="{FF2B5EF4-FFF2-40B4-BE49-F238E27FC236}">
                <a16:creationId xmlns:a16="http://schemas.microsoft.com/office/drawing/2014/main" id="{2F65E6E4-909C-7D40-B262-C9DAE5A68987}"/>
              </a:ext>
            </a:extLst>
          </p:cNvPr>
          <p:cNvSpPr/>
          <p:nvPr/>
        </p:nvSpPr>
        <p:spPr>
          <a:xfrm>
            <a:off x="581257" y="144371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Section II:  </a:t>
            </a:r>
          </a:p>
          <a:p>
            <a:r>
              <a:rPr lang="en-US" sz="1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Financing Options and Sources</a:t>
            </a:r>
          </a:p>
        </p:txBody>
      </p:sp>
      <p:pic>
        <p:nvPicPr>
          <p:cNvPr id="8" name="Picture 7" descr="Star illustration in a green circle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650" y="1264591"/>
            <a:ext cx="927833" cy="9191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Improving Your Chances of Getting a Business Loan"/>
          <p:cNvSpPr>
            <a:spLocks noGrp="1"/>
          </p:cNvSpPr>
          <p:nvPr>
            <p:ph type="title"/>
          </p:nvPr>
        </p:nvSpPr>
        <p:spPr>
          <a:xfrm>
            <a:off x="1361303" y="1040754"/>
            <a:ext cx="4871051" cy="1143000"/>
          </a:xfrm>
        </p:spPr>
        <p:txBody>
          <a:bodyPr>
            <a:noAutofit/>
          </a:bodyPr>
          <a:lstStyle/>
          <a:p>
            <a:r>
              <a:rPr lang="en-US" sz="3200" dirty="0"/>
              <a:t>Improving Your Chances of Getting a Business Loan</a:t>
            </a:r>
            <a:endParaRPr lang="en-US" sz="2800" strike="sngStrike" dirty="0">
              <a:solidFill>
                <a:srgbClr val="FF0000"/>
              </a:solidFill>
            </a:endParaRPr>
          </a:p>
        </p:txBody>
      </p:sp>
      <p:sp>
        <p:nvSpPr>
          <p:cNvPr id="3" name="Personal and Business Credit History"/>
          <p:cNvSpPr>
            <a:spLocks noGrp="1"/>
          </p:cNvSpPr>
          <p:nvPr>
            <p:ph sz="quarter" idx="12"/>
          </p:nvPr>
        </p:nvSpPr>
        <p:spPr>
          <a:xfrm>
            <a:off x="639098" y="2164090"/>
            <a:ext cx="5114400" cy="3677297"/>
          </a:xfrm>
        </p:spPr>
        <p:txBody>
          <a:bodyPr>
            <a:noAutofit/>
          </a:bodyPr>
          <a:lstStyle/>
          <a:p>
            <a:pPr marL="0" lvl="1" indent="0">
              <a:spcBef>
                <a:spcPts val="60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+mj-lt"/>
                <a:sym typeface="12 pt Helvetica* 55 Roman   05472"/>
              </a:rPr>
              <a:t>Personal and Business Credit History</a:t>
            </a:r>
            <a:endParaRPr lang="en-US" sz="2400" strike="sngStrike" dirty="0">
              <a:latin typeface="+mj-lt"/>
              <a:sym typeface="12 pt Helvetica* 55 Roman   05472"/>
            </a:endParaRPr>
          </a:p>
          <a:p>
            <a:pPr marL="274320" indent="-274320">
              <a:lnSpc>
                <a:spcPct val="12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ym typeface="12 pt Helvetica* 55 Roman   05472"/>
              </a:rPr>
              <a:t>Personal credit relevant even if you have business credit history</a:t>
            </a:r>
            <a:endParaRPr lang="en-US" sz="2000" dirty="0"/>
          </a:p>
          <a:p>
            <a:pPr marL="274320" indent="-274320">
              <a:lnSpc>
                <a:spcPct val="12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ea typeface="12 pt Helvetica* 55 Roman   05472"/>
                <a:cs typeface="12 pt Helvetica* 55 Roman   05472"/>
                <a:sym typeface="12 pt Helvetica* 55 Roman   05472"/>
              </a:rPr>
              <a:t>Credit scores used to assess whether to extend credit, determine how much credit, and establish interest rate</a:t>
            </a:r>
            <a:endParaRPr lang="en-US" sz="2000" strike="sngStrike" dirty="0"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274320" indent="-274320">
              <a:lnSpc>
                <a:spcPct val="12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ea typeface="12 pt Helvetica* 55 Roman   05472"/>
                <a:cs typeface="12 pt Helvetica* 55 Roman   05472"/>
                <a:sym typeface="12 pt Helvetica* 55 Roman   05472"/>
              </a:rPr>
              <a:t>Resources if you don’t have credit or need to rebuild your personal and business credit: </a:t>
            </a:r>
            <a:r>
              <a:rPr lang="en-US" sz="2000" dirty="0">
                <a:solidFill>
                  <a:srgbClr val="000000"/>
                </a:solidFill>
                <a:ea typeface="12 pt Helvetica* 55 Roman   05472"/>
                <a:cs typeface="12 pt Helvetica* 55 Roman   05472"/>
                <a:sym typeface="12 pt Helvetica* 55 Roman   05472"/>
                <a:hlinkClick r:id="rId3" tooltip="www.consumerfinance.gov"/>
              </a:rPr>
              <a:t>www.consumerfinance.gov</a:t>
            </a:r>
            <a:r>
              <a:rPr lang="en-US" sz="2000" dirty="0">
                <a:solidFill>
                  <a:srgbClr val="00000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 and </a:t>
            </a:r>
            <a:r>
              <a:rPr lang="en-US" sz="2000" dirty="0">
                <a:solidFill>
                  <a:srgbClr val="000000"/>
                </a:solidFill>
                <a:ea typeface="12 pt Helvetica* 55 Roman   05472"/>
                <a:cs typeface="12 pt Helvetica* 55 Roman   05472"/>
                <a:sym typeface="12 pt Helvetica* 55 Roman   05472"/>
                <a:hlinkClick r:id="rId4" tooltip="www.sba.gov"/>
              </a:rPr>
              <a:t>www.sba.gov</a:t>
            </a:r>
            <a:r>
              <a:rPr lang="en-US" sz="2000" dirty="0">
                <a:solidFill>
                  <a:srgbClr val="00000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 </a:t>
            </a:r>
            <a:endParaRPr lang="en-US" sz="2000" dirty="0">
              <a:ea typeface="12 pt Helvetica* 55 Roman   05472"/>
              <a:cs typeface="12 pt Helvetica* 55 Roman   05472"/>
              <a:sym typeface="12 pt Helvetica* 55 Roman   05472"/>
            </a:endParaRPr>
          </a:p>
        </p:txBody>
      </p:sp>
      <p:pic>
        <p:nvPicPr>
          <p:cNvPr id="6" name="Picture 5" descr="Image of a person pointing to their credit score on a electronic table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2946" y="2164090"/>
            <a:ext cx="2702327" cy="4195288"/>
          </a:xfrm>
          <a:prstGeom prst="rect">
            <a:avLst/>
          </a:prstGeom>
        </p:spPr>
      </p:pic>
      <p:sp>
        <p:nvSpPr>
          <p:cNvPr id="4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5" name="4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1116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II: Financing Options and Sources">
            <a:extLst>
              <a:ext uri="{FF2B5EF4-FFF2-40B4-BE49-F238E27FC236}">
                <a16:creationId xmlns:a16="http://schemas.microsoft.com/office/drawing/2014/main" id="{390A7D9C-9021-AA43-AF59-B02FA48642D4}"/>
              </a:ext>
            </a:extLst>
          </p:cNvPr>
          <p:cNvSpPr/>
          <p:nvPr/>
        </p:nvSpPr>
        <p:spPr>
          <a:xfrm>
            <a:off x="581257" y="144371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Section II:  </a:t>
            </a:r>
          </a:p>
          <a:p>
            <a:r>
              <a:rPr lang="en-US" sz="1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Financing Options and Sources</a:t>
            </a:r>
          </a:p>
        </p:txBody>
      </p:sp>
      <p:sp>
        <p:nvSpPr>
          <p:cNvPr id="6" name="Improving Your Chances of Getting a Business Loan"/>
          <p:cNvSpPr>
            <a:spLocks noGrp="1"/>
          </p:cNvSpPr>
          <p:nvPr>
            <p:ph type="title"/>
          </p:nvPr>
        </p:nvSpPr>
        <p:spPr>
          <a:xfrm>
            <a:off x="533400" y="1134022"/>
            <a:ext cx="4953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Improving Your Chances of Getting a Business Loan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3" name="Keep business and personal transactions separate"/>
          <p:cNvSpPr>
            <a:spLocks noGrp="1"/>
          </p:cNvSpPr>
          <p:nvPr>
            <p:ph sz="quarter" idx="12"/>
          </p:nvPr>
        </p:nvSpPr>
        <p:spPr>
          <a:xfrm>
            <a:off x="509588" y="2291584"/>
            <a:ext cx="5410200" cy="3231290"/>
          </a:xfrm>
        </p:spPr>
        <p:txBody>
          <a:bodyPr>
            <a:normAutofit lnSpcReduction="10000"/>
          </a:bodyPr>
          <a:lstStyle/>
          <a:p>
            <a:pPr marL="0" lvl="1" indent="0">
              <a:lnSpc>
                <a:spcPct val="120000"/>
              </a:lnSpc>
              <a:spcAft>
                <a:spcPts val="600"/>
              </a:spcAft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+mj-lt"/>
              </a:rPr>
              <a:t>Keep business and personal transactions separate</a:t>
            </a:r>
            <a:endParaRPr lang="en-US" sz="2400" dirty="0">
              <a:latin typeface="+mj-lt"/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457200" lvl="1" indent="-319088"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ea typeface="12 pt Helvetica* 55 Roman   05472"/>
                <a:cs typeface="12 pt Helvetica* 55 Roman   05472"/>
                <a:sym typeface="12 pt Helvetica* 55 Roman   05472"/>
              </a:rPr>
              <a:t>Avoid </a:t>
            </a:r>
            <a:r>
              <a:rPr lang="en-US" sz="2400" dirty="0">
                <a:ea typeface="12 pt Helvetica* 55 Roman   05472"/>
                <a:cs typeface="12 pt Helvetica* 55 Roman   05472"/>
              </a:rPr>
              <a:t>comingling</a:t>
            </a:r>
            <a:endParaRPr lang="en-US" sz="2400" strike="sngStrike" dirty="0">
              <a:ea typeface="12 pt Helvetica* 55 Roman   05472"/>
              <a:cs typeface="12 pt Helvetica* 55 Roman   05472"/>
            </a:endParaRPr>
          </a:p>
          <a:p>
            <a:pPr marL="457200" lvl="1" indent="-319088"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ea typeface="12 pt Helvetica* 55 Roman   05472"/>
                <a:cs typeface="12 pt Helvetica* 55 Roman   05472"/>
              </a:rPr>
              <a:t>Maintain accurate bookkeeping</a:t>
            </a:r>
            <a:r>
              <a:rPr lang="en-US" sz="2400" dirty="0">
                <a:solidFill>
                  <a:srgbClr val="96C93D"/>
                </a:solidFill>
                <a:ea typeface="12 pt Helvetica* 55 Roman   05472"/>
                <a:cs typeface="12 pt Helvetica* 55 Roman   05472"/>
              </a:rPr>
              <a:t>*</a:t>
            </a:r>
          </a:p>
          <a:p>
            <a:pPr marL="457200" lvl="1" indent="-319088"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ea typeface="12 pt Helvetica* 55 Roman   05472"/>
                <a:cs typeface="12 pt Helvetica* 55 Roman   05472"/>
              </a:rPr>
              <a:t>Consult with a tax advisor</a:t>
            </a:r>
          </a:p>
          <a:p>
            <a:pPr marL="0" lvl="1" indent="0">
              <a:spcBef>
                <a:spcPts val="600"/>
              </a:spcBef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endParaRPr lang="en-US" sz="2400" dirty="0"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0" lvl="1" indent="0">
              <a:spcBef>
                <a:spcPts val="600"/>
              </a:spcBef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ea typeface="12 pt Helvetica* 55 Roman   05472"/>
                <a:cs typeface="12 pt Helvetica* 55 Roman   05472"/>
                <a:sym typeface="12 pt Helvetica* 55 Roman   05472"/>
              </a:rPr>
              <a:t>Remember Albert</a:t>
            </a:r>
            <a:endParaRPr lang="en-US" sz="2400" b="1" dirty="0">
              <a:ea typeface="12 pt Helvetica* 55 Roman   05472"/>
              <a:cs typeface="12 pt Helvetica* 55 Roman   05472"/>
            </a:endParaRPr>
          </a:p>
        </p:txBody>
      </p:sp>
      <p:pic>
        <p:nvPicPr>
          <p:cNvPr id="7" name="Picture 6" descr="Image of a man writing on a clipboard inside of a greenhous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4" t="4322" r="13282"/>
          <a:stretch/>
        </p:blipFill>
        <p:spPr>
          <a:xfrm>
            <a:off x="5773717" y="1014186"/>
            <a:ext cx="2860695" cy="4178941"/>
          </a:xfrm>
          <a:prstGeom prst="rect">
            <a:avLst/>
          </a:prstGeom>
        </p:spPr>
      </p:pic>
      <p:sp>
        <p:nvSpPr>
          <p:cNvPr id="5" name="*Follow a proper protocol to transfer funds (ask your bank about how to generate a record of activity)."/>
          <p:cNvSpPr/>
          <p:nvPr/>
        </p:nvSpPr>
        <p:spPr>
          <a:xfrm>
            <a:off x="501444" y="5483546"/>
            <a:ext cx="8132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600"/>
              </a:spcBef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9BBD60"/>
                </a:solidFill>
                <a:latin typeface="+mn-lt"/>
                <a:ea typeface="12 pt Helvetica* 55 Roman   05472"/>
                <a:cs typeface="12 pt Helvetica* 55 Roman   05472"/>
              </a:rPr>
              <a:t>*Follow a proper protocol to transfer funds (ask your bank about how to generate a record of activity).</a:t>
            </a:r>
          </a:p>
        </p:txBody>
      </p:sp>
      <p:sp>
        <p:nvSpPr>
          <p:cNvPr id="2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4" name="4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11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ction II: Financing Options and Sources">
            <a:extLst>
              <a:ext uri="{FF2B5EF4-FFF2-40B4-BE49-F238E27FC236}">
                <a16:creationId xmlns:a16="http://schemas.microsoft.com/office/drawing/2014/main" id="{5840DBF3-27D4-8E46-BDC0-D51754C6BAEB}"/>
              </a:ext>
            </a:extLst>
          </p:cNvPr>
          <p:cNvSpPr/>
          <p:nvPr/>
        </p:nvSpPr>
        <p:spPr>
          <a:xfrm>
            <a:off x="581257" y="144371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Section II:  </a:t>
            </a:r>
          </a:p>
          <a:p>
            <a:r>
              <a:rPr lang="en-US" sz="1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Financing Options and Sources</a:t>
            </a:r>
          </a:p>
        </p:txBody>
      </p:sp>
      <p:sp>
        <p:nvSpPr>
          <p:cNvPr id="2" name="Improving Your Chances of Getting"/>
          <p:cNvSpPr>
            <a:spLocks noGrp="1"/>
          </p:cNvSpPr>
          <p:nvPr>
            <p:ph type="title"/>
          </p:nvPr>
        </p:nvSpPr>
        <p:spPr>
          <a:xfrm>
            <a:off x="508686" y="1001713"/>
            <a:ext cx="8153400" cy="1143000"/>
          </a:xfrm>
        </p:spPr>
        <p:txBody>
          <a:bodyPr>
            <a:noAutofit/>
          </a:bodyPr>
          <a:lstStyle/>
          <a:p>
            <a:r>
              <a:rPr lang="en-US" sz="3200" dirty="0"/>
              <a:t>Improving Your Chances of Getting </a:t>
            </a:r>
            <a:br>
              <a:rPr lang="en-US" sz="3200" dirty="0"/>
            </a:br>
            <a:r>
              <a:rPr lang="en-US" sz="3200" dirty="0"/>
              <a:t>a Business Loan</a:t>
            </a:r>
          </a:p>
        </p:txBody>
      </p:sp>
      <p:sp>
        <p:nvSpPr>
          <p:cNvPr id="3" name="The Five C’s of Credit:"/>
          <p:cNvSpPr>
            <a:spLocks noGrp="1"/>
          </p:cNvSpPr>
          <p:nvPr>
            <p:ph sz="quarter" idx="12"/>
          </p:nvPr>
        </p:nvSpPr>
        <p:spPr>
          <a:xfrm>
            <a:off x="569955" y="2316957"/>
            <a:ext cx="8030862" cy="3929642"/>
          </a:xfrm>
        </p:spPr>
        <p:txBody>
          <a:bodyPr>
            <a:normAutofit fontScale="92500" lnSpcReduction="20000"/>
          </a:bodyPr>
          <a:lstStyle/>
          <a:p>
            <a:pPr marL="0" lvl="1" indent="0">
              <a:spcBef>
                <a:spcPts val="180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2600" b="1" dirty="0">
                <a:sym typeface="12 pt Helvetica* 55 Roman   05472"/>
              </a:rPr>
              <a:t>The Five C’s of Credit:</a:t>
            </a:r>
          </a:p>
          <a:p>
            <a:pPr marL="514350" lvl="1" indent="-514350">
              <a:spcBef>
                <a:spcPts val="18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600" dirty="0">
                <a:ea typeface="12 pt Helvetica* 55 Roman   05472"/>
                <a:cs typeface="12 pt Helvetica* 55 Roman   05472"/>
                <a:sym typeface="12 pt Helvetica* 55 Roman   05472"/>
              </a:rPr>
              <a:t>Capacity: ability to repay a loan </a:t>
            </a:r>
          </a:p>
          <a:p>
            <a:pPr marL="514350" lvl="1" indent="-514350">
              <a:spcBef>
                <a:spcPts val="18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600" dirty="0">
                <a:ea typeface="12 pt Helvetica* 55 Roman   05472"/>
                <a:cs typeface="12 pt Helvetica* 55 Roman   05472"/>
                <a:sym typeface="12 pt Helvetica* 55 Roman   05472"/>
              </a:rPr>
              <a:t>Collateral: security to repay the loan</a:t>
            </a:r>
          </a:p>
          <a:p>
            <a:pPr marL="514350" lvl="1" indent="-514350">
              <a:spcBef>
                <a:spcPts val="18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600" dirty="0">
                <a:ea typeface="12 pt Helvetica* 55 Roman   05472"/>
                <a:cs typeface="12 pt Helvetica* 55 Roman   05472"/>
                <a:sym typeface="12 pt Helvetica* 55 Roman   05472"/>
              </a:rPr>
              <a:t>Credit History: </a:t>
            </a:r>
            <a:r>
              <a:rPr lang="en-US" sz="2600" dirty="0"/>
              <a:t>credit performance of the owner(s) and the business</a:t>
            </a:r>
            <a:endParaRPr lang="en-US" sz="2600" dirty="0"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514350" lvl="1" indent="-514350">
              <a:spcBef>
                <a:spcPts val="18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600" dirty="0">
                <a:ea typeface="12 pt Helvetica* 55 Roman   05472"/>
                <a:cs typeface="12 pt Helvetica* 55 Roman   05472"/>
                <a:sym typeface="12 pt Helvetica* 55 Roman   05472"/>
              </a:rPr>
              <a:t>Conditions: terms of loan and business environment</a:t>
            </a:r>
          </a:p>
          <a:p>
            <a:pPr marL="514350" lvl="1" indent="-514350">
              <a:spcBef>
                <a:spcPts val="18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600" dirty="0">
                <a:ea typeface="12 pt Helvetica* 55 Roman   05472"/>
                <a:cs typeface="12 pt Helvetica* 55 Roman   05472"/>
                <a:sym typeface="12 pt Helvetica* 55 Roman   05472"/>
              </a:rPr>
              <a:t>Character: integrity, reputation, references</a:t>
            </a:r>
          </a:p>
          <a:p>
            <a:pPr marL="0" lvl="1" indent="0">
              <a:spcBef>
                <a:spcPts val="240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latin typeface="+mj-lt"/>
                <a:ea typeface="12 pt Helvetica* 55 Roman   05472"/>
                <a:cs typeface="12 pt Helvetica* 55 Roman   05472"/>
                <a:sym typeface="12 pt Helvetica* 55 Roman   05472"/>
              </a:rPr>
              <a:t>How do you self-rate on each C?</a:t>
            </a:r>
            <a:endParaRPr lang="en-US" sz="1600" dirty="0">
              <a:latin typeface="+mj-lt"/>
              <a:ea typeface="12 pt Helvetica* 55 Roman   05472"/>
              <a:cs typeface="12 pt Helvetica* 55 Roman   05472"/>
              <a:sym typeface="12 pt Helvetica* 55 Roman   05472"/>
            </a:endParaRPr>
          </a:p>
        </p:txBody>
      </p:sp>
      <p:sp>
        <p:nvSpPr>
          <p:cNvPr id="4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5" name="4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1116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ction II: Financing Options and Sources">
            <a:extLst>
              <a:ext uri="{FF2B5EF4-FFF2-40B4-BE49-F238E27FC236}">
                <a16:creationId xmlns:a16="http://schemas.microsoft.com/office/drawing/2014/main" id="{B391F775-1F2A-CF48-ADBD-0D2189DBD6C9}"/>
              </a:ext>
            </a:extLst>
          </p:cNvPr>
          <p:cNvSpPr/>
          <p:nvPr/>
        </p:nvSpPr>
        <p:spPr>
          <a:xfrm>
            <a:off x="581257" y="144371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Section II:  </a:t>
            </a:r>
          </a:p>
          <a:p>
            <a:r>
              <a:rPr lang="en-US" sz="1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Financing Options and Sources</a:t>
            </a:r>
          </a:p>
        </p:txBody>
      </p:sp>
      <p:sp>
        <p:nvSpPr>
          <p:cNvPr id="80" name="Exercise 3: Loan Readiness Checklis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0" rIns="0" bIns="0">
            <a:noAutofit/>
          </a:bodyPr>
          <a:lstStyle>
            <a:lvl1pPr defTabSz="722376">
              <a:defRPr sz="284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/>
              <a:t>Exercise 3</a:t>
            </a:r>
            <a:r>
              <a:rPr sz="3200" dirty="0"/>
              <a:t>: </a:t>
            </a:r>
            <a:r>
              <a:rPr lang="en-US" sz="3200" dirty="0"/>
              <a:t>Loan Readiness Checklist</a:t>
            </a:r>
            <a:endParaRPr sz="3200" dirty="0"/>
          </a:p>
        </p:txBody>
      </p:sp>
      <p:pic>
        <p:nvPicPr>
          <p:cNvPr id="10" name="Picture 9" descr="Illustration of an org chart in a green circle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5" y="2478594"/>
            <a:ext cx="787639" cy="795069"/>
          </a:xfrm>
          <a:prstGeom prst="rect">
            <a:avLst/>
          </a:prstGeom>
        </p:spPr>
      </p:pic>
      <p:pic>
        <p:nvPicPr>
          <p:cNvPr id="9" name="Picture 8" descr="Illustration of an return arrow in a green circle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5" y="4041062"/>
            <a:ext cx="818575" cy="810925"/>
          </a:xfrm>
          <a:prstGeom prst="rect">
            <a:avLst/>
          </a:prstGeom>
        </p:spPr>
      </p:pic>
      <p:sp>
        <p:nvSpPr>
          <p:cNvPr id="83" name="Go to page 36 in your Participant Guide."/>
          <p:cNvSpPr/>
          <p:nvPr/>
        </p:nvSpPr>
        <p:spPr>
          <a:xfrm>
            <a:off x="1362236" y="2131994"/>
            <a:ext cx="6650164" cy="3554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40" rIns="91440">
            <a:spAutoFit/>
          </a:bodyPr>
          <a:lstStyle/>
          <a:p>
            <a:pPr>
              <a:lnSpc>
                <a:spcPts val="3000"/>
              </a:lnSpc>
              <a:spcBef>
                <a:spcPts val="600"/>
              </a:spcBef>
              <a:buClr>
                <a:srgbClr val="1F497D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Go to page 36 in your Participant Guide.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lnSpc>
                <a:spcPts val="3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Calibri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As a group, complete the checklist to help Rosa and Albert.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Make additional assumptions as needed.</a:t>
            </a:r>
            <a:endParaRPr sz="2400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indent="-457200">
              <a:lnSpc>
                <a:spcPts val="3000"/>
              </a:lnSpc>
              <a:spcBef>
                <a:spcPts val="2400"/>
              </a:spcBef>
              <a:buClr>
                <a:schemeClr val="tx1"/>
              </a:buClr>
              <a:buSzPct val="100000"/>
              <a:buFont typeface="Calibri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Complete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the checklist </a:t>
            </a:r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individually</a:t>
            </a:r>
            <a:r>
              <a:rPr lang="en-US" sz="2400" dirty="0">
                <a:solidFill>
                  <a:schemeClr val="tx1"/>
                </a:solidFill>
              </a:rPr>
              <a:t> as it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applies to your own business.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Come back to the list after the training if you are not currently considering a loan.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1" name="Shape 81"/>
          <p:cNvSpPr>
            <a:spLocks noGrp="1"/>
          </p:cNvSpPr>
          <p:nvPr>
            <p:ph sz="quarter" idx="12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SzTx/>
              <a:buNone/>
              <a:defRPr sz="2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1F497D"/>
                </a:solidFill>
              </a:rPr>
              <a:t> </a:t>
            </a:r>
          </a:p>
        </p:txBody>
      </p:sp>
      <p:sp>
        <p:nvSpPr>
          <p:cNvPr id="2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3" name="45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426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II: Financing Options and Sources">
            <a:extLst>
              <a:ext uri="{FF2B5EF4-FFF2-40B4-BE49-F238E27FC236}">
                <a16:creationId xmlns:a16="http://schemas.microsoft.com/office/drawing/2014/main" id="{BAC7D573-D55B-1B4B-A605-A914BA60B8F5}"/>
              </a:ext>
            </a:extLst>
          </p:cNvPr>
          <p:cNvSpPr/>
          <p:nvPr/>
        </p:nvSpPr>
        <p:spPr>
          <a:xfrm>
            <a:off x="581257" y="144371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Section II:  </a:t>
            </a:r>
          </a:p>
          <a:p>
            <a:r>
              <a:rPr lang="en-US" sz="1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Financing Options and Sources</a:t>
            </a:r>
          </a:p>
        </p:txBody>
      </p:sp>
      <p:pic>
        <p:nvPicPr>
          <p:cNvPr id="6" name="Picture 5" descr="Star illustration in a green circle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" y="1345741"/>
            <a:ext cx="900759" cy="84879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Key Points to Remember"/>
          <p:cNvSpPr>
            <a:spLocks noGrp="1"/>
          </p:cNvSpPr>
          <p:nvPr>
            <p:ph type="title"/>
          </p:nvPr>
        </p:nvSpPr>
        <p:spPr>
          <a:xfrm>
            <a:off x="1519880" y="774241"/>
            <a:ext cx="7128819" cy="1143000"/>
          </a:xfrm>
          <a:prstGeom prst="rect">
            <a:avLst/>
          </a:prstGeom>
        </p:spPr>
        <p:txBody>
          <a:bodyPr lIns="91440" tIns="0" rIns="91440" bIns="0"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/>
              <a:t>Key Points to Remember</a:t>
            </a:r>
          </a:p>
        </p:txBody>
      </p:sp>
      <p:pic>
        <p:nvPicPr>
          <p:cNvPr id="7" name="Picture 2" descr="Image result for checklis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3" y="2288689"/>
            <a:ext cx="803856" cy="107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ypes of financing include your own savings"/>
          <p:cNvSpPr>
            <a:spLocks noGrp="1"/>
          </p:cNvSpPr>
          <p:nvPr>
            <p:ph sz="quarter" idx="12"/>
          </p:nvPr>
        </p:nvSpPr>
        <p:spPr>
          <a:xfrm>
            <a:off x="1519878" y="2447251"/>
            <a:ext cx="7128820" cy="371536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57200" lvl="1" indent="-457200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000000"/>
                </a:solidFill>
                <a:ea typeface="12 pt Helvetica* 55 Roman   05472"/>
                <a:cs typeface="12 pt Helvetica* 55 Roman   05472"/>
              </a:rPr>
              <a:t>Types of financing include your own savings.</a:t>
            </a:r>
          </a:p>
          <a:p>
            <a:pPr marL="457200" lvl="1" indent="-457200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000000"/>
                </a:solidFill>
                <a:ea typeface="12 pt Helvetica* 55 Roman   05472"/>
                <a:cs typeface="12 pt Helvetica* 55 Roman   05472"/>
              </a:rPr>
              <a:t>Understanding the features of different loan products helps you evaluate financing options.</a:t>
            </a:r>
          </a:p>
          <a:p>
            <a:pPr marL="457200" lvl="1" indent="-457200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000000"/>
                </a:solidFill>
                <a:ea typeface="12 pt Helvetica* 55 Roman   05472"/>
                <a:cs typeface="12 pt Helvetica* 55 Roman   05472"/>
              </a:rPr>
              <a:t>You may qualify for government programs, depending on the purpose of the loan and other characteristics.</a:t>
            </a:r>
          </a:p>
          <a:p>
            <a:pPr marL="457200" lvl="1" indent="-457200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000000"/>
                </a:solidFill>
                <a:ea typeface="12 pt Helvetica* 55 Roman   05472"/>
                <a:cs typeface="12 pt Helvetica* 55 Roman   05472"/>
              </a:rPr>
              <a:t>You should evaluate the benefits and risks of nonbank financing</a:t>
            </a:r>
            <a:r>
              <a:rPr lang="en-US" sz="2000" dirty="0">
                <a:solidFill>
                  <a:srgbClr val="000000"/>
                </a:solidFill>
                <a:ea typeface="12 pt Helvetica* 55 Roman   05472"/>
                <a:cs typeface="12 pt Helvetica* 55 Roman   05472"/>
              </a:rPr>
              <a:t>.</a:t>
            </a:r>
          </a:p>
          <a:p>
            <a:pPr lvl="1"/>
            <a:endParaRPr lang="en-US" sz="2800" b="1" dirty="0"/>
          </a:p>
          <a:p>
            <a:pPr lvl="0"/>
            <a:endParaRPr lang="en-US" sz="2800" dirty="0"/>
          </a:p>
        </p:txBody>
      </p:sp>
      <p:sp>
        <p:nvSpPr>
          <p:cNvPr id="2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3" name="46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520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ction II: Financing Options and Sources">
            <a:extLst>
              <a:ext uri="{FF2B5EF4-FFF2-40B4-BE49-F238E27FC236}">
                <a16:creationId xmlns:a16="http://schemas.microsoft.com/office/drawing/2014/main" id="{B820EF36-5C13-F847-8999-DC90537A7CA0}"/>
              </a:ext>
            </a:extLst>
          </p:cNvPr>
          <p:cNvSpPr/>
          <p:nvPr/>
        </p:nvSpPr>
        <p:spPr>
          <a:xfrm>
            <a:off x="581257" y="144371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Section II:  </a:t>
            </a:r>
          </a:p>
          <a:p>
            <a:r>
              <a:rPr lang="en-US" sz="1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Financing Options and Sources</a:t>
            </a:r>
          </a:p>
        </p:txBody>
      </p:sp>
      <p:pic>
        <p:nvPicPr>
          <p:cNvPr id="7" name="Picture 6" descr="Star illustration in a green circle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" y="1488038"/>
            <a:ext cx="900759" cy="8487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Key Points to Remember"/>
          <p:cNvSpPr>
            <a:spLocks noGrp="1"/>
          </p:cNvSpPr>
          <p:nvPr>
            <p:ph type="title"/>
          </p:nvPr>
        </p:nvSpPr>
        <p:spPr>
          <a:xfrm>
            <a:off x="1410347" y="916538"/>
            <a:ext cx="7238353" cy="1143000"/>
          </a:xfrm>
          <a:prstGeom prst="rect">
            <a:avLst/>
          </a:prstGeom>
        </p:spPr>
        <p:txBody>
          <a:bodyPr lIns="91440" tIns="0" rIns="91440" bIns="0"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/>
              <a:t>Key Points to Remember</a:t>
            </a:r>
            <a:r>
              <a:rPr lang="en-US" sz="3200" dirty="0"/>
              <a:t> </a:t>
            </a:r>
            <a:r>
              <a:rPr lang="en-US" sz="2000" dirty="0">
                <a:latin typeface="+mn-lt"/>
              </a:rPr>
              <a:t>(continued)</a:t>
            </a:r>
            <a:endParaRPr sz="2000" dirty="0">
              <a:latin typeface="+mn-lt"/>
            </a:endParaRPr>
          </a:p>
        </p:txBody>
      </p:sp>
      <p:pic>
        <p:nvPicPr>
          <p:cNvPr id="8" name="Picture 2" descr="Image result for checklis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3" y="2462182"/>
            <a:ext cx="538887" cy="72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Improve your chances of getting a loan by:"/>
          <p:cNvSpPr>
            <a:spLocks noGrp="1"/>
          </p:cNvSpPr>
          <p:nvPr>
            <p:ph sz="quarter" idx="12"/>
          </p:nvPr>
        </p:nvSpPr>
        <p:spPr>
          <a:xfrm>
            <a:off x="1131090" y="2336829"/>
            <a:ext cx="7407429" cy="3712412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/>
          <a:p>
            <a:r>
              <a:rPr lang="en-US" sz="2400" dirty="0">
                <a:latin typeface="+mj-lt"/>
              </a:rPr>
              <a:t>Improve your chances of getting a loan by: </a:t>
            </a:r>
          </a:p>
          <a:p>
            <a:pPr marL="457200" lvl="1" indent="-274320">
              <a:buSzPct val="110000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200" dirty="0"/>
              <a:t>Understanding personal and business credit histories</a:t>
            </a:r>
          </a:p>
          <a:p>
            <a:pPr marL="457200" lvl="1" indent="-274320">
              <a:buSzPct val="110000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200" dirty="0"/>
              <a:t>Strategically developing the Five C’s of Credit</a:t>
            </a:r>
          </a:p>
          <a:p>
            <a:pPr marL="457200" lvl="1" indent="-274320">
              <a:buSzPct val="110000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200" dirty="0"/>
              <a:t>Maintaining separate personal and business records</a:t>
            </a:r>
          </a:p>
          <a:p>
            <a:pPr marL="457200" lvl="1" indent="-274320">
              <a:buSzPct val="110000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200" dirty="0"/>
              <a:t>Preparing before contacting a lender </a:t>
            </a:r>
          </a:p>
          <a:p>
            <a:r>
              <a:rPr lang="en-US" sz="2400" dirty="0">
                <a:latin typeface="+mj-lt"/>
              </a:rPr>
              <a:t>Resources</a:t>
            </a:r>
          </a:p>
          <a:p>
            <a:pPr marL="457200" lvl="1" indent="-274320"/>
            <a:r>
              <a:rPr lang="en-US" sz="2200" dirty="0"/>
              <a:t>References to government resources</a:t>
            </a:r>
          </a:p>
          <a:p>
            <a:pPr marL="457200" lvl="1" indent="-274320"/>
            <a:r>
              <a:rPr lang="en-US" sz="2200" dirty="0"/>
              <a:t>Small Business Financing Checklist </a:t>
            </a:r>
          </a:p>
          <a:p>
            <a:pPr marL="457200" lvl="1" indent="-274320"/>
            <a:r>
              <a:rPr lang="en-US" sz="2200" dirty="0"/>
              <a:t>Loan Readiness Checklist </a:t>
            </a:r>
          </a:p>
        </p:txBody>
      </p:sp>
      <p:sp>
        <p:nvSpPr>
          <p:cNvPr id="2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3" name="47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89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of someone with their fingers crossed behind their back 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50887"/>
            <a:ext cx="9144000" cy="2369303"/>
          </a:xfrm>
          <a:prstGeom prst="rect">
            <a:avLst/>
          </a:prstGeom>
        </p:spPr>
      </p:pic>
      <p:sp>
        <p:nvSpPr>
          <p:cNvPr id="4" name="SECTION III: Avoiding Fraud and Scams"/>
          <p:cNvSpPr>
            <a:spLocks noGrp="1"/>
          </p:cNvSpPr>
          <p:nvPr>
            <p:ph type="title" idx="4294967295"/>
          </p:nvPr>
        </p:nvSpPr>
        <p:spPr>
          <a:xfrm>
            <a:off x="495300" y="597190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SECTION III: Avoiding Fraud and Scams</a:t>
            </a:r>
          </a:p>
        </p:txBody>
      </p:sp>
      <p:sp>
        <p:nvSpPr>
          <p:cNvPr id="92" name="Businesses need to avoid fraud and scams."/>
          <p:cNvSpPr>
            <a:spLocks noGrp="1"/>
          </p:cNvSpPr>
          <p:nvPr>
            <p:ph sz="quarter" idx="12"/>
          </p:nvPr>
        </p:nvSpPr>
        <p:spPr>
          <a:prstGeom prst="rect">
            <a:avLst/>
          </a:prstGeom>
        </p:spPr>
        <p:txBody>
          <a:bodyPr lIns="91440" tIns="0" rIns="91440" bIns="0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Businesses need to avoid fraud and scams. </a:t>
            </a:r>
          </a:p>
          <a:p>
            <a:pPr marL="0" indent="0">
              <a:buNone/>
            </a:pPr>
            <a:r>
              <a:rPr lang="en-US" dirty="0"/>
              <a:t>Banks can help.</a:t>
            </a:r>
            <a:r>
              <a:rPr lang="en-US" dirty="0">
                <a:solidFill>
                  <a:srgbClr val="96C93D"/>
                </a:solidFill>
              </a:rPr>
              <a:t>*</a:t>
            </a:r>
            <a:r>
              <a:rPr lang="en-US" dirty="0"/>
              <a:t> Ask about the following:</a:t>
            </a:r>
          </a:p>
          <a:p>
            <a:r>
              <a:rPr lang="en-US" sz="2400" dirty="0"/>
              <a:t>Secure access protocols</a:t>
            </a:r>
          </a:p>
          <a:p>
            <a:r>
              <a:rPr lang="en-US" sz="2400" dirty="0"/>
              <a:t>Tips to avoid forged checks</a:t>
            </a:r>
          </a:p>
          <a:p>
            <a:r>
              <a:rPr lang="en-US" sz="2400" dirty="0"/>
              <a:t>Protecting business debit cards</a:t>
            </a:r>
          </a:p>
          <a:p>
            <a:r>
              <a:rPr lang="en-US" sz="2400" dirty="0"/>
              <a:t>Protocols on reconciling accounts</a:t>
            </a:r>
          </a:p>
        </p:txBody>
      </p:sp>
      <p:sp>
        <p:nvSpPr>
          <p:cNvPr id="7" name="*Regulated financial institutions are subject to customer information security"/>
          <p:cNvSpPr txBox="1"/>
          <p:nvPr/>
        </p:nvSpPr>
        <p:spPr>
          <a:xfrm>
            <a:off x="649904" y="5705864"/>
            <a:ext cx="7753508" cy="67710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2000" dirty="0">
                <a:solidFill>
                  <a:srgbClr val="9BBD60"/>
                </a:solidFill>
                <a:latin typeface="+mn-lt"/>
              </a:rPr>
              <a:t>*</a:t>
            </a:r>
            <a:r>
              <a:rPr lang="en-US" dirty="0">
                <a:solidFill>
                  <a:srgbClr val="9BBD60"/>
                </a:solidFill>
                <a:latin typeface="+mn-lt"/>
              </a:rPr>
              <a:t>Regulated financial institutions are subject to customer information security </a:t>
            </a:r>
            <a:br>
              <a:rPr lang="en-US" dirty="0">
                <a:solidFill>
                  <a:srgbClr val="9BBD60"/>
                </a:solidFill>
                <a:latin typeface="+mn-lt"/>
              </a:rPr>
            </a:br>
            <a:r>
              <a:rPr lang="en-US" dirty="0">
                <a:solidFill>
                  <a:srgbClr val="9BBD60"/>
                </a:solidFill>
                <a:latin typeface="+mn-lt"/>
              </a:rPr>
              <a:t>and privacy rules.</a:t>
            </a:r>
            <a:endParaRPr kumimoji="0" lang="en-US" i="0" u="none" strike="noStrike" cap="none" spc="0" normalizeH="0" baseline="0" dirty="0">
              <a:ln>
                <a:noFill/>
              </a:ln>
              <a:solidFill>
                <a:srgbClr val="9BBD60"/>
              </a:solidFill>
              <a:effectLst/>
              <a:uFillTx/>
              <a:latin typeface="+mn-lt"/>
              <a:sym typeface="Calibri"/>
            </a:endParaRPr>
          </a:p>
        </p:txBody>
      </p:sp>
      <p:sp>
        <p:nvSpPr>
          <p:cNvPr id="2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3" name="48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553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ion III: Avoiding Fraud and Scams">
            <a:extLst>
              <a:ext uri="{FF2B5EF4-FFF2-40B4-BE49-F238E27FC236}">
                <a16:creationId xmlns:a16="http://schemas.microsoft.com/office/drawing/2014/main" id="{B947596B-2EDE-2B48-8541-8165B89F9B00}"/>
              </a:ext>
            </a:extLst>
          </p:cNvPr>
          <p:cNvSpPr/>
          <p:nvPr/>
        </p:nvSpPr>
        <p:spPr>
          <a:xfrm>
            <a:off x="586960" y="165424"/>
            <a:ext cx="2816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1200" dirty="0">
                <a:solidFill>
                  <a:schemeClr val="bg1"/>
                </a:solidFill>
                <a:latin typeface="+mn-lt"/>
                <a:ea typeface="Franklin Gothic Medium" panose="020B0603020102020204" pitchFamily="34" charset="0"/>
                <a:cs typeface="Franklin Gothic Medium" panose="020B0603020102020204" pitchFamily="34" charset="0"/>
                <a:sym typeface="12 pt. Helvetica* 85 Heavy   08472"/>
              </a:rPr>
              <a:t>Section</a:t>
            </a:r>
            <a:r>
              <a:rPr lang="en-US" sz="1800" kern="1200" baseline="0" dirty="0">
                <a:solidFill>
                  <a:schemeClr val="bg1"/>
                </a:solidFill>
                <a:latin typeface="+mn-lt"/>
                <a:ea typeface="Franklin Gothic Medium" panose="020B0603020102020204" pitchFamily="34" charset="0"/>
                <a:cs typeface="Franklin Gothic Medium" panose="020B0603020102020204" pitchFamily="34" charset="0"/>
                <a:sym typeface="12 pt. Helvetica* 85 Heavy   08472"/>
              </a:rPr>
              <a:t> III</a:t>
            </a:r>
            <a:r>
              <a:rPr lang="en-US" sz="1800" kern="1200" dirty="0">
                <a:solidFill>
                  <a:schemeClr val="bg1"/>
                </a:solidFill>
                <a:latin typeface="+mn-lt"/>
                <a:ea typeface="Franklin Gothic Medium" panose="020B0603020102020204" pitchFamily="34" charset="0"/>
                <a:cs typeface="Franklin Gothic Medium" panose="020B0603020102020204" pitchFamily="34" charset="0"/>
                <a:sym typeface="12 pt. Helvetica* 85 Heavy   08472"/>
              </a:rPr>
              <a:t>:  </a:t>
            </a:r>
          </a:p>
          <a:p>
            <a:r>
              <a:rPr lang="en-US" sz="1800" b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Avoiding Fraud and Scams</a:t>
            </a:r>
          </a:p>
        </p:txBody>
      </p:sp>
      <p:sp>
        <p:nvSpPr>
          <p:cNvPr id="5" name="Resources by government agencies to help you avoid fraud and scams"/>
          <p:cNvSpPr/>
          <p:nvPr/>
        </p:nvSpPr>
        <p:spPr>
          <a:xfrm>
            <a:off x="527050" y="1089793"/>
            <a:ext cx="772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600"/>
              </a:spcBef>
              <a:buClr>
                <a:srgbClr val="002060"/>
              </a:buClr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tx1"/>
                </a:solidFill>
                <a:latin typeface="+mj-lt"/>
                <a:ea typeface="12 pt Helvetica* 55 Roman   05472"/>
                <a:cs typeface="12 pt Helvetica* 55 Roman   05472"/>
                <a:sym typeface="12 pt Helvetica* 55 Roman   05472"/>
              </a:rPr>
              <a:t>Resources by government agencies to help you avoid fraud and scams</a:t>
            </a:r>
          </a:p>
        </p:txBody>
      </p:sp>
      <p:sp>
        <p:nvSpPr>
          <p:cNvPr id="3" name="Federal Bureau of Investigation"/>
          <p:cNvSpPr>
            <a:spLocks noGrp="1"/>
          </p:cNvSpPr>
          <p:nvPr>
            <p:ph type="title"/>
          </p:nvPr>
        </p:nvSpPr>
        <p:spPr>
          <a:xfrm>
            <a:off x="510082" y="1450676"/>
            <a:ext cx="8153400" cy="1143000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latin typeface="+mn-lt"/>
              </a:rPr>
              <a:t>Federal Bureau of Investigation</a:t>
            </a:r>
          </a:p>
        </p:txBody>
      </p:sp>
      <p:sp>
        <p:nvSpPr>
          <p:cNvPr id="92" name="Business Email Compromise: scam targeted to companies that perform wire-transfer payments"/>
          <p:cNvSpPr>
            <a:spLocks noGrp="1"/>
          </p:cNvSpPr>
          <p:nvPr>
            <p:ph sz="quarter" idx="12"/>
          </p:nvPr>
        </p:nvSpPr>
        <p:spPr>
          <a:xfrm>
            <a:off x="645328" y="2687806"/>
            <a:ext cx="8139112" cy="443198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74320" indent="-274320">
              <a:spcBef>
                <a:spcPts val="0"/>
              </a:spcBef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ea typeface="12 pt Helvetica* 55 Roman   05472"/>
                <a:cs typeface="12 pt Helvetica* 55 Roman   05472"/>
                <a:sym typeface="12 pt Helvetica* 55 Roman   05472"/>
              </a:rPr>
              <a:t>Business Email Compromise: </a:t>
            </a:r>
            <a:r>
              <a:rPr lang="en-US" sz="2000" dirty="0">
                <a:ea typeface="12 pt Helvetica* 55 Roman   05472"/>
                <a:cs typeface="12 pt Helvetica* 55 Roman   05472"/>
                <a:sym typeface="12 pt Helvetica* 55 Roman   05472"/>
              </a:rPr>
              <a:t>scam targeted to companies that perform wire-transfer payments</a:t>
            </a:r>
          </a:p>
          <a:p>
            <a:pPr marL="274320" indent="-274320">
              <a:spcBef>
                <a:spcPts val="0"/>
              </a:spcBef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ea typeface="12 pt Helvetica* 55 Roman   05472"/>
                <a:cs typeface="12 pt Helvetica* 55 Roman   05472"/>
                <a:sym typeface="12 pt Helvetica* 55 Roman   05472"/>
              </a:rPr>
              <a:t>Data Breach: </a:t>
            </a:r>
            <a:r>
              <a:rPr lang="en-US" sz="2000" dirty="0">
                <a:ea typeface="12 pt Helvetica* 55 Roman   05472"/>
                <a:cs typeface="12 pt Helvetica* 55 Roman   05472"/>
                <a:sym typeface="12 pt Helvetica* 55 Roman   05472"/>
              </a:rPr>
              <a:t>leak or spill of sensitive, protected, or confidential information</a:t>
            </a:r>
            <a:endParaRPr lang="en-US" sz="2000" strike="sngStrike" dirty="0"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274320" indent="-274320">
              <a:spcBef>
                <a:spcPts val="0"/>
              </a:spcBef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ea typeface="12 pt Helvetica* 55 Roman   05472"/>
                <a:cs typeface="12 pt Helvetica* 55 Roman   05472"/>
                <a:sym typeface="12 pt Helvetica* 55 Roman   05472"/>
              </a:rPr>
              <a:t>Denial of Service: </a:t>
            </a:r>
            <a:r>
              <a:rPr lang="en-US" sz="2000" dirty="0">
                <a:ea typeface="12 pt Helvetica* 55 Roman   05472"/>
                <a:cs typeface="12 pt Helvetica* 55 Roman   05472"/>
                <a:sym typeface="12 pt Helvetica* 55 Roman   05472"/>
              </a:rPr>
              <a:t>interruption of authorized users’ access their own systems</a:t>
            </a:r>
          </a:p>
          <a:p>
            <a:pPr marL="274320" indent="-274320">
              <a:spcBef>
                <a:spcPts val="0"/>
              </a:spcBef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ea typeface="12 pt Helvetica* 55 Roman   05472"/>
                <a:cs typeface="12 pt Helvetica* 55 Roman   05472"/>
                <a:sym typeface="12 pt Helvetica* 55 Roman   05472"/>
              </a:rPr>
              <a:t>Email Account Compromise: </a:t>
            </a:r>
            <a:r>
              <a:rPr lang="en-US" sz="2000" dirty="0">
                <a:ea typeface="12 pt Helvetica* 55 Roman   05472"/>
                <a:cs typeface="12 pt Helvetica* 55 Roman   05472"/>
                <a:sym typeface="12 pt Helvetica* 55 Roman   05472"/>
              </a:rPr>
              <a:t>scam to request payments to fraudulent locations</a:t>
            </a:r>
          </a:p>
          <a:p>
            <a:pPr marL="274320" indent="-274320">
              <a:spcBef>
                <a:spcPts val="0"/>
              </a:spcBef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ea typeface="12 pt Helvetica* 55 Roman   05472"/>
                <a:cs typeface="12 pt Helvetica* 55 Roman   05472"/>
                <a:sym typeface="12 pt Helvetica* 55 Roman   05472"/>
              </a:rPr>
              <a:t>Malware/Scareware: </a:t>
            </a:r>
            <a:r>
              <a:rPr lang="en-US" sz="2000" dirty="0">
                <a:ea typeface="12 pt Helvetica* 55 Roman   05472"/>
                <a:cs typeface="12 pt Helvetica* 55 Roman   05472"/>
                <a:sym typeface="12 pt Helvetica* 55 Roman   05472"/>
              </a:rPr>
              <a:t>software intended to disable computer systems</a:t>
            </a:r>
          </a:p>
          <a:p>
            <a:pPr marL="274320" indent="-274320">
              <a:spcBef>
                <a:spcPts val="0"/>
              </a:spcBef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ea typeface="12 pt Helvetica* 55 Roman   05472"/>
                <a:cs typeface="12 pt Helvetica* 55 Roman   05472"/>
                <a:sym typeface="12 pt Helvetica* 55 Roman   05472"/>
              </a:rPr>
              <a:t>Phishing/Spoofing: </a:t>
            </a:r>
            <a:r>
              <a:rPr lang="en-US" sz="2000" dirty="0">
                <a:ea typeface="12 pt Helvetica* 55 Roman   05472"/>
                <a:cs typeface="12 pt Helvetica* 55 Roman   05472"/>
                <a:sym typeface="12 pt Helvetica* 55 Roman   05472"/>
              </a:rPr>
              <a:t>forged or fake electronic documents</a:t>
            </a:r>
          </a:p>
          <a:p>
            <a:pPr marL="274320" indent="-274320">
              <a:spcBef>
                <a:spcPts val="0"/>
              </a:spcBef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ea typeface="12 pt Helvetica* 55 Roman   05472"/>
                <a:cs typeface="12 pt Helvetica* 55 Roman   05472"/>
                <a:sym typeface="12 pt Helvetica* 55 Roman   05472"/>
              </a:rPr>
              <a:t>Ransomware: </a:t>
            </a:r>
            <a:r>
              <a:rPr lang="en-US" sz="2000" dirty="0">
                <a:ea typeface="12 pt Helvetica* 55 Roman   05472"/>
                <a:cs typeface="12 pt Helvetica* 55 Roman   05472"/>
                <a:sym typeface="12 pt Helvetica* 55 Roman   05472"/>
              </a:rPr>
              <a:t>payments demanded to access company’s proprietary data</a:t>
            </a:r>
            <a:endParaRPr lang="en-US" sz="2000" strike="sngStrike" dirty="0"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0" lvl="1" indent="0" algn="ctr">
              <a:spcBef>
                <a:spcPts val="0"/>
              </a:spcBef>
              <a:buClr>
                <a:srgbClr val="002060"/>
              </a:buClr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endParaRPr lang="en-US" sz="800" dirty="0"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0" lvl="1" indent="0" algn="ctr">
              <a:spcBef>
                <a:spcPts val="0"/>
              </a:spcBef>
              <a:buClr>
                <a:srgbClr val="002060"/>
              </a:buClr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u="sng" dirty="0">
                <a:ea typeface="12 pt Helvetica* 55 Roman   05472"/>
                <a:cs typeface="12 pt Helvetica* 55 Roman   05472"/>
                <a:sym typeface="12 pt Helvetica* 55 Roman   05472"/>
                <a:hlinkClick r:id="rId2" tooltip="www.fbi.gov"/>
              </a:rPr>
              <a:t>www.fbi.gov</a:t>
            </a:r>
            <a:r>
              <a:rPr lang="en-US" sz="2000" dirty="0">
                <a:ea typeface="12 pt Helvetica* 55 Roman   05472"/>
                <a:cs typeface="12 pt Helvetica* 55 Roman   05472"/>
                <a:sym typeface="12 pt Helvetica* 55 Roman   05472"/>
              </a:rPr>
              <a:t> key word “small business”</a:t>
            </a:r>
            <a:endParaRPr sz="2000" dirty="0">
              <a:ea typeface="12 pt Helvetica* 55 Roman   05472"/>
              <a:cs typeface="12 pt Helvetica* 55 Roman   05472"/>
              <a:sym typeface="12 pt Helvetica* 55 Roman   05472"/>
            </a:endParaRPr>
          </a:p>
        </p:txBody>
      </p:sp>
      <p:sp>
        <p:nvSpPr>
          <p:cNvPr id="2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4" name="49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troductions: What Do You Know?"/>
          <p:cNvSpPr>
            <a:spLocks noGrp="1"/>
          </p:cNvSpPr>
          <p:nvPr>
            <p:ph type="title"/>
          </p:nvPr>
        </p:nvSpPr>
        <p:spPr>
          <a:xfrm>
            <a:off x="510082" y="-383118"/>
            <a:ext cx="8338287" cy="1437392"/>
          </a:xfrm>
        </p:spPr>
        <p:txBody>
          <a:bodyPr>
            <a:normAutofit/>
          </a:bodyPr>
          <a:lstStyle/>
          <a:p>
            <a:r>
              <a:rPr lang="en-US" sz="4000" dirty="0"/>
              <a:t>Introductions: W</a:t>
            </a:r>
            <a:r>
              <a:rPr lang="en-US" sz="4000" cap="none" dirty="0"/>
              <a:t>hat </a:t>
            </a:r>
            <a:r>
              <a:rPr lang="en-US" sz="4000" cap="none" dirty="0">
                <a:solidFill>
                  <a:schemeClr val="bg1"/>
                </a:solidFill>
              </a:rPr>
              <a:t>Do You </a:t>
            </a:r>
            <a:r>
              <a:rPr lang="en-US" sz="4000" dirty="0">
                <a:solidFill>
                  <a:schemeClr val="bg1"/>
                </a:solidFill>
              </a:rPr>
              <a:t>K</a:t>
            </a:r>
            <a:r>
              <a:rPr lang="en-US" sz="4000" cap="none" dirty="0">
                <a:solidFill>
                  <a:schemeClr val="bg1"/>
                </a:solidFill>
              </a:rPr>
              <a:t>now</a:t>
            </a:r>
            <a:r>
              <a:rPr lang="en-US" sz="4000" cap="none" dirty="0"/>
              <a:t>?</a:t>
            </a:r>
          </a:p>
        </p:txBody>
      </p:sp>
      <p:sp>
        <p:nvSpPr>
          <p:cNvPr id="2" name="What do you currently know"/>
          <p:cNvSpPr>
            <a:spLocks noGrp="1"/>
          </p:cNvSpPr>
          <p:nvPr>
            <p:ph sz="quarter" idx="12"/>
          </p:nvPr>
        </p:nvSpPr>
        <p:spPr>
          <a:xfrm>
            <a:off x="533401" y="2007220"/>
            <a:ext cx="4409302" cy="3964187"/>
          </a:xfrm>
        </p:spPr>
        <p:txBody>
          <a:bodyPr>
            <a:noAutofit/>
          </a:bodyPr>
          <a:lstStyle/>
          <a:p>
            <a:pPr lvl="0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Franklin Gothic Book" panose="020B0503020102020204" pitchFamily="34" charset="0"/>
              </a:rPr>
              <a:t>What do you currently know, and what do you want to learn?</a:t>
            </a:r>
          </a:p>
          <a:p>
            <a:pPr lvl="0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Franklin Gothic Book" panose="020B0503020102020204" pitchFamily="34" charset="0"/>
              </a:rPr>
              <a:t>Complete the What Do You Know? form or Pre-Survey </a:t>
            </a:r>
            <a:br>
              <a:rPr lang="en-US" sz="2400" dirty="0">
                <a:latin typeface="Franklin Gothic Book" panose="020B0503020102020204" pitchFamily="34" charset="0"/>
              </a:rPr>
            </a:br>
            <a:r>
              <a:rPr lang="en-US" sz="2400" dirty="0">
                <a:latin typeface="Franklin Gothic Book" panose="020B0503020102020204" pitchFamily="34" charset="0"/>
              </a:rPr>
              <a:t>and discuss the results.</a:t>
            </a:r>
          </a:p>
        </p:txBody>
      </p:sp>
      <p:pic>
        <p:nvPicPr>
          <p:cNvPr id="5" name="Picture Placeholder 4" descr="Image of a woman raising her hand in a class setting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0" y="1489075"/>
            <a:ext cx="3429000" cy="4041775"/>
          </a:xfrm>
        </p:spPr>
      </p:pic>
      <p:sp>
        <p:nvSpPr>
          <p:cNvPr id="7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/>
              <a:t>Money Smart for Small Business: </a:t>
            </a:r>
            <a:r>
              <a:rPr lang="en-US" dirty="0"/>
              <a:t>Banking Services Available for a Small Business</a:t>
            </a:r>
          </a:p>
        </p:txBody>
      </p:sp>
      <p:sp>
        <p:nvSpPr>
          <p:cNvPr id="8" name="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194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III: Avoiding Fraud and Scams">
            <a:extLst>
              <a:ext uri="{FF2B5EF4-FFF2-40B4-BE49-F238E27FC236}">
                <a16:creationId xmlns:a16="http://schemas.microsoft.com/office/drawing/2014/main" id="{B54530E1-F568-124E-9782-DC61BE6C6006}"/>
              </a:ext>
            </a:extLst>
          </p:cNvPr>
          <p:cNvSpPr/>
          <p:nvPr/>
        </p:nvSpPr>
        <p:spPr>
          <a:xfrm>
            <a:off x="586960" y="165424"/>
            <a:ext cx="2816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1200" dirty="0">
                <a:solidFill>
                  <a:schemeClr val="bg1"/>
                </a:solidFill>
                <a:latin typeface="+mn-lt"/>
                <a:ea typeface="Franklin Gothic Medium" panose="020B0603020102020204" pitchFamily="34" charset="0"/>
                <a:cs typeface="Franklin Gothic Medium" panose="020B0603020102020204" pitchFamily="34" charset="0"/>
                <a:sym typeface="12 pt. Helvetica* 85 Heavy   08472"/>
              </a:rPr>
              <a:t>Section</a:t>
            </a:r>
            <a:r>
              <a:rPr lang="en-US" sz="1800" kern="1200" baseline="0" dirty="0">
                <a:solidFill>
                  <a:schemeClr val="bg1"/>
                </a:solidFill>
                <a:latin typeface="+mn-lt"/>
                <a:ea typeface="Franklin Gothic Medium" panose="020B0603020102020204" pitchFamily="34" charset="0"/>
                <a:cs typeface="Franklin Gothic Medium" panose="020B0603020102020204" pitchFamily="34" charset="0"/>
                <a:sym typeface="12 pt. Helvetica* 85 Heavy   08472"/>
              </a:rPr>
              <a:t> III</a:t>
            </a:r>
            <a:r>
              <a:rPr lang="en-US" sz="1800" kern="1200" dirty="0">
                <a:solidFill>
                  <a:schemeClr val="bg1"/>
                </a:solidFill>
                <a:latin typeface="+mn-lt"/>
                <a:ea typeface="Franklin Gothic Medium" panose="020B0603020102020204" pitchFamily="34" charset="0"/>
                <a:cs typeface="Franklin Gothic Medium" panose="020B0603020102020204" pitchFamily="34" charset="0"/>
                <a:sym typeface="12 pt. Helvetica* 85 Heavy   08472"/>
              </a:rPr>
              <a:t>:  </a:t>
            </a:r>
          </a:p>
          <a:p>
            <a:r>
              <a:rPr lang="en-US" sz="1800" b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Avoiding Fraud and Scams</a:t>
            </a:r>
          </a:p>
        </p:txBody>
      </p:sp>
      <p:sp>
        <p:nvSpPr>
          <p:cNvPr id="7" name="Resources by government agencies to help you avoid fraud and scams"/>
          <p:cNvSpPr/>
          <p:nvPr/>
        </p:nvSpPr>
        <p:spPr>
          <a:xfrm>
            <a:off x="509588" y="1040632"/>
            <a:ext cx="772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600"/>
              </a:spcBef>
              <a:buClr>
                <a:srgbClr val="002060"/>
              </a:buClr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tx1"/>
                </a:solidFill>
                <a:latin typeface="+mj-lt"/>
                <a:ea typeface="12 pt Helvetica* 55 Roman   05472"/>
                <a:cs typeface="12 pt Helvetica* 55 Roman   05472"/>
                <a:sym typeface="12 pt Helvetica* 55 Roman   05472"/>
              </a:rPr>
              <a:t>Resources by government agencies to help you avoid fraud and scams</a:t>
            </a:r>
          </a:p>
        </p:txBody>
      </p:sp>
      <p:sp>
        <p:nvSpPr>
          <p:cNvPr id="6" name="Federal Trade Commission"/>
          <p:cNvSpPr>
            <a:spLocks noGrp="1"/>
          </p:cNvSpPr>
          <p:nvPr>
            <p:ph type="title"/>
          </p:nvPr>
        </p:nvSpPr>
        <p:spPr>
          <a:xfrm>
            <a:off x="509588" y="1444549"/>
            <a:ext cx="8153400" cy="1143000"/>
          </a:xfrm>
          <a:prstGeom prst="rect">
            <a:avLst/>
          </a:prstGeom>
        </p:spPr>
        <p:txBody>
          <a:bodyPr lIns="91440" tIns="0" rIns="0" bIns="0">
            <a:normAutofit/>
          </a:bodyPr>
          <a:lstStyle/>
          <a:p>
            <a:pPr marL="0" lvl="0" indent="0">
              <a:defRPr sz="1800">
                <a:solidFill>
                  <a:srgbClr val="000000"/>
                </a:solidFill>
              </a:defRPr>
            </a:pPr>
            <a:r>
              <a:rPr lang="en-US" sz="2800" dirty="0"/>
              <a:t>Federal Trade Commission</a:t>
            </a:r>
            <a:endParaRPr lang="en-US" sz="2800" strike="sngStrike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2" name="Division of Consumer and Business Education works to help you learn how to avoid scams"/>
          <p:cNvSpPr>
            <a:spLocks noGrp="1"/>
          </p:cNvSpPr>
          <p:nvPr>
            <p:ph sz="quarter" idx="12"/>
          </p:nvPr>
        </p:nvSpPr>
        <p:spPr>
          <a:xfrm>
            <a:off x="639695" y="2598082"/>
            <a:ext cx="8153400" cy="387300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74320" indent="-274320">
              <a:spcBef>
                <a:spcPts val="0"/>
              </a:spcBef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ea typeface="12 pt Helvetica* 55 Roman   05472"/>
                <a:cs typeface="12 pt Helvetica* 55 Roman   05472"/>
                <a:sym typeface="12 pt Helvetica* 55 Roman   05472"/>
              </a:rPr>
              <a:t>Division of Consumer and Business Education works to help you learn how to avoid scams</a:t>
            </a:r>
          </a:p>
          <a:p>
            <a:pPr marL="274320" indent="-274320">
              <a:spcBef>
                <a:spcPts val="0"/>
              </a:spcBef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ea typeface="12 pt Helvetica* 55 Roman   05472"/>
                <a:cs typeface="12 pt Helvetica* 55 Roman   05472"/>
                <a:sym typeface="12 pt Helvetica* 55 Roman   05472"/>
              </a:rPr>
              <a:t>Common scams targeted to small businesses:</a:t>
            </a:r>
          </a:p>
          <a:p>
            <a:pPr marL="640080" lvl="1" indent="-274320">
              <a:spcBef>
                <a:spcPts val="0"/>
              </a:spcBef>
              <a:buClr>
                <a:srgbClr val="002060"/>
              </a:buClr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ea typeface="12 pt Helvetica* 55 Roman   05472"/>
                <a:cs typeface="12 pt Helvetica* 55 Roman   05472"/>
                <a:sym typeface="12 pt Helvetica* 55 Roman   05472"/>
              </a:rPr>
              <a:t>Pay for supplies that were not ordered</a:t>
            </a:r>
          </a:p>
          <a:p>
            <a:pPr marL="640080" lvl="1" indent="-274320">
              <a:spcBef>
                <a:spcPts val="0"/>
              </a:spcBef>
              <a:buClr>
                <a:srgbClr val="002060"/>
              </a:buClr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ea typeface="12 pt Helvetica* 55 Roman   05472"/>
                <a:cs typeface="12 pt Helvetica* 55 Roman   05472"/>
                <a:sym typeface="12 pt Helvetica* 55 Roman   05472"/>
              </a:rPr>
              <a:t>Donate to fake charities</a:t>
            </a:r>
          </a:p>
          <a:p>
            <a:pPr marL="640080" lvl="1" indent="-274320">
              <a:spcBef>
                <a:spcPts val="0"/>
              </a:spcBef>
              <a:buClr>
                <a:srgbClr val="002060"/>
              </a:buClr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ea typeface="12 pt Helvetica* 55 Roman   05472"/>
                <a:cs typeface="12 pt Helvetica* 55 Roman   05472"/>
                <a:sym typeface="12 pt Helvetica* 55 Roman   05472"/>
              </a:rPr>
              <a:t>Malware</a:t>
            </a:r>
          </a:p>
          <a:p>
            <a:pPr marL="640080" lvl="1" indent="-274320">
              <a:spcBef>
                <a:spcPts val="0"/>
              </a:spcBef>
              <a:buClr>
                <a:srgbClr val="002060"/>
              </a:buClr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ea typeface="12 pt Helvetica* 55 Roman   05472"/>
                <a:cs typeface="12 pt Helvetica* 55 Roman   05472"/>
                <a:sym typeface="12 pt Helvetica* 55 Roman   05472"/>
              </a:rPr>
              <a:t>Fake home-based business opportunities</a:t>
            </a:r>
          </a:p>
          <a:p>
            <a:pPr marL="240030" indent="-274320">
              <a:spcBef>
                <a:spcPts val="0"/>
              </a:spcBef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ea typeface="12 pt Helvetica* 55 Roman   05472"/>
                <a:cs typeface="12 pt Helvetica* 55 Roman   05472"/>
                <a:sym typeface="12 pt Helvetica* 55 Roman   05472"/>
              </a:rPr>
              <a:t>Resources:</a:t>
            </a:r>
            <a:endParaRPr lang="en-US" sz="2000" strike="sngStrike" dirty="0"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640080" lvl="1" indent="-274320">
              <a:spcBef>
                <a:spcPts val="0"/>
              </a:spcBef>
              <a:buClr>
                <a:srgbClr val="002060"/>
              </a:buClr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ea typeface="12 pt Helvetica* 55 Roman   05472"/>
                <a:cs typeface="12 pt Helvetica* 55 Roman   05472"/>
                <a:sym typeface="12 pt Helvetica* 55 Roman   05472"/>
              </a:rPr>
              <a:t>Publications and blogs with tips to avoid scammers</a:t>
            </a:r>
          </a:p>
          <a:p>
            <a:pPr marL="640080" lvl="1" indent="-274320">
              <a:spcBef>
                <a:spcPts val="0"/>
              </a:spcBef>
              <a:buClr>
                <a:srgbClr val="002060"/>
              </a:buClr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ea typeface="12 pt Helvetica* 55 Roman   05472"/>
                <a:cs typeface="12 pt Helvetica* 55 Roman   05472"/>
                <a:sym typeface="12 pt Helvetica* 55 Roman   05472"/>
              </a:rPr>
              <a:t>Videos, workshops, and guidance on getting credit, fintech, cybersecurity</a:t>
            </a:r>
          </a:p>
          <a:p>
            <a:pPr marL="224518" lvl="1" indent="0" algn="ctr">
              <a:spcBef>
                <a:spcPts val="0"/>
              </a:spcBef>
              <a:buClr>
                <a:srgbClr val="002060"/>
              </a:buClr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ea typeface="12 pt Helvetica* 55 Roman   05472"/>
                <a:cs typeface="12 pt Helvetica* 55 Roman   05472"/>
                <a:sym typeface="12 pt Helvetica* 55 Roman   05472"/>
                <a:hlinkClick r:id="rId2" tooltip="www.ftc.gov"/>
              </a:rPr>
              <a:t>www.ftc.gov</a:t>
            </a:r>
            <a:r>
              <a:rPr lang="en-US" sz="2000" dirty="0">
                <a:ea typeface="12 pt Helvetica* 55 Roman   05472"/>
                <a:cs typeface="12 pt Helvetica* 55 Roman   05472"/>
                <a:sym typeface="12 pt Helvetica* 55 Roman   05472"/>
              </a:rPr>
              <a:t> key word “small business”</a:t>
            </a:r>
          </a:p>
          <a:p>
            <a:pPr marL="224518" lvl="1" indent="0" algn="ctr">
              <a:spcBef>
                <a:spcPts val="0"/>
              </a:spcBef>
              <a:buClr>
                <a:srgbClr val="002060"/>
              </a:buClr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endParaRPr lang="en-US" sz="2000" dirty="0"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400050" lvl="1" indent="-400050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endParaRPr sz="2000" dirty="0">
              <a:ea typeface="12 pt Helvetica* 55 Roman   05472"/>
              <a:cs typeface="12 pt Helvetica* 55 Roman   05472"/>
              <a:sym typeface="12 pt Helvetica* 55 Roman   05472"/>
            </a:endParaRPr>
          </a:p>
        </p:txBody>
      </p:sp>
      <p:sp>
        <p:nvSpPr>
          <p:cNvPr id="2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3" name="50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99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mmary"/>
          <p:cNvSpPr txBox="1">
            <a:spLocks/>
          </p:cNvSpPr>
          <p:nvPr/>
        </p:nvSpPr>
        <p:spPr>
          <a:xfrm>
            <a:off x="510082" y="-120685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123" name="Summary"/>
          <p:cNvSpPr>
            <a:spLocks noGrp="1"/>
          </p:cNvSpPr>
          <p:nvPr>
            <p:ph type="title"/>
          </p:nvPr>
        </p:nvSpPr>
        <p:spPr>
          <a:xfrm>
            <a:off x="561199" y="500529"/>
            <a:ext cx="8125601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/>
              <a:t>Summary</a:t>
            </a:r>
          </a:p>
        </p:txBody>
      </p:sp>
      <p:sp>
        <p:nvSpPr>
          <p:cNvPr id="124" name="What final questions do you have?"/>
          <p:cNvSpPr>
            <a:spLocks noGrp="1"/>
          </p:cNvSpPr>
          <p:nvPr>
            <p:ph sz="quarter" idx="12"/>
          </p:nvPr>
        </p:nvSpPr>
        <p:spPr>
          <a:xfrm>
            <a:off x="523099" y="1954245"/>
            <a:ext cx="5396689" cy="4167188"/>
          </a:xfrm>
          <a:prstGeom prst="rect">
            <a:avLst/>
          </a:prstGeom>
        </p:spPr>
        <p:txBody>
          <a:bodyPr lIns="91440" tIns="91440" rIns="0" bIns="0">
            <a:normAutofit/>
          </a:bodyPr>
          <a:lstStyle/>
          <a:p>
            <a:pPr marL="457200" lvl="1" indent="-4572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3200" dirty="0">
                <a:ea typeface="12 pt Helvetica* 55 Roman   05472"/>
                <a:cs typeface="12 pt Helvetica* 55 Roman   05472"/>
              </a:rPr>
              <a:t>What final questions do you have?</a:t>
            </a:r>
          </a:p>
          <a:p>
            <a:pPr marL="457200" lvl="1" indent="-4572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3200" dirty="0">
                <a:ea typeface="12 pt Helvetica* 55 Roman   05472"/>
                <a:cs typeface="12 pt Helvetica* 55 Roman   05472"/>
              </a:rPr>
              <a:t>What have you learned?</a:t>
            </a:r>
          </a:p>
          <a:p>
            <a:pPr marL="457200" lvl="1" indent="-4572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3200" dirty="0">
                <a:ea typeface="12 pt Helvetica* 55 Roman   05472"/>
                <a:cs typeface="12 pt Helvetica* 55 Roman   05472"/>
              </a:rPr>
              <a:t>How would you evaluate the training?</a:t>
            </a:r>
          </a:p>
        </p:txBody>
      </p:sp>
      <p:pic>
        <p:nvPicPr>
          <p:cNvPr id="5" name="Picture 4" descr="Illustration of a group of people forming a question mark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37"/>
          <a:stretch/>
        </p:blipFill>
        <p:spPr>
          <a:xfrm>
            <a:off x="4917988" y="1917241"/>
            <a:ext cx="3546389" cy="3766212"/>
          </a:xfrm>
          <a:prstGeom prst="rect">
            <a:avLst/>
          </a:prstGeom>
        </p:spPr>
      </p:pic>
      <p:sp>
        <p:nvSpPr>
          <p:cNvPr id="2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3" name="51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253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st-Survey and Evaluation"/>
          <p:cNvSpPr txBox="1">
            <a:spLocks/>
          </p:cNvSpPr>
          <p:nvPr/>
        </p:nvSpPr>
        <p:spPr>
          <a:xfrm>
            <a:off x="510082" y="-120685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Post-Survey and Evaluation</a:t>
            </a:r>
          </a:p>
        </p:txBody>
      </p:sp>
      <p:sp>
        <p:nvSpPr>
          <p:cNvPr id="2" name="Post-Survey and Evaluation"/>
          <p:cNvSpPr>
            <a:spLocks noGrp="1"/>
          </p:cNvSpPr>
          <p:nvPr>
            <p:ph type="title"/>
          </p:nvPr>
        </p:nvSpPr>
        <p:spPr>
          <a:xfrm>
            <a:off x="548182" y="561738"/>
            <a:ext cx="8138618" cy="1143000"/>
          </a:xfrm>
        </p:spPr>
        <p:txBody>
          <a:bodyPr>
            <a:normAutofit/>
          </a:bodyPr>
          <a:lstStyle/>
          <a:p>
            <a:r>
              <a:rPr lang="en-US" sz="3200" dirty="0"/>
              <a:t>Post-Survey and Evaluation</a:t>
            </a:r>
          </a:p>
        </p:txBody>
      </p:sp>
      <p:sp>
        <p:nvSpPr>
          <p:cNvPr id="3" name="If you have not already done so, assess what your knowledge on this topic was before you participated in this class."/>
          <p:cNvSpPr>
            <a:spLocks noGrp="1"/>
          </p:cNvSpPr>
          <p:nvPr>
            <p:ph sz="quarter" idx="12"/>
          </p:nvPr>
        </p:nvSpPr>
        <p:spPr>
          <a:xfrm>
            <a:off x="691978" y="1917700"/>
            <a:ext cx="5227810" cy="4167188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spcBef>
                <a:spcPts val="0"/>
              </a:spcBef>
            </a:pPr>
            <a:r>
              <a:rPr lang="en-US" sz="2700" b="0" dirty="0"/>
              <a:t>If you have not already done so, assess what your knowledge on this topic was </a:t>
            </a:r>
            <a:r>
              <a:rPr lang="en-US" sz="2700" b="0" i="1" dirty="0"/>
              <a:t>before</a:t>
            </a:r>
            <a:r>
              <a:rPr lang="en-US" sz="2700" b="0" dirty="0"/>
              <a:t> you participated in this class.</a:t>
            </a:r>
          </a:p>
          <a:p>
            <a:pPr marL="274320" indent="-274320">
              <a:spcBef>
                <a:spcPts val="1800"/>
              </a:spcBef>
            </a:pPr>
            <a:r>
              <a:rPr lang="en-US" sz="2700" b="0" dirty="0"/>
              <a:t>Assess your knowledge on this topic </a:t>
            </a:r>
            <a:r>
              <a:rPr lang="en-US" sz="2700" b="0" i="1" dirty="0"/>
              <a:t>after</a:t>
            </a:r>
            <a:r>
              <a:rPr lang="en-US" sz="2700" b="0" dirty="0"/>
              <a:t> taking this class.</a:t>
            </a:r>
          </a:p>
          <a:p>
            <a:pPr marL="274320" indent="-274320">
              <a:spcBef>
                <a:spcPts val="1800"/>
              </a:spcBef>
            </a:pPr>
            <a:r>
              <a:rPr lang="en-US" sz="2700" b="0" dirty="0"/>
              <a:t>Complete the Evaluation Form. Your feedback is helpful!</a:t>
            </a:r>
          </a:p>
          <a:p>
            <a:pPr marL="274320" indent="-274320">
              <a:spcBef>
                <a:spcPts val="1800"/>
              </a:spcBef>
            </a:pPr>
            <a:r>
              <a:rPr lang="en-US" sz="2700" b="0" dirty="0"/>
              <a:t>Return both forms to the instructor before you leave. Thank you!</a:t>
            </a:r>
          </a:p>
        </p:txBody>
      </p:sp>
      <p:pic>
        <p:nvPicPr>
          <p:cNvPr id="8" name="Picture 7" descr="SB_Mod_bank_services_PG_dr1.pd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881" y="1897710"/>
            <a:ext cx="2919152" cy="37777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Above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7" name="5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of a front of a bank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945436"/>
          </a:xfrm>
          <a:prstGeom prst="rect">
            <a:avLst/>
          </a:prstGeom>
        </p:spPr>
      </p:pic>
      <p:sp>
        <p:nvSpPr>
          <p:cNvPr id="6" name="SECTION I: Banking Services"/>
          <p:cNvSpPr>
            <a:spLocks noGrp="1"/>
          </p:cNvSpPr>
          <p:nvPr>
            <p:ph type="title" idx="4294967295"/>
          </p:nvPr>
        </p:nvSpPr>
        <p:spPr>
          <a:xfrm>
            <a:off x="495300" y="792463"/>
            <a:ext cx="81534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SECTION I: Banking Services</a:t>
            </a:r>
          </a:p>
        </p:txBody>
      </p:sp>
      <p:sp>
        <p:nvSpPr>
          <p:cNvPr id="3" name="Building Your Banking Relationship"/>
          <p:cNvSpPr>
            <a:spLocks noGrp="1"/>
          </p:cNvSpPr>
          <p:nvPr>
            <p:ph sz="quarter" idx="12"/>
          </p:nvPr>
        </p:nvSpPr>
        <p:spPr>
          <a:xfrm>
            <a:off x="495300" y="2135842"/>
            <a:ext cx="8139112" cy="4167188"/>
          </a:xfrm>
        </p:spPr>
        <p:txBody>
          <a:bodyPr numCol="1">
            <a:noAutofit/>
          </a:bodyPr>
          <a:lstStyle/>
          <a:p>
            <a:pPr marL="617220" indent="-457200">
              <a:buFont typeface="Arial" panose="020B0604020202020204" pitchFamily="34" charset="0"/>
              <a:buChar char="•"/>
            </a:pPr>
            <a:r>
              <a:rPr lang="en-US" sz="2000" dirty="0"/>
              <a:t>Building Your Banking Relationship </a:t>
            </a:r>
          </a:p>
          <a:p>
            <a:pPr marL="61722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Factors in Selecting the Right Bank</a:t>
            </a:r>
          </a:p>
          <a:p>
            <a:pPr marL="61722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Account Services</a:t>
            </a:r>
          </a:p>
          <a:p>
            <a:pPr marL="1131570" lvl="2" indent="-457200"/>
            <a:r>
              <a:rPr lang="en-US" sz="2000" dirty="0">
                <a:latin typeface="Franklin Gothic Book" panose="020B0503020102020204" pitchFamily="34" charset="0"/>
              </a:rPr>
              <a:t>Checking</a:t>
            </a:r>
          </a:p>
          <a:p>
            <a:pPr marL="1131570" lvl="2" indent="-457200"/>
            <a:r>
              <a:rPr lang="en-US" sz="2000" dirty="0">
                <a:latin typeface="Franklin Gothic Book" panose="020B0503020102020204" pitchFamily="34" charset="0"/>
              </a:rPr>
              <a:t>Debit Cards</a:t>
            </a:r>
          </a:p>
          <a:p>
            <a:pPr marL="1131570" lvl="2" indent="-457200"/>
            <a:r>
              <a:rPr lang="en-US" sz="2000" dirty="0">
                <a:latin typeface="Franklin Gothic Book" panose="020B0503020102020204" pitchFamily="34" charset="0"/>
              </a:rPr>
              <a:t>Savings and Other Deposit Accounts</a:t>
            </a:r>
          </a:p>
          <a:p>
            <a:pPr marL="61722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Other Services</a:t>
            </a:r>
          </a:p>
          <a:p>
            <a:pPr marL="857250" lvl="2" indent="-182880"/>
            <a:r>
              <a:rPr lang="en-US" sz="2000" dirty="0">
                <a:latin typeface="Franklin Gothic Book" panose="020B0503020102020204" pitchFamily="34" charset="0"/>
              </a:rPr>
              <a:t>Payroll Services</a:t>
            </a:r>
          </a:p>
          <a:p>
            <a:pPr marL="857250" lvl="2" indent="-182880"/>
            <a:r>
              <a:rPr lang="en-US" sz="2000" dirty="0">
                <a:latin typeface="Franklin Gothic Book" panose="020B0503020102020204" pitchFamily="34" charset="0"/>
              </a:rPr>
              <a:t>Merchant Services</a:t>
            </a:r>
          </a:p>
          <a:p>
            <a:pPr marL="160020" indent="0">
              <a:buNone/>
            </a:pPr>
            <a:endParaRPr lang="en-US" sz="2000" dirty="0">
              <a:latin typeface="Franklin Gothic Book" panose="020B0503020102020204" pitchFamily="34" charset="0"/>
            </a:endParaRPr>
          </a:p>
        </p:txBody>
      </p:sp>
      <p:sp>
        <p:nvSpPr>
          <p:cNvPr id="7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/>
              <a:t>Money Smart for Small Business: </a:t>
            </a:r>
            <a:r>
              <a:rPr lang="en-US" dirty="0"/>
              <a:t>Banking Services Available for a Small Business</a:t>
            </a:r>
          </a:p>
        </p:txBody>
      </p:sp>
      <p:sp>
        <p:nvSpPr>
          <p:cNvPr id="8" name="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1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ction I: Banking Services">
            <a:extLst>
              <a:ext uri="{FF2B5EF4-FFF2-40B4-BE49-F238E27FC236}">
                <a16:creationId xmlns:a16="http://schemas.microsoft.com/office/drawing/2014/main" id="{4A06E3E4-3DC1-8749-A83D-6E55D639F8B7}"/>
              </a:ext>
            </a:extLst>
          </p:cNvPr>
          <p:cNvSpPr/>
          <p:nvPr/>
        </p:nvSpPr>
        <p:spPr>
          <a:xfrm>
            <a:off x="607332" y="181651"/>
            <a:ext cx="1879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Section I:  </a:t>
            </a:r>
          </a:p>
          <a:p>
            <a:r>
              <a:rPr lang="en-US" sz="1800" b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Banking Services</a:t>
            </a:r>
          </a:p>
        </p:txBody>
      </p:sp>
      <p:pic>
        <p:nvPicPr>
          <p:cNvPr id="7" name="Picture 6" descr="Star illustration in a green circle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332" y="1168690"/>
            <a:ext cx="701884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Building Your Banking Relationship"/>
          <p:cNvSpPr>
            <a:spLocks noGrp="1"/>
          </p:cNvSpPr>
          <p:nvPr>
            <p:ph type="title"/>
          </p:nvPr>
        </p:nvSpPr>
        <p:spPr>
          <a:xfrm>
            <a:off x="1375464" y="1423217"/>
            <a:ext cx="3025639" cy="1143000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ts val="400"/>
              </a:spcBef>
            </a:pPr>
            <a:r>
              <a:rPr lang="en-US" sz="3400" dirty="0">
                <a:latin typeface="+mj-lt"/>
                <a:sym typeface="12 pt Helvetica* 55 Roman   05472"/>
              </a:rPr>
              <a:t>Building Your Banking Relationship</a:t>
            </a:r>
            <a:endParaRPr lang="en-US" sz="3400" dirty="0">
              <a:latin typeface="+mj-lt"/>
            </a:endParaRPr>
          </a:p>
        </p:txBody>
      </p:sp>
      <p:pic>
        <p:nvPicPr>
          <p:cNvPr id="8" name="Picture 2" descr="Image result for checklis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8" y="2799733"/>
            <a:ext cx="538887" cy="72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eet bank staff: loan officer, account and branch manager">
            <a:extLst>
              <a:ext uri="{FF2B5EF4-FFF2-40B4-BE49-F238E27FC236}">
                <a16:creationId xmlns:a16="http://schemas.microsoft.com/office/drawing/2014/main" id="{749AE924-B609-9F40-82E4-DEDF4A07CB42}"/>
              </a:ext>
            </a:extLst>
          </p:cNvPr>
          <p:cNvSpPr/>
          <p:nvPr/>
        </p:nvSpPr>
        <p:spPr>
          <a:xfrm>
            <a:off x="1070981" y="2782669"/>
            <a:ext cx="33243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latin typeface="+mn-lt"/>
                <a:ea typeface="12 pt Helvetica* 55 Roman   05472"/>
                <a:cs typeface="12 pt Helvetica* 55 Roman   05472"/>
                <a:sym typeface="12 pt Helvetica* 55 Roman   05472"/>
              </a:rPr>
              <a:t>Meet bank staff: loan officer, account and branch manager </a:t>
            </a:r>
          </a:p>
        </p:txBody>
      </p:sp>
      <p:sp>
        <p:nvSpPr>
          <p:cNvPr id="3" name="Myths about banks:"/>
          <p:cNvSpPr>
            <a:spLocks noGrp="1"/>
          </p:cNvSpPr>
          <p:nvPr>
            <p:ph sz="quarter" idx="12"/>
          </p:nvPr>
        </p:nvSpPr>
        <p:spPr>
          <a:xfrm>
            <a:off x="1070981" y="3874051"/>
            <a:ext cx="6692501" cy="147615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ea typeface="12 pt Helvetica* 55 Roman   05472"/>
                <a:cs typeface="12 pt Helvetica* 55 Roman   05472"/>
                <a:sym typeface="12 pt Helvetica* 55 Roman   05472"/>
              </a:rPr>
              <a:t>Myths about banks:</a:t>
            </a:r>
          </a:p>
          <a:p>
            <a:pPr marL="640080" lvl="1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ym typeface="12 pt Helvetica* 55 Roman   05472"/>
              </a:rPr>
              <a:t>Banks don’t </a:t>
            </a:r>
            <a:r>
              <a:rPr lang="en-US" sz="2000" dirty="0">
                <a:solidFill>
                  <a:srgbClr val="000000"/>
                </a:solidFill>
                <a:sym typeface="12 pt Helvetica* 55 Roman   05472"/>
              </a:rPr>
              <a:t>want</a:t>
            </a:r>
            <a:r>
              <a:rPr lang="en-US" sz="2000" dirty="0">
                <a:sym typeface="12 pt Helvetica* 55 Roman   05472"/>
              </a:rPr>
              <a:t> my business because I am too small.</a:t>
            </a:r>
          </a:p>
          <a:p>
            <a:pPr marL="640080" lvl="1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ym typeface="12 pt Helvetica* 55 Roman   05472"/>
              </a:rPr>
              <a:t>Banks don’t make small loans.</a:t>
            </a:r>
          </a:p>
          <a:p>
            <a:pPr marL="640080" lvl="1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ym typeface="12 pt Helvetica* 55 Roman   05472"/>
              </a:rPr>
              <a:t>I need a perfect credit history.</a:t>
            </a:r>
          </a:p>
          <a:p>
            <a:pPr marL="640080" lvl="1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ym typeface="12 pt Helvetica* 55 Roman   05472"/>
              </a:rPr>
              <a:t>Loan applications take months.</a:t>
            </a:r>
          </a:p>
          <a:p>
            <a:pPr marL="640080" lvl="1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ym typeface="12 pt Helvetica* 55 Roman   05472"/>
              </a:rPr>
              <a:t>Fees are not affordable.</a:t>
            </a:r>
          </a:p>
        </p:txBody>
      </p:sp>
      <p:pic>
        <p:nvPicPr>
          <p:cNvPr id="11" name="Picture 10" descr="Image of a couple consulting with a financial official">
            <a:extLst>
              <a:ext uri="{FF2B5EF4-FFF2-40B4-BE49-F238E27FC236}">
                <a16:creationId xmlns:a16="http://schemas.microsoft.com/office/drawing/2014/main" id="{EE7357CB-55D2-B84A-9F44-A5DD9FD8F2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79" y="1016200"/>
            <a:ext cx="4284149" cy="2957391"/>
          </a:xfrm>
          <a:prstGeom prst="rect">
            <a:avLst/>
          </a:prstGeom>
        </p:spPr>
      </p:pic>
      <p:sp>
        <p:nvSpPr>
          <p:cNvPr id="6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/>
              <a:t>Money Smart for Small Business: </a:t>
            </a:r>
            <a:r>
              <a:rPr lang="en-US" dirty="0"/>
              <a:t>Banking Services Available for a Small Business</a:t>
            </a:r>
          </a:p>
        </p:txBody>
      </p:sp>
      <p:sp>
        <p:nvSpPr>
          <p:cNvPr id="5" name="7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6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ction I: Banking Services">
            <a:extLst>
              <a:ext uri="{FF2B5EF4-FFF2-40B4-BE49-F238E27FC236}">
                <a16:creationId xmlns:a16="http://schemas.microsoft.com/office/drawing/2014/main" id="{D2A18C05-351E-484A-80E9-BEBF14C57552}"/>
              </a:ext>
            </a:extLst>
          </p:cNvPr>
          <p:cNvSpPr/>
          <p:nvPr/>
        </p:nvSpPr>
        <p:spPr>
          <a:xfrm>
            <a:off x="708727" y="208342"/>
            <a:ext cx="1879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Section I:  </a:t>
            </a:r>
          </a:p>
          <a:p>
            <a:r>
              <a:rPr lang="en-US" sz="1800" b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Banking Services</a:t>
            </a:r>
          </a:p>
        </p:txBody>
      </p:sp>
      <p:pic>
        <p:nvPicPr>
          <p:cNvPr id="8" name="Picture 7" descr="Illustration of discussion bubbles in a green circle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9" y="1220353"/>
            <a:ext cx="834748" cy="826946"/>
          </a:xfrm>
          <a:prstGeom prst="rect">
            <a:avLst/>
          </a:prstGeom>
        </p:spPr>
      </p:pic>
      <p:sp>
        <p:nvSpPr>
          <p:cNvPr id="7" name="Consider..."/>
          <p:cNvSpPr>
            <a:spLocks noGrp="1"/>
          </p:cNvSpPr>
          <p:nvPr>
            <p:ph type="title"/>
          </p:nvPr>
        </p:nvSpPr>
        <p:spPr>
          <a:xfrm>
            <a:off x="1594022" y="774241"/>
            <a:ext cx="7054678" cy="1143000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Consider…</a:t>
            </a:r>
            <a:endParaRPr lang="en-US" sz="3200" dirty="0"/>
          </a:p>
        </p:txBody>
      </p:sp>
      <p:sp>
        <p:nvSpPr>
          <p:cNvPr id="37" name="What banking services do you need?"/>
          <p:cNvSpPr>
            <a:spLocks noGrp="1"/>
          </p:cNvSpPr>
          <p:nvPr>
            <p:ph sz="quarter" idx="12"/>
          </p:nvPr>
        </p:nvSpPr>
        <p:spPr>
          <a:xfrm>
            <a:off x="708727" y="2286000"/>
            <a:ext cx="4261973" cy="3798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14350" lvl="0" indent="-514350">
              <a:spcBef>
                <a:spcPts val="18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/>
                </a:solidFill>
              </a:rPr>
              <a:t>Wh</a:t>
            </a:r>
            <a:r>
              <a:rPr sz="2800" dirty="0">
                <a:solidFill>
                  <a:schemeClr val="tx1"/>
                </a:solidFill>
              </a:rPr>
              <a:t>at banking services </a:t>
            </a:r>
            <a:r>
              <a:rPr lang="en-US" sz="2800" dirty="0">
                <a:solidFill>
                  <a:schemeClr val="tx1"/>
                </a:solidFill>
              </a:rPr>
              <a:t>do you </a:t>
            </a:r>
            <a:r>
              <a:rPr sz="2800" dirty="0">
                <a:solidFill>
                  <a:schemeClr val="tx1"/>
                </a:solidFill>
              </a:rPr>
              <a:t>need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  <a:endParaRPr sz="2800" dirty="0">
              <a:solidFill>
                <a:schemeClr val="tx1"/>
              </a:solidFill>
            </a:endParaRPr>
          </a:p>
          <a:p>
            <a:pPr marL="514350" lvl="0" indent="-514350">
              <a:spcBef>
                <a:spcPts val="30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800" dirty="0"/>
              <a:t>What should you look for when choosing a bank?</a:t>
            </a:r>
          </a:p>
          <a:p>
            <a:pPr marL="493940" indent="-457200">
              <a:spcBef>
                <a:spcPts val="600"/>
              </a:spcBef>
              <a:buClr>
                <a:srgbClr val="132F5A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endParaRPr lang="en-US" sz="2600" dirty="0"/>
          </a:p>
          <a:p>
            <a:pPr marL="493940" indent="-457200">
              <a:spcBef>
                <a:spcPts val="600"/>
              </a:spcBef>
              <a:buClr>
                <a:srgbClr val="132F5A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endParaRPr sz="2600" dirty="0">
              <a:solidFill>
                <a:srgbClr val="132F5A"/>
              </a:solidFill>
            </a:endParaRPr>
          </a:p>
        </p:txBody>
      </p:sp>
      <p:pic>
        <p:nvPicPr>
          <p:cNvPr id="4" name="Picture 3" descr="Image of a checklist notepad with a pen and checkmark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3" r="15667"/>
          <a:stretch/>
        </p:blipFill>
        <p:spPr>
          <a:xfrm>
            <a:off x="4808847" y="1345741"/>
            <a:ext cx="3839853" cy="4362808"/>
          </a:xfrm>
          <a:prstGeom prst="rect">
            <a:avLst/>
          </a:prstGeom>
        </p:spPr>
      </p:pic>
      <p:sp>
        <p:nvSpPr>
          <p:cNvPr id="2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3" name="8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01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ction I: Banking Services">
            <a:extLst>
              <a:ext uri="{FF2B5EF4-FFF2-40B4-BE49-F238E27FC236}">
                <a16:creationId xmlns:a16="http://schemas.microsoft.com/office/drawing/2014/main" id="{7A14EC8E-E634-B447-842A-15189ABB5315}"/>
              </a:ext>
            </a:extLst>
          </p:cNvPr>
          <p:cNvSpPr/>
          <p:nvPr/>
        </p:nvSpPr>
        <p:spPr>
          <a:xfrm>
            <a:off x="709105" y="188746"/>
            <a:ext cx="1879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Section I:  </a:t>
            </a:r>
          </a:p>
          <a:p>
            <a:r>
              <a:rPr lang="en-US" sz="1800" b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Banking Services</a:t>
            </a:r>
          </a:p>
        </p:txBody>
      </p:sp>
      <p:pic>
        <p:nvPicPr>
          <p:cNvPr id="1034" name="Picture 10" descr="Image of a man writing on a clipboard and a woman tending to some plants inside of a greenhous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2" b="13587"/>
          <a:stretch/>
        </p:blipFill>
        <p:spPr bwMode="auto">
          <a:xfrm>
            <a:off x="547275" y="987845"/>
            <a:ext cx="8053027" cy="430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llustration of an open book in a green circle ">
            <a:extLst>
              <a:ext uri="{FF2B5EF4-FFF2-40B4-BE49-F238E27FC236}">
                <a16:creationId xmlns:a16="http://schemas.microsoft.com/office/drawing/2014/main" id="{598B43A3-B254-D34E-AB7F-60DD873C9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05" y="5491557"/>
            <a:ext cx="829733" cy="829733"/>
          </a:xfrm>
          <a:prstGeom prst="rect">
            <a:avLst/>
          </a:prstGeom>
        </p:spPr>
      </p:pic>
      <p:sp>
        <p:nvSpPr>
          <p:cNvPr id="15362" name="Case Study: Meet Eco-Grow Solutions"/>
          <p:cNvSpPr>
            <a:spLocks noGrp="1"/>
          </p:cNvSpPr>
          <p:nvPr>
            <p:ph type="title"/>
          </p:nvPr>
        </p:nvSpPr>
        <p:spPr>
          <a:xfrm>
            <a:off x="1594020" y="4991372"/>
            <a:ext cx="7289457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Case Study: Meet Eco-Grow Solutions</a:t>
            </a:r>
          </a:p>
        </p:txBody>
      </p:sp>
      <p:sp>
        <p:nvSpPr>
          <p:cNvPr id="4" name="Money Smart for Small Business: Banking Services Available for a Small Busines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Money Smart for Small Business: Banking Services Available for a Small Business</a:t>
            </a:r>
          </a:p>
        </p:txBody>
      </p:sp>
      <p:sp>
        <p:nvSpPr>
          <p:cNvPr id="5" name="9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5744759D-0EFF-4FB2-9CCE-04E00944F0F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60200"/>
      </p:ext>
    </p:extLst>
  </p:cSld>
  <p:clrMapOvr>
    <a:masterClrMapping/>
  </p:clrMapOvr>
</p:sld>
</file>

<file path=ppt/theme/theme1.xml><?xml version="1.0" encoding="utf-8"?>
<a:theme xmlns:a="http://schemas.openxmlformats.org/drawingml/2006/main" name="MS_smallBusiness_slide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40492961C60249A3F065AB78EE45D6" ma:contentTypeVersion="6" ma:contentTypeDescription="Create a new document." ma:contentTypeScope="" ma:versionID="36d3f91205447c73e7d4f839bc87520c">
  <xsd:schema xmlns:xsd="http://www.w3.org/2001/XMLSchema" xmlns:xs="http://www.w3.org/2001/XMLSchema" xmlns:p="http://schemas.microsoft.com/office/2006/metadata/properties" xmlns:ns3="cf31d778-5f55-45b5-ba0d-2c15cafa4197" xmlns:ns4="343c76de-4752-4217-8b23-c2026360b588" targetNamespace="http://schemas.microsoft.com/office/2006/metadata/properties" ma:root="true" ma:fieldsID="453c5fde963ec1d02298c4bbe32480b4" ns3:_="" ns4:_="">
    <xsd:import namespace="cf31d778-5f55-45b5-ba0d-2c15cafa4197"/>
    <xsd:import namespace="343c76de-4752-4217-8b23-c2026360b5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1d778-5f55-45b5-ba0d-2c15cafa41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c76de-4752-4217-8b23-c2026360b5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9DC511-DB7E-45C4-9121-A99E0A1F46F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43c76de-4752-4217-8b23-c2026360b588"/>
    <ds:schemaRef ds:uri="http://purl.org/dc/elements/1.1/"/>
    <ds:schemaRef ds:uri="http://schemas.microsoft.com/office/2006/metadata/properties"/>
    <ds:schemaRef ds:uri="cf31d778-5f55-45b5-ba0d-2c15cafa419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D4852EE-53E6-4800-B9F9-A6648DF099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EFCACE-8031-4551-AB63-075567E9B0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31d778-5f55-45b5-ba0d-2c15cafa4197"/>
    <ds:schemaRef ds:uri="343c76de-4752-4217-8b23-c2026360b5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52671</TotalTime>
  <Words>3746</Words>
  <Application>Microsoft Office PowerPoint</Application>
  <PresentationFormat>On-screen Show (4:3)</PresentationFormat>
  <Paragraphs>560</Paragraphs>
  <Slides>52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12 pt Helvetica* 55 Roman   05472</vt:lpstr>
      <vt:lpstr>12 pt. Helvetica* 85 Heavy   08472</vt:lpstr>
      <vt:lpstr>Arial</vt:lpstr>
      <vt:lpstr>Calibri</vt:lpstr>
      <vt:lpstr>Franklin Gothic Book</vt:lpstr>
      <vt:lpstr>Franklin Gothic Medium</vt:lpstr>
      <vt:lpstr>Garamond</vt:lpstr>
      <vt:lpstr>Helvetica Neue</vt:lpstr>
      <vt:lpstr>Wingdings</vt:lpstr>
      <vt:lpstr>MS_smallBusiness_slides</vt:lpstr>
      <vt:lpstr>Money Smart For Small Business Banking Services</vt:lpstr>
      <vt:lpstr>Agenda</vt:lpstr>
      <vt:lpstr>Learning Objectives</vt:lpstr>
      <vt:lpstr>Learning Objectives (continued)</vt:lpstr>
      <vt:lpstr>Introductions: What Do You Know?</vt:lpstr>
      <vt:lpstr>SECTION I: Banking Services</vt:lpstr>
      <vt:lpstr>Building Your Banking Relationship</vt:lpstr>
      <vt:lpstr>Consider…</vt:lpstr>
      <vt:lpstr>Case Study: Meet Eco-Grow Solutions</vt:lpstr>
      <vt:lpstr>Exercise 1: Banking Service Needs</vt:lpstr>
      <vt:lpstr>Factors in Selecting the Right Bank </vt:lpstr>
      <vt:lpstr>Factors in Selecting the Right Bank</vt:lpstr>
      <vt:lpstr>Basic FDIC Deposit Insurance Principles</vt:lpstr>
      <vt:lpstr>Account Services</vt:lpstr>
      <vt:lpstr>Account Services</vt:lpstr>
      <vt:lpstr>Account Services</vt:lpstr>
      <vt:lpstr>Account Services</vt:lpstr>
      <vt:lpstr>Account Services</vt:lpstr>
      <vt:lpstr>Account Services</vt:lpstr>
      <vt:lpstr>Additional Banking Services</vt:lpstr>
      <vt:lpstr>Additional Banking Services</vt:lpstr>
      <vt:lpstr>Additional  Banking Services</vt:lpstr>
      <vt:lpstr>Additional  Banking Services</vt:lpstr>
      <vt:lpstr>Revisiting Exercise 1:  Banking Service Needs</vt:lpstr>
      <vt:lpstr>Key Points to Remember </vt:lpstr>
      <vt:lpstr>Key Points to Remember (continued)</vt:lpstr>
      <vt:lpstr>SECTION II:  Financing Options and Sources</vt:lpstr>
      <vt:lpstr>Financing Options</vt:lpstr>
      <vt:lpstr>Financing Options</vt:lpstr>
      <vt:lpstr>Financing Options</vt:lpstr>
      <vt:lpstr>Financing Options</vt:lpstr>
      <vt:lpstr>Financing Options</vt:lpstr>
      <vt:lpstr>Financing Options</vt:lpstr>
      <vt:lpstr>Financing Options</vt:lpstr>
      <vt:lpstr>Government Programs for Small Businesses</vt:lpstr>
      <vt:lpstr>Government Programs for Small Businesses</vt:lpstr>
      <vt:lpstr>Government Programs for Small Businesses</vt:lpstr>
      <vt:lpstr>The Spectrum of Financing Options and Sources</vt:lpstr>
      <vt:lpstr>Financing Sources by Stage of Business</vt:lpstr>
      <vt:lpstr>Exercise 2:  Small Business Financing Checklist</vt:lpstr>
      <vt:lpstr>Improving Your Chances of Getting  a Business Loan</vt:lpstr>
      <vt:lpstr>Improving Your Chances of Getting a Business Loan</vt:lpstr>
      <vt:lpstr>Improving Your Chances of Getting a Business Loan</vt:lpstr>
      <vt:lpstr>Improving Your Chances of Getting  a Business Loan</vt:lpstr>
      <vt:lpstr>Exercise 3: Loan Readiness Checklist</vt:lpstr>
      <vt:lpstr>Key Points to Remember</vt:lpstr>
      <vt:lpstr>Key Points to Remember (continued)</vt:lpstr>
      <vt:lpstr>SECTION III: Avoiding Fraud and Scams</vt:lpstr>
      <vt:lpstr>Federal Bureau of Investigation</vt:lpstr>
      <vt:lpstr>Federal Trade Commission</vt:lpstr>
      <vt:lpstr>Summary</vt:lpstr>
      <vt:lpstr>Post-Survey and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Diaz, Paola L.</dc:creator>
  <cp:lastModifiedBy>Gustafson, Joan L.</cp:lastModifiedBy>
  <cp:revision>832</cp:revision>
  <cp:lastPrinted>2019-05-01T12:30:28Z</cp:lastPrinted>
  <dcterms:modified xsi:type="dcterms:W3CDTF">2022-08-07T01:48:35Z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0x0101004140492961C60249A3F065AB78EE45D6</vt:lpwstr>
  </property>
</Properties>
</file>