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bookmarkIdSeed="2">
  <p:sldMasterIdLst>
    <p:sldMasterId id="2147483651" r:id="rId4"/>
    <p:sldMasterId id="2147483669" r:id="rId5"/>
  </p:sldMasterIdLst>
  <p:notesMasterIdLst>
    <p:notesMasterId r:id="rId66"/>
  </p:notesMasterIdLst>
  <p:handoutMasterIdLst>
    <p:handoutMasterId r:id="rId67"/>
  </p:handoutMasterIdLst>
  <p:sldIdLst>
    <p:sldId id="256" r:id="rId6"/>
    <p:sldId id="257" r:id="rId7"/>
    <p:sldId id="258" r:id="rId8"/>
    <p:sldId id="357" r:id="rId9"/>
    <p:sldId id="373" r:id="rId10"/>
    <p:sldId id="263" r:id="rId11"/>
    <p:sldId id="337" r:id="rId12"/>
    <p:sldId id="295" r:id="rId13"/>
    <p:sldId id="347" r:id="rId14"/>
    <p:sldId id="296" r:id="rId15"/>
    <p:sldId id="299" r:id="rId16"/>
    <p:sldId id="297" r:id="rId17"/>
    <p:sldId id="266" r:id="rId18"/>
    <p:sldId id="338" r:id="rId19"/>
    <p:sldId id="302" r:id="rId20"/>
    <p:sldId id="303" r:id="rId21"/>
    <p:sldId id="304" r:id="rId22"/>
    <p:sldId id="308" r:id="rId23"/>
    <p:sldId id="309" r:id="rId24"/>
    <p:sldId id="335" r:id="rId25"/>
    <p:sldId id="312" r:id="rId26"/>
    <p:sldId id="313" r:id="rId27"/>
    <p:sldId id="361" r:id="rId28"/>
    <p:sldId id="363" r:id="rId29"/>
    <p:sldId id="314" r:id="rId30"/>
    <p:sldId id="315" r:id="rId31"/>
    <p:sldId id="316" r:id="rId32"/>
    <p:sldId id="348" r:id="rId33"/>
    <p:sldId id="344" r:id="rId34"/>
    <p:sldId id="339" r:id="rId35"/>
    <p:sldId id="262" r:id="rId36"/>
    <p:sldId id="359" r:id="rId37"/>
    <p:sldId id="268" r:id="rId38"/>
    <p:sldId id="358" r:id="rId39"/>
    <p:sldId id="319" r:id="rId40"/>
    <p:sldId id="362" r:id="rId41"/>
    <p:sldId id="264" r:id="rId42"/>
    <p:sldId id="346" r:id="rId43"/>
    <p:sldId id="370" r:id="rId44"/>
    <p:sldId id="265" r:id="rId45"/>
    <p:sldId id="322" r:id="rId46"/>
    <p:sldId id="345" r:id="rId47"/>
    <p:sldId id="270" r:id="rId48"/>
    <p:sldId id="340" r:id="rId49"/>
    <p:sldId id="324" r:id="rId50"/>
    <p:sldId id="353" r:id="rId51"/>
    <p:sldId id="354" r:id="rId52"/>
    <p:sldId id="355" r:id="rId53"/>
    <p:sldId id="356" r:id="rId54"/>
    <p:sldId id="328" r:id="rId55"/>
    <p:sldId id="329" r:id="rId56"/>
    <p:sldId id="330" r:id="rId57"/>
    <p:sldId id="341" r:id="rId58"/>
    <p:sldId id="331" r:id="rId59"/>
    <p:sldId id="371" r:id="rId60"/>
    <p:sldId id="368" r:id="rId61"/>
    <p:sldId id="365" r:id="rId62"/>
    <p:sldId id="367" r:id="rId63"/>
    <p:sldId id="292" r:id="rId64"/>
    <p:sldId id="372" r:id="rId65"/>
  </p:sldIdLst>
  <p:sldSz cx="9144000" cy="6858000" type="screen4x3"/>
  <p:notesSz cx="7010400" cy="92964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Getting Started" id="{D805AA19-A957-4D18-9FBA-4B84E771AE2D}">
          <p14:sldIdLst>
            <p14:sldId id="256"/>
            <p14:sldId id="257"/>
            <p14:sldId id="258"/>
            <p14:sldId id="357"/>
            <p14:sldId id="373"/>
          </p14:sldIdLst>
        </p14:section>
        <p14:section name="1: The big picture" id="{C44536B6-9591-4784-9E2B-2E21DF6573F6}">
          <p14:sldIdLst>
            <p14:sldId id="263"/>
            <p14:sldId id="337"/>
            <p14:sldId id="295"/>
            <p14:sldId id="347"/>
            <p14:sldId id="296"/>
            <p14:sldId id="299"/>
            <p14:sldId id="297"/>
            <p14:sldId id="266"/>
          </p14:sldIdLst>
        </p14:section>
        <p14:section name="2: Impact of Personal Credit on my Business" id="{976C93F9-2070-4E22-85A4-CA622DF11CD7}">
          <p14:sldIdLst>
            <p14:sldId id="338"/>
            <p14:sldId id="302"/>
            <p14:sldId id="303"/>
            <p14:sldId id="304"/>
            <p14:sldId id="308"/>
            <p14:sldId id="309"/>
            <p14:sldId id="335"/>
            <p14:sldId id="312"/>
            <p14:sldId id="313"/>
            <p14:sldId id="361"/>
            <p14:sldId id="363"/>
            <p14:sldId id="314"/>
            <p14:sldId id="315"/>
            <p14:sldId id="316"/>
            <p14:sldId id="348"/>
            <p14:sldId id="344"/>
          </p14:sldIdLst>
        </p14:section>
        <p14:section name="3: Business Credit Reporting Agencies and Reports" id="{95EF767D-C047-45CD-B4CF-8C022DADC6F7}">
          <p14:sldIdLst>
            <p14:sldId id="339"/>
            <p14:sldId id="262"/>
            <p14:sldId id="359"/>
            <p14:sldId id="268"/>
            <p14:sldId id="358"/>
            <p14:sldId id="319"/>
            <p14:sldId id="362"/>
            <p14:sldId id="264"/>
            <p14:sldId id="346"/>
            <p14:sldId id="370"/>
            <p14:sldId id="265"/>
            <p14:sldId id="322"/>
            <p14:sldId id="345"/>
            <p14:sldId id="270"/>
          </p14:sldIdLst>
        </p14:section>
        <p14:section name="4: Modern Business Credit Reporting Landscape" id="{25AC883B-0EB4-48A0-9F36-C2CE09DDADA9}">
          <p14:sldIdLst>
            <p14:sldId id="340"/>
            <p14:sldId id="324"/>
            <p14:sldId id="353"/>
            <p14:sldId id="354"/>
            <p14:sldId id="355"/>
            <p14:sldId id="356"/>
            <p14:sldId id="328"/>
            <p14:sldId id="329"/>
            <p14:sldId id="330"/>
          </p14:sldIdLst>
        </p14:section>
        <p14:section name="6: Credit Reporting and Business Operations" id="{0300AB43-355E-436F-AD62-8AD2F2ABB435}">
          <p14:sldIdLst>
            <p14:sldId id="341"/>
            <p14:sldId id="331"/>
          </p14:sldIdLst>
        </p14:section>
        <p14:section name="7: Wrap-up" id="{839A7067-FFB5-42FB-AAF3-BC26A17356E7}">
          <p14:sldIdLst>
            <p14:sldId id="371"/>
            <p14:sldId id="368"/>
            <p14:sldId id="365"/>
            <p14:sldId id="367"/>
            <p14:sldId id="292"/>
            <p14:sldId id="3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280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93D"/>
    <a:srgbClr val="9BBB59"/>
    <a:srgbClr val="FFFF99"/>
    <a:srgbClr val="4BACC6"/>
    <a:srgbClr val="8064A2"/>
    <a:srgbClr val="BC8D0B"/>
    <a:srgbClr val="233E6B"/>
    <a:srgbClr val="223F6B"/>
    <a:srgbClr val="132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9" autoAdjust="0"/>
    <p:restoredTop sz="96349" autoAdjust="0"/>
  </p:normalViewPr>
  <p:slideViewPr>
    <p:cSldViewPr snapToGrid="0">
      <p:cViewPr varScale="1">
        <p:scale>
          <a:sx n="96" d="100"/>
          <a:sy n="96" d="100"/>
        </p:scale>
        <p:origin x="-115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11-30T15:55:19.054" idx="2801">
    <p:pos x="1177" y="2245"/>
    <p:text>Problem with moving money bag icon upm- needs to be adjusted</p:text>
    <p:extLst mod="1"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F380B-88F2-4696-8E44-E4F3D479486E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EE218DE6-978C-4740-B828-E0B7DD73654A}">
      <dgm:prSet phldrT="[Text]" custT="1"/>
      <dgm:spPr/>
      <dgm:t>
        <a:bodyPr/>
        <a:lstStyle/>
        <a:p>
          <a:r>
            <a:rPr lang="en-US" sz="1800" b="1" dirty="0"/>
            <a:t>Small Businesses</a:t>
          </a:r>
        </a:p>
      </dgm:t>
    </dgm:pt>
    <dgm:pt modelId="{19FCF2E7-2E1F-4D9D-809C-F58E4C318E6D}" type="sibTrans" cxnId="{AEADBDE6-12DE-40E8-8DC4-41D84FCAEFA5}">
      <dgm:prSet/>
      <dgm:spPr/>
      <dgm:t>
        <a:bodyPr/>
        <a:lstStyle/>
        <a:p>
          <a:endParaRPr lang="en-US" sz="2400"/>
        </a:p>
      </dgm:t>
    </dgm:pt>
    <dgm:pt modelId="{37151BE6-B0E4-4602-AE4C-80A9BFF0EAD6}" type="parTrans" cxnId="{AEADBDE6-12DE-40E8-8DC4-41D84FCAEFA5}">
      <dgm:prSet/>
      <dgm:spPr/>
      <dgm:t>
        <a:bodyPr/>
        <a:lstStyle/>
        <a:p>
          <a:endParaRPr lang="en-US" sz="2400"/>
        </a:p>
      </dgm:t>
    </dgm:pt>
    <dgm:pt modelId="{0D343F55-D897-4FFB-BD16-276DE8CE219B}">
      <dgm:prSet phldrT="[Text]" custT="1"/>
      <dgm:spPr/>
      <dgm:t>
        <a:bodyPr tIns="274320"/>
        <a:lstStyle/>
        <a:p>
          <a:r>
            <a:rPr lang="en-US" sz="1800" b="1" dirty="0">
              <a:solidFill>
                <a:srgbClr val="EBF1DE"/>
              </a:solidFill>
            </a:rPr>
            <a:t>Lenders and businesses that use credit reports and report to credit reporting agencies</a:t>
          </a:r>
          <a:endParaRPr lang="en-US" sz="1800" dirty="0">
            <a:solidFill>
              <a:srgbClr val="EBF1DE"/>
            </a:solidFill>
          </a:endParaRPr>
        </a:p>
      </dgm:t>
    </dgm:pt>
    <dgm:pt modelId="{922B49C0-71D7-4068-8952-3621D0EA80B2}" type="sibTrans" cxnId="{B5BAE7DB-85BC-4E54-AE72-D118B11ACA50}">
      <dgm:prSet/>
      <dgm:spPr/>
      <dgm:t>
        <a:bodyPr/>
        <a:lstStyle/>
        <a:p>
          <a:endParaRPr lang="en-US" sz="2400"/>
        </a:p>
      </dgm:t>
    </dgm:pt>
    <dgm:pt modelId="{222F726A-B416-46AE-8C2C-A4A921EF2FC2}" type="parTrans" cxnId="{B5BAE7DB-85BC-4E54-AE72-D118B11ACA50}">
      <dgm:prSet/>
      <dgm:spPr/>
      <dgm:t>
        <a:bodyPr/>
        <a:lstStyle/>
        <a:p>
          <a:endParaRPr lang="en-US" sz="2400"/>
        </a:p>
      </dgm:t>
    </dgm:pt>
    <dgm:pt modelId="{ED14782A-D49B-4401-AF97-F07F877FBB62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3">
                  <a:lumMod val="20000"/>
                  <a:lumOff val="80000"/>
                </a:schemeClr>
              </a:solidFill>
            </a:rPr>
            <a:t>Consumer and business credit reporting agencies</a:t>
          </a:r>
          <a:endParaRPr lang="en-US" sz="18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E5D333CB-E2AC-45C3-97C7-D0D2C64BBE80}" type="sibTrans" cxnId="{4D5929C4-81A6-436A-95E3-2220DF2CC99D}">
      <dgm:prSet/>
      <dgm:spPr/>
      <dgm:t>
        <a:bodyPr/>
        <a:lstStyle/>
        <a:p>
          <a:endParaRPr lang="en-US" sz="2400"/>
        </a:p>
      </dgm:t>
    </dgm:pt>
    <dgm:pt modelId="{C7094CA0-BE8F-4E3E-9D5E-09F61AF89AE2}" type="parTrans" cxnId="{4D5929C4-81A6-436A-95E3-2220DF2CC99D}">
      <dgm:prSet/>
      <dgm:spPr/>
      <dgm:t>
        <a:bodyPr/>
        <a:lstStyle/>
        <a:p>
          <a:endParaRPr lang="en-US" sz="2400"/>
        </a:p>
      </dgm:t>
    </dgm:pt>
    <dgm:pt modelId="{659BD7A9-FB62-4876-AD4F-95137F5EA335}">
      <dgm:prSet phldrT="[Text]" custT="1"/>
      <dgm:spPr/>
      <dgm:t>
        <a:bodyPr/>
        <a:lstStyle/>
        <a:p>
          <a:r>
            <a:rPr lang="en-US" sz="1800" b="1" strike="noStrike" dirty="0">
              <a:solidFill>
                <a:schemeClr val="accent3">
                  <a:lumMod val="50000"/>
                </a:schemeClr>
              </a:solidFill>
            </a:rPr>
            <a:t>Federal </a:t>
          </a:r>
        </a:p>
        <a:p>
          <a:r>
            <a:rPr lang="en-US" sz="1800" b="1" strike="noStrike" dirty="0">
              <a:solidFill>
                <a:schemeClr val="accent3">
                  <a:lumMod val="50000"/>
                </a:schemeClr>
              </a:solidFill>
            </a:rPr>
            <a:t>and state laws</a:t>
          </a:r>
          <a:endParaRPr lang="en-US" sz="1800" b="1" strike="sngStrike" dirty="0">
            <a:solidFill>
              <a:schemeClr val="accent3">
                <a:lumMod val="50000"/>
              </a:schemeClr>
            </a:solidFill>
          </a:endParaRPr>
        </a:p>
      </dgm:t>
    </dgm:pt>
    <dgm:pt modelId="{6F63A8D5-6819-4AC7-B448-5EC87516C5C4}" type="sibTrans" cxnId="{65074D1A-4E9C-4400-B349-928A0360E7BB}">
      <dgm:prSet/>
      <dgm:spPr/>
      <dgm:t>
        <a:bodyPr/>
        <a:lstStyle/>
        <a:p>
          <a:endParaRPr lang="en-US" sz="2400"/>
        </a:p>
      </dgm:t>
    </dgm:pt>
    <dgm:pt modelId="{6B5C2218-1544-4878-B77F-2FA163EEFB80}" type="parTrans" cxnId="{65074D1A-4E9C-4400-B349-928A0360E7BB}">
      <dgm:prSet/>
      <dgm:spPr/>
      <dgm:t>
        <a:bodyPr/>
        <a:lstStyle/>
        <a:p>
          <a:endParaRPr lang="en-US" sz="2400"/>
        </a:p>
      </dgm:t>
    </dgm:pt>
    <dgm:pt modelId="{85183FE6-3D7D-4241-A04B-52665B26AABA}">
      <dgm:prSet phldrT="[Text]" custT="1"/>
      <dgm:spPr/>
      <dgm:t>
        <a:bodyPr/>
        <a:lstStyle/>
        <a:p>
          <a:r>
            <a:rPr lang="en-US" sz="1800" b="1" dirty="0">
              <a:solidFill>
                <a:schemeClr val="accent3">
                  <a:lumMod val="75000"/>
                </a:schemeClr>
              </a:solidFill>
            </a:rPr>
            <a:t>Companies that provide credit reporting, analytics, and scores</a:t>
          </a:r>
          <a:endParaRPr lang="en-US" sz="1800" dirty="0">
            <a:solidFill>
              <a:schemeClr val="accent3">
                <a:lumMod val="75000"/>
              </a:schemeClr>
            </a:solidFill>
          </a:endParaRPr>
        </a:p>
      </dgm:t>
    </dgm:pt>
    <dgm:pt modelId="{AA039A39-AA7E-452E-A79D-DF676DDD6023}" type="sibTrans" cxnId="{6FE42AB2-ED70-4184-B2D2-5102EC9656CC}">
      <dgm:prSet/>
      <dgm:spPr/>
      <dgm:t>
        <a:bodyPr/>
        <a:lstStyle/>
        <a:p>
          <a:endParaRPr lang="en-US" sz="2400"/>
        </a:p>
      </dgm:t>
    </dgm:pt>
    <dgm:pt modelId="{04FEA3A9-B976-44AA-9EC2-4EF84A747FC9}" type="parTrans" cxnId="{6FE42AB2-ED70-4184-B2D2-5102EC9656CC}">
      <dgm:prSet/>
      <dgm:spPr/>
      <dgm:t>
        <a:bodyPr/>
        <a:lstStyle/>
        <a:p>
          <a:endParaRPr lang="en-US" sz="2400"/>
        </a:p>
      </dgm:t>
    </dgm:pt>
    <dgm:pt modelId="{EFEBBC3A-D969-4AE6-B2A8-0D195303FDA3}" type="pres">
      <dgm:prSet presAssocID="{FA0F380B-88F2-4696-8E44-E4F3D479486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676D8-45F2-44FC-A529-E3C0E5D4E9DB}" type="pres">
      <dgm:prSet presAssocID="{FA0F380B-88F2-4696-8E44-E4F3D479486E}" presName="matrix" presStyleCnt="0"/>
      <dgm:spPr/>
    </dgm:pt>
    <dgm:pt modelId="{AC8BE666-1F3C-47EF-BB29-E73E42879ECD}" type="pres">
      <dgm:prSet presAssocID="{FA0F380B-88F2-4696-8E44-E4F3D479486E}" presName="tile1" presStyleLbl="node1" presStyleIdx="0" presStyleCnt="4" custLinFactNeighborX="-40833" custLinFactNeighborY="-1826"/>
      <dgm:spPr/>
      <dgm:t>
        <a:bodyPr/>
        <a:lstStyle/>
        <a:p>
          <a:endParaRPr lang="en-US"/>
        </a:p>
      </dgm:t>
    </dgm:pt>
    <dgm:pt modelId="{EECBB682-9DAD-4BDF-ACF6-37774CB95BBE}" type="pres">
      <dgm:prSet presAssocID="{FA0F380B-88F2-4696-8E44-E4F3D479486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49401-493B-4870-9313-07B47E7A4954}" type="pres">
      <dgm:prSet presAssocID="{FA0F380B-88F2-4696-8E44-E4F3D479486E}" presName="tile2" presStyleLbl="node1" presStyleIdx="1" presStyleCnt="4"/>
      <dgm:spPr/>
      <dgm:t>
        <a:bodyPr/>
        <a:lstStyle/>
        <a:p>
          <a:endParaRPr lang="en-US"/>
        </a:p>
      </dgm:t>
    </dgm:pt>
    <dgm:pt modelId="{4240FE8E-6F26-4830-AC66-55C43FA71177}" type="pres">
      <dgm:prSet presAssocID="{FA0F380B-88F2-4696-8E44-E4F3D479486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8DC70-6A1A-4731-A628-158656457D58}" type="pres">
      <dgm:prSet presAssocID="{FA0F380B-88F2-4696-8E44-E4F3D479486E}" presName="tile3" presStyleLbl="node1" presStyleIdx="2" presStyleCnt="4"/>
      <dgm:spPr/>
      <dgm:t>
        <a:bodyPr/>
        <a:lstStyle/>
        <a:p>
          <a:endParaRPr lang="en-US"/>
        </a:p>
      </dgm:t>
    </dgm:pt>
    <dgm:pt modelId="{4DF5A98F-F93B-4F23-853E-6A684F2BA05F}" type="pres">
      <dgm:prSet presAssocID="{FA0F380B-88F2-4696-8E44-E4F3D479486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B9639-8F44-4EAC-AB88-AF16E00383DA}" type="pres">
      <dgm:prSet presAssocID="{FA0F380B-88F2-4696-8E44-E4F3D479486E}" presName="tile4" presStyleLbl="node1" presStyleIdx="3" presStyleCnt="4"/>
      <dgm:spPr/>
      <dgm:t>
        <a:bodyPr/>
        <a:lstStyle/>
        <a:p>
          <a:endParaRPr lang="en-US"/>
        </a:p>
      </dgm:t>
    </dgm:pt>
    <dgm:pt modelId="{D03ED6D5-92FE-498A-A6AD-0E1AF638FDF0}" type="pres">
      <dgm:prSet presAssocID="{FA0F380B-88F2-4696-8E44-E4F3D479486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A783D-BEE2-4E22-BF83-69A0C82E9F32}" type="pres">
      <dgm:prSet presAssocID="{FA0F380B-88F2-4696-8E44-E4F3D479486E}" presName="centerTile" presStyleLbl="fgShp" presStyleIdx="0" presStyleCnt="1" custLinFactNeighborY="1106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06349D3-B1FF-4A89-9BB5-F32DF8A7DA2A}" type="presOf" srcId="{85183FE6-3D7D-4241-A04B-52665B26AABA}" destId="{538B9639-8F44-4EAC-AB88-AF16E00383DA}" srcOrd="0" destOrd="0" presId="urn:microsoft.com/office/officeart/2005/8/layout/matrix1"/>
    <dgm:cxn modelId="{AEADBDE6-12DE-40E8-8DC4-41D84FCAEFA5}" srcId="{FA0F380B-88F2-4696-8E44-E4F3D479486E}" destId="{EE218DE6-978C-4740-B828-E0B7DD73654A}" srcOrd="0" destOrd="0" parTransId="{37151BE6-B0E4-4602-AE4C-80A9BFF0EAD6}" sibTransId="{19FCF2E7-2E1F-4D9D-809C-F58E4C318E6D}"/>
    <dgm:cxn modelId="{C0B80DEC-81CD-4ED1-9F1C-E416382DCB62}" type="presOf" srcId="{0D343F55-D897-4FFB-BD16-276DE8CE219B}" destId="{EECBB682-9DAD-4BDF-ACF6-37774CB95BBE}" srcOrd="1" destOrd="0" presId="urn:microsoft.com/office/officeart/2005/8/layout/matrix1"/>
    <dgm:cxn modelId="{4959F862-E360-4C7F-9864-B1A1FD430B16}" type="presOf" srcId="{0D343F55-D897-4FFB-BD16-276DE8CE219B}" destId="{AC8BE666-1F3C-47EF-BB29-E73E42879ECD}" srcOrd="0" destOrd="0" presId="urn:microsoft.com/office/officeart/2005/8/layout/matrix1"/>
    <dgm:cxn modelId="{4D5929C4-81A6-436A-95E3-2220DF2CC99D}" srcId="{EE218DE6-978C-4740-B828-E0B7DD73654A}" destId="{ED14782A-D49B-4401-AF97-F07F877FBB62}" srcOrd="1" destOrd="0" parTransId="{C7094CA0-BE8F-4E3E-9D5E-09F61AF89AE2}" sibTransId="{E5D333CB-E2AC-45C3-97C7-D0D2C64BBE80}"/>
    <dgm:cxn modelId="{6287B752-4502-4309-8A51-863CFF00F087}" type="presOf" srcId="{659BD7A9-FB62-4876-AD4F-95137F5EA335}" destId="{4DF5A98F-F93B-4F23-853E-6A684F2BA05F}" srcOrd="1" destOrd="0" presId="urn:microsoft.com/office/officeart/2005/8/layout/matrix1"/>
    <dgm:cxn modelId="{6FE42AB2-ED70-4184-B2D2-5102EC9656CC}" srcId="{EE218DE6-978C-4740-B828-E0B7DD73654A}" destId="{85183FE6-3D7D-4241-A04B-52665B26AABA}" srcOrd="3" destOrd="0" parTransId="{04FEA3A9-B976-44AA-9EC2-4EF84A747FC9}" sibTransId="{AA039A39-AA7E-452E-A79D-DF676DDD6023}"/>
    <dgm:cxn modelId="{456AF22C-A23C-47A8-984C-428FF3DD5FDC}" type="presOf" srcId="{EE218DE6-978C-4740-B828-E0B7DD73654A}" destId="{116A783D-BEE2-4E22-BF83-69A0C82E9F32}" srcOrd="0" destOrd="0" presId="urn:microsoft.com/office/officeart/2005/8/layout/matrix1"/>
    <dgm:cxn modelId="{41C7D084-81DC-4344-B7CF-F67B09EAA625}" type="presOf" srcId="{85183FE6-3D7D-4241-A04B-52665B26AABA}" destId="{D03ED6D5-92FE-498A-A6AD-0E1AF638FDF0}" srcOrd="1" destOrd="0" presId="urn:microsoft.com/office/officeart/2005/8/layout/matrix1"/>
    <dgm:cxn modelId="{8F0A05F6-8DE3-44FB-A0D4-3774A42DE0E8}" type="presOf" srcId="{ED14782A-D49B-4401-AF97-F07F877FBB62}" destId="{4240FE8E-6F26-4830-AC66-55C43FA71177}" srcOrd="1" destOrd="0" presId="urn:microsoft.com/office/officeart/2005/8/layout/matrix1"/>
    <dgm:cxn modelId="{4B6CEBF4-A144-49A5-B206-B778353A1FD5}" type="presOf" srcId="{FA0F380B-88F2-4696-8E44-E4F3D479486E}" destId="{EFEBBC3A-D969-4AE6-B2A8-0D195303FDA3}" srcOrd="0" destOrd="0" presId="urn:microsoft.com/office/officeart/2005/8/layout/matrix1"/>
    <dgm:cxn modelId="{312C480A-57AB-4ECE-B3B3-8B34E6455A71}" type="presOf" srcId="{ED14782A-D49B-4401-AF97-F07F877FBB62}" destId="{2DB49401-493B-4870-9313-07B47E7A4954}" srcOrd="0" destOrd="0" presId="urn:microsoft.com/office/officeart/2005/8/layout/matrix1"/>
    <dgm:cxn modelId="{65074D1A-4E9C-4400-B349-928A0360E7BB}" srcId="{EE218DE6-978C-4740-B828-E0B7DD73654A}" destId="{659BD7A9-FB62-4876-AD4F-95137F5EA335}" srcOrd="2" destOrd="0" parTransId="{6B5C2218-1544-4878-B77F-2FA163EEFB80}" sibTransId="{6F63A8D5-6819-4AC7-B448-5EC87516C5C4}"/>
    <dgm:cxn modelId="{30F02FA1-3C32-4266-80EA-14B404999F30}" type="presOf" srcId="{659BD7A9-FB62-4876-AD4F-95137F5EA335}" destId="{08B8DC70-6A1A-4731-A628-158656457D58}" srcOrd="0" destOrd="0" presId="urn:microsoft.com/office/officeart/2005/8/layout/matrix1"/>
    <dgm:cxn modelId="{B5BAE7DB-85BC-4E54-AE72-D118B11ACA50}" srcId="{EE218DE6-978C-4740-B828-E0B7DD73654A}" destId="{0D343F55-D897-4FFB-BD16-276DE8CE219B}" srcOrd="0" destOrd="0" parTransId="{222F726A-B416-46AE-8C2C-A4A921EF2FC2}" sibTransId="{922B49C0-71D7-4068-8952-3621D0EA80B2}"/>
    <dgm:cxn modelId="{68B7D8E1-0E76-4D7B-9EE3-A72725EDDCD8}" type="presParOf" srcId="{EFEBBC3A-D969-4AE6-B2A8-0D195303FDA3}" destId="{D28676D8-45F2-44FC-A529-E3C0E5D4E9DB}" srcOrd="0" destOrd="0" presId="urn:microsoft.com/office/officeart/2005/8/layout/matrix1"/>
    <dgm:cxn modelId="{C04218BC-AE4C-400B-BC16-1C26259093FC}" type="presParOf" srcId="{D28676D8-45F2-44FC-A529-E3C0E5D4E9DB}" destId="{AC8BE666-1F3C-47EF-BB29-E73E42879ECD}" srcOrd="0" destOrd="0" presId="urn:microsoft.com/office/officeart/2005/8/layout/matrix1"/>
    <dgm:cxn modelId="{82E33B36-9E2A-43A3-8F99-C4E9C18AABC3}" type="presParOf" srcId="{D28676D8-45F2-44FC-A529-E3C0E5D4E9DB}" destId="{EECBB682-9DAD-4BDF-ACF6-37774CB95BBE}" srcOrd="1" destOrd="0" presId="urn:microsoft.com/office/officeart/2005/8/layout/matrix1"/>
    <dgm:cxn modelId="{41228AA7-57D8-499A-973A-1C2A4E231FAF}" type="presParOf" srcId="{D28676D8-45F2-44FC-A529-E3C0E5D4E9DB}" destId="{2DB49401-493B-4870-9313-07B47E7A4954}" srcOrd="2" destOrd="0" presId="urn:microsoft.com/office/officeart/2005/8/layout/matrix1"/>
    <dgm:cxn modelId="{95854509-B296-4B47-9EFA-12481067C687}" type="presParOf" srcId="{D28676D8-45F2-44FC-A529-E3C0E5D4E9DB}" destId="{4240FE8E-6F26-4830-AC66-55C43FA71177}" srcOrd="3" destOrd="0" presId="urn:microsoft.com/office/officeart/2005/8/layout/matrix1"/>
    <dgm:cxn modelId="{0A0D0D79-61CD-460A-9F81-E26C1E1AB49D}" type="presParOf" srcId="{D28676D8-45F2-44FC-A529-E3C0E5D4E9DB}" destId="{08B8DC70-6A1A-4731-A628-158656457D58}" srcOrd="4" destOrd="0" presId="urn:microsoft.com/office/officeart/2005/8/layout/matrix1"/>
    <dgm:cxn modelId="{A30D025A-3A8C-4C90-A963-0A3AD3179B61}" type="presParOf" srcId="{D28676D8-45F2-44FC-A529-E3C0E5D4E9DB}" destId="{4DF5A98F-F93B-4F23-853E-6A684F2BA05F}" srcOrd="5" destOrd="0" presId="urn:microsoft.com/office/officeart/2005/8/layout/matrix1"/>
    <dgm:cxn modelId="{64D6D964-FEE8-4374-85FE-1F3CDAF0145C}" type="presParOf" srcId="{D28676D8-45F2-44FC-A529-E3C0E5D4E9DB}" destId="{538B9639-8F44-4EAC-AB88-AF16E00383DA}" srcOrd="6" destOrd="0" presId="urn:microsoft.com/office/officeart/2005/8/layout/matrix1"/>
    <dgm:cxn modelId="{6389E6A0-ED63-40DF-A36A-F121C6CF3AD1}" type="presParOf" srcId="{D28676D8-45F2-44FC-A529-E3C0E5D4E9DB}" destId="{D03ED6D5-92FE-498A-A6AD-0E1AF638FDF0}" srcOrd="7" destOrd="0" presId="urn:microsoft.com/office/officeart/2005/8/layout/matrix1"/>
    <dgm:cxn modelId="{26F0AA39-F46A-4C4F-BD96-B4CD1CA0144F}" type="presParOf" srcId="{EFEBBC3A-D969-4AE6-B2A8-0D195303FDA3}" destId="{116A783D-BEE2-4E22-BF83-69A0C82E9F3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6D3492-1A74-4DF7-B9A5-BAF7BFD1F25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7DEE3-FF23-4EB4-864B-765E7DED0830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trike="noStrike" dirty="0">
              <a:solidFill>
                <a:srgbClr val="FFFFFF"/>
              </a:solidFill>
            </a:rPr>
            <a:t>Putting It All Together</a:t>
          </a:r>
          <a:endParaRPr lang="en-US" strike="sngStrike" dirty="0">
            <a:solidFill>
              <a:srgbClr val="FFFFFF"/>
            </a:solidFill>
          </a:endParaRPr>
        </a:p>
      </dgm:t>
    </dgm:pt>
    <dgm:pt modelId="{17BC6A49-609D-4640-A8B0-45E6D508B39D}" type="parTrans" cxnId="{67A53A29-5CEC-4D58-A176-287AB2B73DBB}">
      <dgm:prSet/>
      <dgm:spPr/>
      <dgm:t>
        <a:bodyPr/>
        <a:lstStyle/>
        <a:p>
          <a:endParaRPr lang="en-US"/>
        </a:p>
      </dgm:t>
    </dgm:pt>
    <dgm:pt modelId="{16F8085F-3011-4F17-A952-DDD7985BA0EB}" type="sibTrans" cxnId="{67A53A29-5CEC-4D58-A176-287AB2B73DBB}">
      <dgm:prSet/>
      <dgm:spPr/>
      <dgm:t>
        <a:bodyPr/>
        <a:lstStyle/>
        <a:p>
          <a:endParaRPr lang="en-US"/>
        </a:p>
      </dgm:t>
    </dgm:pt>
    <dgm:pt modelId="{9E9A7A7E-005B-476E-95A1-81705168C91B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z="1600" dirty="0"/>
            <a:t>Conditions</a:t>
          </a:r>
        </a:p>
      </dgm:t>
    </dgm:pt>
    <dgm:pt modelId="{11B73715-A386-44A4-9C93-1616889FB965}" type="parTrans" cxnId="{AE59C1CA-4B12-4C25-A27D-C949BFF96D10}">
      <dgm:prSet/>
      <dgm:spPr/>
      <dgm:t>
        <a:bodyPr/>
        <a:lstStyle/>
        <a:p>
          <a:endParaRPr lang="en-US"/>
        </a:p>
      </dgm:t>
    </dgm:pt>
    <dgm:pt modelId="{BC7B5311-1BD8-4ACA-9FE7-45D449C1AC5D}" type="sibTrans" cxnId="{AE59C1CA-4B12-4C25-A27D-C949BFF96D10}">
      <dgm:prSet/>
      <dgm:spPr/>
      <dgm:t>
        <a:bodyPr/>
        <a:lstStyle/>
        <a:p>
          <a:endParaRPr lang="en-US"/>
        </a:p>
      </dgm:t>
    </dgm:pt>
    <dgm:pt modelId="{5383573B-C9E2-4F2D-BA4D-81BF481F18B7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/>
            <a:t>Credit History</a:t>
          </a:r>
          <a:endParaRPr lang="en-US" strike="sngStrike" dirty="0">
            <a:solidFill>
              <a:srgbClr val="FFFFFF"/>
            </a:solidFill>
          </a:endParaRPr>
        </a:p>
      </dgm:t>
    </dgm:pt>
    <dgm:pt modelId="{16900A3B-6B95-4FEE-A029-997CDC28F70F}" type="parTrans" cxnId="{D5A31687-E059-4FF3-9958-1D741A1D9B28}">
      <dgm:prSet/>
      <dgm:spPr/>
      <dgm:t>
        <a:bodyPr/>
        <a:lstStyle/>
        <a:p>
          <a:endParaRPr lang="en-US"/>
        </a:p>
      </dgm:t>
    </dgm:pt>
    <dgm:pt modelId="{B00F0368-4A86-4085-95BD-0F7CD5DA8F6A}" type="sibTrans" cxnId="{D5A31687-E059-4FF3-9958-1D741A1D9B28}">
      <dgm:prSet/>
      <dgm:spPr/>
      <dgm:t>
        <a:bodyPr/>
        <a:lstStyle/>
        <a:p>
          <a:endParaRPr lang="en-US"/>
        </a:p>
      </dgm:t>
    </dgm:pt>
    <dgm:pt modelId="{2C368A25-9AB5-479C-94D0-F5F3087145F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/>
            <a:t>Personal </a:t>
          </a:r>
          <a:br>
            <a:rPr lang="en-US" sz="1600" dirty="0"/>
          </a:br>
          <a:r>
            <a:rPr lang="en-US" sz="1600" dirty="0"/>
            <a:t>Credit </a:t>
          </a:r>
        </a:p>
      </dgm:t>
    </dgm:pt>
    <dgm:pt modelId="{47D64AA1-528C-4EA6-BABE-82043A8EC1EE}" type="parTrans" cxnId="{6FFA0286-2B1F-4642-B23B-C3C3B0CF8E64}">
      <dgm:prSet/>
      <dgm:spPr/>
      <dgm:t>
        <a:bodyPr/>
        <a:lstStyle/>
        <a:p>
          <a:endParaRPr lang="en-US"/>
        </a:p>
      </dgm:t>
    </dgm:pt>
    <dgm:pt modelId="{BF738880-F6A9-4ACB-BD05-B52C24FE5380}" type="sibTrans" cxnId="{6FFA0286-2B1F-4642-B23B-C3C3B0CF8E64}">
      <dgm:prSet/>
      <dgm:spPr/>
      <dgm:t>
        <a:bodyPr/>
        <a:lstStyle/>
        <a:p>
          <a:endParaRPr lang="en-US"/>
        </a:p>
      </dgm:t>
    </dgm:pt>
    <dgm:pt modelId="{EFE8623C-DA86-4F3D-8E2D-40F43F5EC0F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/>
            <a:t>Business Credit</a:t>
          </a:r>
        </a:p>
      </dgm:t>
    </dgm:pt>
    <dgm:pt modelId="{647F9A07-F34E-410E-A0A6-5D8124AC94DC}" type="parTrans" cxnId="{8916981C-6FA9-49F5-87C9-03D3190754C2}">
      <dgm:prSet/>
      <dgm:spPr/>
      <dgm:t>
        <a:bodyPr/>
        <a:lstStyle/>
        <a:p>
          <a:endParaRPr lang="en-US"/>
        </a:p>
      </dgm:t>
    </dgm:pt>
    <dgm:pt modelId="{5EA894B3-296D-447A-9683-8EAAE6010EBB}" type="sibTrans" cxnId="{8916981C-6FA9-49F5-87C9-03D3190754C2}">
      <dgm:prSet/>
      <dgm:spPr/>
      <dgm:t>
        <a:bodyPr/>
        <a:lstStyle/>
        <a:p>
          <a:endParaRPr lang="en-US"/>
        </a:p>
      </dgm:t>
    </dgm:pt>
    <dgm:pt modelId="{29CFDE58-3CB5-4B28-8D26-C4799E0A42C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en-US" sz="1600" dirty="0"/>
            <a:t>Nontraditional Credit Data</a:t>
          </a:r>
        </a:p>
      </dgm:t>
    </dgm:pt>
    <dgm:pt modelId="{2C649B2C-E1B7-4D32-BD0D-452B251E98F6}" type="parTrans" cxnId="{9D6CC7EB-709E-4F86-91D0-9520061E8459}">
      <dgm:prSet/>
      <dgm:spPr/>
      <dgm:t>
        <a:bodyPr/>
        <a:lstStyle/>
        <a:p>
          <a:endParaRPr lang="en-US"/>
        </a:p>
      </dgm:t>
    </dgm:pt>
    <dgm:pt modelId="{030820A1-C56D-4E7E-86AF-F2D49FA8EB86}" type="sibTrans" cxnId="{9D6CC7EB-709E-4F86-91D0-9520061E8459}">
      <dgm:prSet/>
      <dgm:spPr/>
      <dgm:t>
        <a:bodyPr/>
        <a:lstStyle/>
        <a:p>
          <a:endParaRPr lang="en-US"/>
        </a:p>
      </dgm:t>
    </dgm:pt>
    <dgm:pt modelId="{59D1F4C4-C091-49A3-B956-14C1884185EA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/>
            <a:t>Collateral</a:t>
          </a:r>
        </a:p>
      </dgm:t>
    </dgm:pt>
    <dgm:pt modelId="{67DCF673-CC48-4D7E-B219-DC7989C19E66}" type="parTrans" cxnId="{8FABC035-A59F-4A29-A3B8-19F91E3039E0}">
      <dgm:prSet/>
      <dgm:spPr/>
      <dgm:t>
        <a:bodyPr/>
        <a:lstStyle/>
        <a:p>
          <a:endParaRPr lang="en-US"/>
        </a:p>
      </dgm:t>
    </dgm:pt>
    <dgm:pt modelId="{59199DB6-0BF7-431D-B68E-7777567B0F22}" type="sibTrans" cxnId="{8FABC035-A59F-4A29-A3B8-19F91E3039E0}">
      <dgm:prSet/>
      <dgm:spPr/>
      <dgm:t>
        <a:bodyPr/>
        <a:lstStyle/>
        <a:p>
          <a:endParaRPr lang="en-US"/>
        </a:p>
      </dgm:t>
    </dgm:pt>
    <dgm:pt modelId="{626DD21A-659C-4442-AF38-3C72DAE35881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/>
            <a:t>Character</a:t>
          </a:r>
        </a:p>
      </dgm:t>
    </dgm:pt>
    <dgm:pt modelId="{607DB946-0849-45D6-9D17-FEC82DA4405E}" type="parTrans" cxnId="{EEC1F7FA-AA11-4E49-9503-D1662E561DDF}">
      <dgm:prSet/>
      <dgm:spPr/>
      <dgm:t>
        <a:bodyPr/>
        <a:lstStyle/>
        <a:p>
          <a:endParaRPr lang="en-US"/>
        </a:p>
      </dgm:t>
    </dgm:pt>
    <dgm:pt modelId="{5964AFA2-EEBF-4FFF-B78A-2ACDF7332CE0}" type="sibTrans" cxnId="{EEC1F7FA-AA11-4E49-9503-D1662E561DDF}">
      <dgm:prSet/>
      <dgm:spPr/>
      <dgm:t>
        <a:bodyPr/>
        <a:lstStyle/>
        <a:p>
          <a:endParaRPr lang="en-US"/>
        </a:p>
      </dgm:t>
    </dgm:pt>
    <dgm:pt modelId="{EB1B7B13-792F-42A3-AF5E-5B7A57BC5677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/>
            <a:t>Capacity</a:t>
          </a:r>
        </a:p>
      </dgm:t>
    </dgm:pt>
    <dgm:pt modelId="{E30C403A-A3CE-4F3A-9F29-9A1CD4617A67}" type="sibTrans" cxnId="{CA9F1D5C-038E-48EB-9319-30586686FCE4}">
      <dgm:prSet/>
      <dgm:spPr/>
      <dgm:t>
        <a:bodyPr/>
        <a:lstStyle/>
        <a:p>
          <a:endParaRPr lang="en-US"/>
        </a:p>
      </dgm:t>
    </dgm:pt>
    <dgm:pt modelId="{266C8B4F-623C-4D5C-AA8B-34E0B34E07D6}" type="parTrans" cxnId="{CA9F1D5C-038E-48EB-9319-30586686FCE4}">
      <dgm:prSet/>
      <dgm:spPr/>
      <dgm:t>
        <a:bodyPr/>
        <a:lstStyle/>
        <a:p>
          <a:endParaRPr lang="en-US"/>
        </a:p>
      </dgm:t>
    </dgm:pt>
    <dgm:pt modelId="{BAAFE830-C200-44F8-AC9B-B3DB71531AFD}" type="pres">
      <dgm:prSet presAssocID="{B16D3492-1A74-4DF7-B9A5-BAF7BFD1F2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126C4D-7505-4B23-A303-A3F129A69F83}" type="pres">
      <dgm:prSet presAssocID="{FB27DEE3-FF23-4EB4-864B-765E7DED0830}" presName="vertOne" presStyleCnt="0"/>
      <dgm:spPr/>
    </dgm:pt>
    <dgm:pt modelId="{D20A8A15-0D28-4B73-9161-E457006BE554}" type="pres">
      <dgm:prSet presAssocID="{FB27DEE3-FF23-4EB4-864B-765E7DED0830}" presName="txOne" presStyleLbl="node0" presStyleIdx="0" presStyleCnt="1" custScaleY="48974" custLinFactY="-1293" custLinFactNeighborX="155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9320C-2106-447F-8300-9A9F2413CCDB}" type="pres">
      <dgm:prSet presAssocID="{FB27DEE3-FF23-4EB4-864B-765E7DED0830}" presName="parTransOne" presStyleCnt="0"/>
      <dgm:spPr/>
    </dgm:pt>
    <dgm:pt modelId="{3E32FCED-D65D-45DF-81EC-1FBE4D4194A6}" type="pres">
      <dgm:prSet presAssocID="{FB27DEE3-FF23-4EB4-864B-765E7DED0830}" presName="horzOne" presStyleCnt="0"/>
      <dgm:spPr/>
    </dgm:pt>
    <dgm:pt modelId="{CA9E7E9D-BF3D-486F-A9D3-6992844797CE}" type="pres">
      <dgm:prSet presAssocID="{EB1B7B13-792F-42A3-AF5E-5B7A57BC5677}" presName="vertTwo" presStyleCnt="0"/>
      <dgm:spPr/>
    </dgm:pt>
    <dgm:pt modelId="{C34A3F28-46C8-4C79-AF24-CD635769FEC5}" type="pres">
      <dgm:prSet presAssocID="{EB1B7B13-792F-42A3-AF5E-5B7A57BC5677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437691-1667-40E9-9E3C-3E141C328B78}" type="pres">
      <dgm:prSet presAssocID="{EB1B7B13-792F-42A3-AF5E-5B7A57BC5677}" presName="horzTwo" presStyleCnt="0"/>
      <dgm:spPr/>
    </dgm:pt>
    <dgm:pt modelId="{677E546F-CFD7-4D55-9A55-B3C0BCEA1A5B}" type="pres">
      <dgm:prSet presAssocID="{E30C403A-A3CE-4F3A-9F29-9A1CD4617A67}" presName="sibSpaceTwo" presStyleCnt="0"/>
      <dgm:spPr/>
    </dgm:pt>
    <dgm:pt modelId="{2168ACE1-F400-45C8-8D8E-975D084A5EE6}" type="pres">
      <dgm:prSet presAssocID="{59D1F4C4-C091-49A3-B956-14C1884185EA}" presName="vertTwo" presStyleCnt="0"/>
      <dgm:spPr/>
    </dgm:pt>
    <dgm:pt modelId="{63117DA2-8FAC-4514-8E65-A85A543A6153}" type="pres">
      <dgm:prSet presAssocID="{59D1F4C4-C091-49A3-B956-14C1884185EA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7DF38-18F2-47ED-B0D4-A5C38C29C057}" type="pres">
      <dgm:prSet presAssocID="{59D1F4C4-C091-49A3-B956-14C1884185EA}" presName="horzTwo" presStyleCnt="0"/>
      <dgm:spPr/>
    </dgm:pt>
    <dgm:pt modelId="{4C9D36D4-919C-4A9D-99DE-0ABE88A4999C}" type="pres">
      <dgm:prSet presAssocID="{59199DB6-0BF7-431D-B68E-7777567B0F22}" presName="sibSpaceTwo" presStyleCnt="0"/>
      <dgm:spPr/>
    </dgm:pt>
    <dgm:pt modelId="{E37E5554-75C8-4DD7-8C8E-5268CA0D4346}" type="pres">
      <dgm:prSet presAssocID="{5383573B-C9E2-4F2D-BA4D-81BF481F18B7}" presName="vertTwo" presStyleCnt="0"/>
      <dgm:spPr/>
    </dgm:pt>
    <dgm:pt modelId="{5651A198-0873-4D67-B9FB-9592D1FC89C1}" type="pres">
      <dgm:prSet presAssocID="{5383573B-C9E2-4F2D-BA4D-81BF481F18B7}" presName="txTwo" presStyleLbl="node2" presStyleIdx="2" presStyleCnt="5" custScaleX="97080" custLinFactNeighborX="-36" custLinFactNeighborY="-13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6D2D59-C9A6-4BD3-8A0D-CB8A71606B36}" type="pres">
      <dgm:prSet presAssocID="{5383573B-C9E2-4F2D-BA4D-81BF481F18B7}" presName="parTransTwo" presStyleCnt="0"/>
      <dgm:spPr/>
    </dgm:pt>
    <dgm:pt modelId="{30DE5D9A-74AB-44F2-A873-2B14402912D4}" type="pres">
      <dgm:prSet presAssocID="{5383573B-C9E2-4F2D-BA4D-81BF481F18B7}" presName="horzTwo" presStyleCnt="0"/>
      <dgm:spPr/>
    </dgm:pt>
    <dgm:pt modelId="{EF976ED8-74EC-455E-807F-43061D3C1E53}" type="pres">
      <dgm:prSet presAssocID="{2C368A25-9AB5-479C-94D0-F5F3087145FD}" presName="vertThree" presStyleCnt="0"/>
      <dgm:spPr/>
    </dgm:pt>
    <dgm:pt modelId="{53DBD6EC-D461-4905-92FE-94A100504CE1}" type="pres">
      <dgm:prSet presAssocID="{2C368A25-9AB5-479C-94D0-F5F3087145FD}" presName="txThree" presStyleLbl="node3" presStyleIdx="0" presStyleCnt="3" custScaleX="88899" custScaleY="72849" custLinFactNeighborX="24167" custLinFactNeighborY="-4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D8FED4-7CCB-4602-9A63-520B0EEEB13C}" type="pres">
      <dgm:prSet presAssocID="{2C368A25-9AB5-479C-94D0-F5F3087145FD}" presName="horzThree" presStyleCnt="0"/>
      <dgm:spPr/>
    </dgm:pt>
    <dgm:pt modelId="{29A653E3-9924-450D-B9F7-652801476826}" type="pres">
      <dgm:prSet presAssocID="{BF738880-F6A9-4ACB-BD05-B52C24FE5380}" presName="sibSpaceThree" presStyleCnt="0"/>
      <dgm:spPr/>
    </dgm:pt>
    <dgm:pt modelId="{5E7367E1-784B-4F72-B2E0-44BABEB01172}" type="pres">
      <dgm:prSet presAssocID="{EFE8623C-DA86-4F3D-8E2D-40F43F5EC0F1}" presName="vertThree" presStyleCnt="0"/>
      <dgm:spPr/>
    </dgm:pt>
    <dgm:pt modelId="{903D6450-5FA2-4470-BA91-D508E3B76B62}" type="pres">
      <dgm:prSet presAssocID="{EFE8623C-DA86-4F3D-8E2D-40F43F5EC0F1}" presName="txThree" presStyleLbl="node3" presStyleIdx="1" presStyleCnt="3" custScaleX="91265" custScaleY="72374" custLinFactNeighborX="34579" custLinFactNeighborY="12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509904-7EE6-40A3-A488-6B6D4401411B}" type="pres">
      <dgm:prSet presAssocID="{EFE8623C-DA86-4F3D-8E2D-40F43F5EC0F1}" presName="horzThree" presStyleCnt="0"/>
      <dgm:spPr/>
    </dgm:pt>
    <dgm:pt modelId="{E3724EF8-304E-46A6-8D76-6FE1F999CE10}" type="pres">
      <dgm:prSet presAssocID="{5EA894B3-296D-447A-9683-8EAAE6010EBB}" presName="sibSpaceThree" presStyleCnt="0"/>
      <dgm:spPr/>
    </dgm:pt>
    <dgm:pt modelId="{38A86A8F-E7E5-474C-BC43-8D0429ED3F35}" type="pres">
      <dgm:prSet presAssocID="{29CFDE58-3CB5-4B28-8D26-C4799E0A42C2}" presName="vertThree" presStyleCnt="0"/>
      <dgm:spPr/>
    </dgm:pt>
    <dgm:pt modelId="{216E8240-D52E-4901-8CB5-8ECBB8893CE6}" type="pres">
      <dgm:prSet presAssocID="{29CFDE58-3CB5-4B28-8D26-C4799E0A42C2}" presName="txThree" presStyleLbl="node3" presStyleIdx="2" presStyleCnt="3" custScaleX="138800" custScaleY="54462" custLinFactNeighborX="57780" custLinFactNeighborY="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E1653-909F-4CCD-8491-9FC666537A98}" type="pres">
      <dgm:prSet presAssocID="{29CFDE58-3CB5-4B28-8D26-C4799E0A42C2}" presName="horzThree" presStyleCnt="0"/>
      <dgm:spPr/>
    </dgm:pt>
    <dgm:pt modelId="{4AE67428-E3B1-45E5-9506-F638D1CA337F}" type="pres">
      <dgm:prSet presAssocID="{B00F0368-4A86-4085-95BD-0F7CD5DA8F6A}" presName="sibSpaceTwo" presStyleCnt="0"/>
      <dgm:spPr/>
    </dgm:pt>
    <dgm:pt modelId="{7E9598D0-40D8-415C-8E79-5CBAB8AB2D68}" type="pres">
      <dgm:prSet presAssocID="{9E9A7A7E-005B-476E-95A1-81705168C91B}" presName="vertTwo" presStyleCnt="0"/>
      <dgm:spPr/>
    </dgm:pt>
    <dgm:pt modelId="{9C927B1A-2053-4A72-B47E-AAEAE0621DB9}" type="pres">
      <dgm:prSet presAssocID="{9E9A7A7E-005B-476E-95A1-81705168C91B}" presName="txTwo" presStyleLbl="node2" presStyleIdx="3" presStyleCnt="5" custScaleX="1091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7BAE28-9FD5-41DD-87CD-680302F19076}" type="pres">
      <dgm:prSet presAssocID="{9E9A7A7E-005B-476E-95A1-81705168C91B}" presName="horzTwo" presStyleCnt="0"/>
      <dgm:spPr/>
    </dgm:pt>
    <dgm:pt modelId="{A8FE27EA-A022-4919-9206-B15A41EABCC4}" type="pres">
      <dgm:prSet presAssocID="{BC7B5311-1BD8-4ACA-9FE7-45D449C1AC5D}" presName="sibSpaceTwo" presStyleCnt="0"/>
      <dgm:spPr/>
    </dgm:pt>
    <dgm:pt modelId="{EDD4797E-0B65-4889-8D8D-3559BB987F21}" type="pres">
      <dgm:prSet presAssocID="{626DD21A-659C-4442-AF38-3C72DAE35881}" presName="vertTwo" presStyleCnt="0"/>
      <dgm:spPr/>
    </dgm:pt>
    <dgm:pt modelId="{72317747-C830-4B06-9799-BD718F1265AE}" type="pres">
      <dgm:prSet presAssocID="{626DD21A-659C-4442-AF38-3C72DAE35881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9670BF-4296-4C88-9B70-48B83EE2506C}" type="pres">
      <dgm:prSet presAssocID="{626DD21A-659C-4442-AF38-3C72DAE35881}" presName="horzTwo" presStyleCnt="0"/>
      <dgm:spPr/>
    </dgm:pt>
  </dgm:ptLst>
  <dgm:cxnLst>
    <dgm:cxn modelId="{6229911D-046E-4B06-87AB-4573368CF23F}" type="presOf" srcId="{59D1F4C4-C091-49A3-B956-14C1884185EA}" destId="{63117DA2-8FAC-4514-8E65-A85A543A6153}" srcOrd="0" destOrd="0" presId="urn:microsoft.com/office/officeart/2005/8/layout/hierarchy4"/>
    <dgm:cxn modelId="{0EA747B6-32AA-4149-8C58-CD262615CAAB}" type="presOf" srcId="{B16D3492-1A74-4DF7-B9A5-BAF7BFD1F250}" destId="{BAAFE830-C200-44F8-AC9B-B3DB71531AFD}" srcOrd="0" destOrd="0" presId="urn:microsoft.com/office/officeart/2005/8/layout/hierarchy4"/>
    <dgm:cxn modelId="{8FABC035-A59F-4A29-A3B8-19F91E3039E0}" srcId="{FB27DEE3-FF23-4EB4-864B-765E7DED0830}" destId="{59D1F4C4-C091-49A3-B956-14C1884185EA}" srcOrd="1" destOrd="0" parTransId="{67DCF673-CC48-4D7E-B219-DC7989C19E66}" sibTransId="{59199DB6-0BF7-431D-B68E-7777567B0F22}"/>
    <dgm:cxn modelId="{B431096E-AF70-48C6-9A55-ABA2E2C0F0F3}" type="presOf" srcId="{626DD21A-659C-4442-AF38-3C72DAE35881}" destId="{72317747-C830-4B06-9799-BD718F1265AE}" srcOrd="0" destOrd="0" presId="urn:microsoft.com/office/officeart/2005/8/layout/hierarchy4"/>
    <dgm:cxn modelId="{D5A31687-E059-4FF3-9958-1D741A1D9B28}" srcId="{FB27DEE3-FF23-4EB4-864B-765E7DED0830}" destId="{5383573B-C9E2-4F2D-BA4D-81BF481F18B7}" srcOrd="2" destOrd="0" parTransId="{16900A3B-6B95-4FEE-A029-997CDC28F70F}" sibTransId="{B00F0368-4A86-4085-95BD-0F7CD5DA8F6A}"/>
    <dgm:cxn modelId="{287A6FDF-C0C3-4EC7-811E-A07B76E7D8D5}" type="presOf" srcId="{29CFDE58-3CB5-4B28-8D26-C4799E0A42C2}" destId="{216E8240-D52E-4901-8CB5-8ECBB8893CE6}" srcOrd="0" destOrd="0" presId="urn:microsoft.com/office/officeart/2005/8/layout/hierarchy4"/>
    <dgm:cxn modelId="{D926FC7A-CAF7-4EFD-9DD2-3A21D46695ED}" type="presOf" srcId="{5383573B-C9E2-4F2D-BA4D-81BF481F18B7}" destId="{5651A198-0873-4D67-B9FB-9592D1FC89C1}" srcOrd="0" destOrd="0" presId="urn:microsoft.com/office/officeart/2005/8/layout/hierarchy4"/>
    <dgm:cxn modelId="{2D41D76F-7C83-40A6-B70E-9084B8FE3010}" type="presOf" srcId="{FB27DEE3-FF23-4EB4-864B-765E7DED0830}" destId="{D20A8A15-0D28-4B73-9161-E457006BE554}" srcOrd="0" destOrd="0" presId="urn:microsoft.com/office/officeart/2005/8/layout/hierarchy4"/>
    <dgm:cxn modelId="{8916981C-6FA9-49F5-87C9-03D3190754C2}" srcId="{5383573B-C9E2-4F2D-BA4D-81BF481F18B7}" destId="{EFE8623C-DA86-4F3D-8E2D-40F43F5EC0F1}" srcOrd="1" destOrd="0" parTransId="{647F9A07-F34E-410E-A0A6-5D8124AC94DC}" sibTransId="{5EA894B3-296D-447A-9683-8EAAE6010EBB}"/>
    <dgm:cxn modelId="{5723A302-8F8D-4D50-9F5E-09A6D97AB335}" type="presOf" srcId="{EB1B7B13-792F-42A3-AF5E-5B7A57BC5677}" destId="{C34A3F28-46C8-4C79-AF24-CD635769FEC5}" srcOrd="0" destOrd="0" presId="urn:microsoft.com/office/officeart/2005/8/layout/hierarchy4"/>
    <dgm:cxn modelId="{CA440AA7-0F24-417E-874E-044CFA4BAA08}" type="presOf" srcId="{EFE8623C-DA86-4F3D-8E2D-40F43F5EC0F1}" destId="{903D6450-5FA2-4470-BA91-D508E3B76B62}" srcOrd="0" destOrd="0" presId="urn:microsoft.com/office/officeart/2005/8/layout/hierarchy4"/>
    <dgm:cxn modelId="{6FFA0286-2B1F-4642-B23B-C3C3B0CF8E64}" srcId="{5383573B-C9E2-4F2D-BA4D-81BF481F18B7}" destId="{2C368A25-9AB5-479C-94D0-F5F3087145FD}" srcOrd="0" destOrd="0" parTransId="{47D64AA1-528C-4EA6-BABE-82043A8EC1EE}" sibTransId="{BF738880-F6A9-4ACB-BD05-B52C24FE5380}"/>
    <dgm:cxn modelId="{661DABEB-EE26-400C-A7C8-77724A747EC8}" type="presOf" srcId="{9E9A7A7E-005B-476E-95A1-81705168C91B}" destId="{9C927B1A-2053-4A72-B47E-AAEAE0621DB9}" srcOrd="0" destOrd="0" presId="urn:microsoft.com/office/officeart/2005/8/layout/hierarchy4"/>
    <dgm:cxn modelId="{CA9F1D5C-038E-48EB-9319-30586686FCE4}" srcId="{FB27DEE3-FF23-4EB4-864B-765E7DED0830}" destId="{EB1B7B13-792F-42A3-AF5E-5B7A57BC5677}" srcOrd="0" destOrd="0" parTransId="{266C8B4F-623C-4D5C-AA8B-34E0B34E07D6}" sibTransId="{E30C403A-A3CE-4F3A-9F29-9A1CD4617A67}"/>
    <dgm:cxn modelId="{AE59C1CA-4B12-4C25-A27D-C949BFF96D10}" srcId="{FB27DEE3-FF23-4EB4-864B-765E7DED0830}" destId="{9E9A7A7E-005B-476E-95A1-81705168C91B}" srcOrd="3" destOrd="0" parTransId="{11B73715-A386-44A4-9C93-1616889FB965}" sibTransId="{BC7B5311-1BD8-4ACA-9FE7-45D449C1AC5D}"/>
    <dgm:cxn modelId="{9D6CC7EB-709E-4F86-91D0-9520061E8459}" srcId="{5383573B-C9E2-4F2D-BA4D-81BF481F18B7}" destId="{29CFDE58-3CB5-4B28-8D26-C4799E0A42C2}" srcOrd="2" destOrd="0" parTransId="{2C649B2C-E1B7-4D32-BD0D-452B251E98F6}" sibTransId="{030820A1-C56D-4E7E-86AF-F2D49FA8EB86}"/>
    <dgm:cxn modelId="{EEC1F7FA-AA11-4E49-9503-D1662E561DDF}" srcId="{FB27DEE3-FF23-4EB4-864B-765E7DED0830}" destId="{626DD21A-659C-4442-AF38-3C72DAE35881}" srcOrd="4" destOrd="0" parTransId="{607DB946-0849-45D6-9D17-FEC82DA4405E}" sibTransId="{5964AFA2-EEBF-4FFF-B78A-2ACDF7332CE0}"/>
    <dgm:cxn modelId="{67A53A29-5CEC-4D58-A176-287AB2B73DBB}" srcId="{B16D3492-1A74-4DF7-B9A5-BAF7BFD1F250}" destId="{FB27DEE3-FF23-4EB4-864B-765E7DED0830}" srcOrd="0" destOrd="0" parTransId="{17BC6A49-609D-4640-A8B0-45E6D508B39D}" sibTransId="{16F8085F-3011-4F17-A952-DDD7985BA0EB}"/>
    <dgm:cxn modelId="{7675F320-9ACF-4B2E-A229-3D84E8022AD0}" type="presOf" srcId="{2C368A25-9AB5-479C-94D0-F5F3087145FD}" destId="{53DBD6EC-D461-4905-92FE-94A100504CE1}" srcOrd="0" destOrd="0" presId="urn:microsoft.com/office/officeart/2005/8/layout/hierarchy4"/>
    <dgm:cxn modelId="{62582F77-6A54-4652-934B-3A3E9A6AADC0}" type="presParOf" srcId="{BAAFE830-C200-44F8-AC9B-B3DB71531AFD}" destId="{96126C4D-7505-4B23-A303-A3F129A69F83}" srcOrd="0" destOrd="0" presId="urn:microsoft.com/office/officeart/2005/8/layout/hierarchy4"/>
    <dgm:cxn modelId="{9615CDC4-AFD6-4486-BA02-97B7C2446955}" type="presParOf" srcId="{96126C4D-7505-4B23-A303-A3F129A69F83}" destId="{D20A8A15-0D28-4B73-9161-E457006BE554}" srcOrd="0" destOrd="0" presId="urn:microsoft.com/office/officeart/2005/8/layout/hierarchy4"/>
    <dgm:cxn modelId="{B036CD02-D447-400E-9CF4-2AD51ABFC7A0}" type="presParOf" srcId="{96126C4D-7505-4B23-A303-A3F129A69F83}" destId="{66A9320C-2106-447F-8300-9A9F2413CCDB}" srcOrd="1" destOrd="0" presId="urn:microsoft.com/office/officeart/2005/8/layout/hierarchy4"/>
    <dgm:cxn modelId="{A3E93F9C-6FD7-4985-9F2D-9CD1F14FD6CF}" type="presParOf" srcId="{96126C4D-7505-4B23-A303-A3F129A69F83}" destId="{3E32FCED-D65D-45DF-81EC-1FBE4D4194A6}" srcOrd="2" destOrd="0" presId="urn:microsoft.com/office/officeart/2005/8/layout/hierarchy4"/>
    <dgm:cxn modelId="{883FC057-0CCE-4E9A-8292-A84A6B8784FA}" type="presParOf" srcId="{3E32FCED-D65D-45DF-81EC-1FBE4D4194A6}" destId="{CA9E7E9D-BF3D-486F-A9D3-6992844797CE}" srcOrd="0" destOrd="0" presId="urn:microsoft.com/office/officeart/2005/8/layout/hierarchy4"/>
    <dgm:cxn modelId="{DD902F9F-D561-4B1B-A6EE-63170E5B56A2}" type="presParOf" srcId="{CA9E7E9D-BF3D-486F-A9D3-6992844797CE}" destId="{C34A3F28-46C8-4C79-AF24-CD635769FEC5}" srcOrd="0" destOrd="0" presId="urn:microsoft.com/office/officeart/2005/8/layout/hierarchy4"/>
    <dgm:cxn modelId="{50388240-30E8-4B2F-92F3-A928A95ADD98}" type="presParOf" srcId="{CA9E7E9D-BF3D-486F-A9D3-6992844797CE}" destId="{81437691-1667-40E9-9E3C-3E141C328B78}" srcOrd="1" destOrd="0" presId="urn:microsoft.com/office/officeart/2005/8/layout/hierarchy4"/>
    <dgm:cxn modelId="{47F57204-8652-4845-9F3A-36211221C7AD}" type="presParOf" srcId="{3E32FCED-D65D-45DF-81EC-1FBE4D4194A6}" destId="{677E546F-CFD7-4D55-9A55-B3C0BCEA1A5B}" srcOrd="1" destOrd="0" presId="urn:microsoft.com/office/officeart/2005/8/layout/hierarchy4"/>
    <dgm:cxn modelId="{EFA64C3A-73D4-4999-8C1A-7A788D126E1B}" type="presParOf" srcId="{3E32FCED-D65D-45DF-81EC-1FBE4D4194A6}" destId="{2168ACE1-F400-45C8-8D8E-975D084A5EE6}" srcOrd="2" destOrd="0" presId="urn:microsoft.com/office/officeart/2005/8/layout/hierarchy4"/>
    <dgm:cxn modelId="{C50E2B9E-20BE-4B22-A4F2-0E8F8FFDA396}" type="presParOf" srcId="{2168ACE1-F400-45C8-8D8E-975D084A5EE6}" destId="{63117DA2-8FAC-4514-8E65-A85A543A6153}" srcOrd="0" destOrd="0" presId="urn:microsoft.com/office/officeart/2005/8/layout/hierarchy4"/>
    <dgm:cxn modelId="{53DD5E57-1359-4DC9-BA20-EC23D63D1E1E}" type="presParOf" srcId="{2168ACE1-F400-45C8-8D8E-975D084A5EE6}" destId="{6FA7DF38-18F2-47ED-B0D4-A5C38C29C057}" srcOrd="1" destOrd="0" presId="urn:microsoft.com/office/officeart/2005/8/layout/hierarchy4"/>
    <dgm:cxn modelId="{7F00ADF1-B910-418B-B8FF-1FFC5BFDD4FC}" type="presParOf" srcId="{3E32FCED-D65D-45DF-81EC-1FBE4D4194A6}" destId="{4C9D36D4-919C-4A9D-99DE-0ABE88A4999C}" srcOrd="3" destOrd="0" presId="urn:microsoft.com/office/officeart/2005/8/layout/hierarchy4"/>
    <dgm:cxn modelId="{D9F32726-D3E4-4411-A637-4047F1A140C8}" type="presParOf" srcId="{3E32FCED-D65D-45DF-81EC-1FBE4D4194A6}" destId="{E37E5554-75C8-4DD7-8C8E-5268CA0D4346}" srcOrd="4" destOrd="0" presId="urn:microsoft.com/office/officeart/2005/8/layout/hierarchy4"/>
    <dgm:cxn modelId="{8AD2C98F-E940-4EC6-B77B-D81DB5EB484A}" type="presParOf" srcId="{E37E5554-75C8-4DD7-8C8E-5268CA0D4346}" destId="{5651A198-0873-4D67-B9FB-9592D1FC89C1}" srcOrd="0" destOrd="0" presId="urn:microsoft.com/office/officeart/2005/8/layout/hierarchy4"/>
    <dgm:cxn modelId="{12962671-8B90-4DE0-A755-2AFC6886DAD8}" type="presParOf" srcId="{E37E5554-75C8-4DD7-8C8E-5268CA0D4346}" destId="{E76D2D59-C9A6-4BD3-8A0D-CB8A71606B36}" srcOrd="1" destOrd="0" presId="urn:microsoft.com/office/officeart/2005/8/layout/hierarchy4"/>
    <dgm:cxn modelId="{ECB3EE25-4689-4135-95CB-28BCD7963394}" type="presParOf" srcId="{E37E5554-75C8-4DD7-8C8E-5268CA0D4346}" destId="{30DE5D9A-74AB-44F2-A873-2B14402912D4}" srcOrd="2" destOrd="0" presId="urn:microsoft.com/office/officeart/2005/8/layout/hierarchy4"/>
    <dgm:cxn modelId="{809EFCD1-0333-4883-9859-03C95AB79AD2}" type="presParOf" srcId="{30DE5D9A-74AB-44F2-A873-2B14402912D4}" destId="{EF976ED8-74EC-455E-807F-43061D3C1E53}" srcOrd="0" destOrd="0" presId="urn:microsoft.com/office/officeart/2005/8/layout/hierarchy4"/>
    <dgm:cxn modelId="{B9FCDAEA-9D5E-47A4-886C-E0FFBFE03B64}" type="presParOf" srcId="{EF976ED8-74EC-455E-807F-43061D3C1E53}" destId="{53DBD6EC-D461-4905-92FE-94A100504CE1}" srcOrd="0" destOrd="0" presId="urn:microsoft.com/office/officeart/2005/8/layout/hierarchy4"/>
    <dgm:cxn modelId="{86C28899-2B2A-4CDC-AD1D-4D201FC58AB1}" type="presParOf" srcId="{EF976ED8-74EC-455E-807F-43061D3C1E53}" destId="{E2D8FED4-7CCB-4602-9A63-520B0EEEB13C}" srcOrd="1" destOrd="0" presId="urn:microsoft.com/office/officeart/2005/8/layout/hierarchy4"/>
    <dgm:cxn modelId="{FF439181-18FE-4A3E-961C-D98765235017}" type="presParOf" srcId="{30DE5D9A-74AB-44F2-A873-2B14402912D4}" destId="{29A653E3-9924-450D-B9F7-652801476826}" srcOrd="1" destOrd="0" presId="urn:microsoft.com/office/officeart/2005/8/layout/hierarchy4"/>
    <dgm:cxn modelId="{F6007832-136B-42A8-9382-FDEC000F58A0}" type="presParOf" srcId="{30DE5D9A-74AB-44F2-A873-2B14402912D4}" destId="{5E7367E1-784B-4F72-B2E0-44BABEB01172}" srcOrd="2" destOrd="0" presId="urn:microsoft.com/office/officeart/2005/8/layout/hierarchy4"/>
    <dgm:cxn modelId="{7C923450-FF1C-4DFE-9707-C67132E88F05}" type="presParOf" srcId="{5E7367E1-784B-4F72-B2E0-44BABEB01172}" destId="{903D6450-5FA2-4470-BA91-D508E3B76B62}" srcOrd="0" destOrd="0" presId="urn:microsoft.com/office/officeart/2005/8/layout/hierarchy4"/>
    <dgm:cxn modelId="{919A59F0-0AF7-486E-8F91-BC4D5DCEBB83}" type="presParOf" srcId="{5E7367E1-784B-4F72-B2E0-44BABEB01172}" destId="{EC509904-7EE6-40A3-A488-6B6D4401411B}" srcOrd="1" destOrd="0" presId="urn:microsoft.com/office/officeart/2005/8/layout/hierarchy4"/>
    <dgm:cxn modelId="{C1C025E4-C621-4167-8EB6-1D15209D594D}" type="presParOf" srcId="{30DE5D9A-74AB-44F2-A873-2B14402912D4}" destId="{E3724EF8-304E-46A6-8D76-6FE1F999CE10}" srcOrd="3" destOrd="0" presId="urn:microsoft.com/office/officeart/2005/8/layout/hierarchy4"/>
    <dgm:cxn modelId="{ECE4C458-522B-419D-A604-5057EB2D2ACC}" type="presParOf" srcId="{30DE5D9A-74AB-44F2-A873-2B14402912D4}" destId="{38A86A8F-E7E5-474C-BC43-8D0429ED3F35}" srcOrd="4" destOrd="0" presId="urn:microsoft.com/office/officeart/2005/8/layout/hierarchy4"/>
    <dgm:cxn modelId="{71CA5CE1-A4A9-469F-AAE9-545952BE2FFB}" type="presParOf" srcId="{38A86A8F-E7E5-474C-BC43-8D0429ED3F35}" destId="{216E8240-D52E-4901-8CB5-8ECBB8893CE6}" srcOrd="0" destOrd="0" presId="urn:microsoft.com/office/officeart/2005/8/layout/hierarchy4"/>
    <dgm:cxn modelId="{DD60826C-359F-48EA-8700-3B3CBFD0B405}" type="presParOf" srcId="{38A86A8F-E7E5-474C-BC43-8D0429ED3F35}" destId="{F92E1653-909F-4CCD-8491-9FC666537A98}" srcOrd="1" destOrd="0" presId="urn:microsoft.com/office/officeart/2005/8/layout/hierarchy4"/>
    <dgm:cxn modelId="{133A8C37-5EFD-44DC-B185-43F60C7F9B74}" type="presParOf" srcId="{3E32FCED-D65D-45DF-81EC-1FBE4D4194A6}" destId="{4AE67428-E3B1-45E5-9506-F638D1CA337F}" srcOrd="5" destOrd="0" presId="urn:microsoft.com/office/officeart/2005/8/layout/hierarchy4"/>
    <dgm:cxn modelId="{B3A4AC68-F6D5-4E51-B0EB-9960CF851D10}" type="presParOf" srcId="{3E32FCED-D65D-45DF-81EC-1FBE4D4194A6}" destId="{7E9598D0-40D8-415C-8E79-5CBAB8AB2D68}" srcOrd="6" destOrd="0" presId="urn:microsoft.com/office/officeart/2005/8/layout/hierarchy4"/>
    <dgm:cxn modelId="{E01668E0-3189-4936-A9B8-F81FEA5A7F94}" type="presParOf" srcId="{7E9598D0-40D8-415C-8E79-5CBAB8AB2D68}" destId="{9C927B1A-2053-4A72-B47E-AAEAE0621DB9}" srcOrd="0" destOrd="0" presId="urn:microsoft.com/office/officeart/2005/8/layout/hierarchy4"/>
    <dgm:cxn modelId="{5F99DAD7-9677-44F6-A6C8-69B9DAECB10D}" type="presParOf" srcId="{7E9598D0-40D8-415C-8E79-5CBAB8AB2D68}" destId="{6E7BAE28-9FD5-41DD-87CD-680302F19076}" srcOrd="1" destOrd="0" presId="urn:microsoft.com/office/officeart/2005/8/layout/hierarchy4"/>
    <dgm:cxn modelId="{91DCD5B2-2D1A-4399-8E59-B360268CE287}" type="presParOf" srcId="{3E32FCED-D65D-45DF-81EC-1FBE4D4194A6}" destId="{A8FE27EA-A022-4919-9206-B15A41EABCC4}" srcOrd="7" destOrd="0" presId="urn:microsoft.com/office/officeart/2005/8/layout/hierarchy4"/>
    <dgm:cxn modelId="{C7F97E40-AEB6-45CD-B89C-ED9D375CDACB}" type="presParOf" srcId="{3E32FCED-D65D-45DF-81EC-1FBE4D4194A6}" destId="{EDD4797E-0B65-4889-8D8D-3559BB987F21}" srcOrd="8" destOrd="0" presId="urn:microsoft.com/office/officeart/2005/8/layout/hierarchy4"/>
    <dgm:cxn modelId="{47EB8AC4-23FC-4171-ABB6-DFBC440913FD}" type="presParOf" srcId="{EDD4797E-0B65-4889-8D8D-3559BB987F21}" destId="{72317747-C830-4B06-9799-BD718F1265AE}" srcOrd="0" destOrd="0" presId="urn:microsoft.com/office/officeart/2005/8/layout/hierarchy4"/>
    <dgm:cxn modelId="{8B2C12D3-6461-4346-BE37-A8DF85BC7FA1}" type="presParOf" srcId="{EDD4797E-0B65-4889-8D8D-3559BB987F21}" destId="{2F9670BF-4296-4C88-9B70-48B83EE250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6D3492-1A74-4DF7-B9A5-BAF7BFD1F25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7DEE3-FF23-4EB4-864B-765E7DED0830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/>
            <a:t>Potential Factors in Underwriting</a:t>
          </a:r>
        </a:p>
      </dgm:t>
    </dgm:pt>
    <dgm:pt modelId="{17BC6A49-609D-4640-A8B0-45E6D508B39D}" type="parTrans" cxnId="{67A53A29-5CEC-4D58-A176-287AB2B73DBB}">
      <dgm:prSet/>
      <dgm:spPr/>
      <dgm:t>
        <a:bodyPr/>
        <a:lstStyle/>
        <a:p>
          <a:endParaRPr lang="en-US"/>
        </a:p>
      </dgm:t>
    </dgm:pt>
    <dgm:pt modelId="{16F8085F-3011-4F17-A952-DDD7985BA0EB}" type="sibTrans" cxnId="{67A53A29-5CEC-4D58-A176-287AB2B73DBB}">
      <dgm:prSet/>
      <dgm:spPr/>
      <dgm:t>
        <a:bodyPr/>
        <a:lstStyle/>
        <a:p>
          <a:endParaRPr lang="en-US"/>
        </a:p>
      </dgm:t>
    </dgm:pt>
    <dgm:pt modelId="{EB1B7B13-792F-42A3-AF5E-5B7A57BC5677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/>
            <a:t>Capacity</a:t>
          </a:r>
        </a:p>
      </dgm:t>
    </dgm:pt>
    <dgm:pt modelId="{266C8B4F-623C-4D5C-AA8B-34E0B34E07D6}" type="parTrans" cxnId="{CA9F1D5C-038E-48EB-9319-30586686FCE4}">
      <dgm:prSet/>
      <dgm:spPr/>
      <dgm:t>
        <a:bodyPr/>
        <a:lstStyle/>
        <a:p>
          <a:endParaRPr lang="en-US"/>
        </a:p>
      </dgm:t>
    </dgm:pt>
    <dgm:pt modelId="{E30C403A-A3CE-4F3A-9F29-9A1CD4617A67}" type="sibTrans" cxnId="{CA9F1D5C-038E-48EB-9319-30586686FCE4}">
      <dgm:prSet/>
      <dgm:spPr/>
      <dgm:t>
        <a:bodyPr/>
        <a:lstStyle/>
        <a:p>
          <a:endParaRPr lang="en-US"/>
        </a:p>
      </dgm:t>
    </dgm:pt>
    <dgm:pt modelId="{89799123-3850-4E31-A10D-C50077E719AF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/>
            <a:t>Conditions</a:t>
          </a:r>
        </a:p>
      </dgm:t>
    </dgm:pt>
    <dgm:pt modelId="{21A95D57-B2F8-44EC-8148-AED531C5C8F4}" type="parTrans" cxnId="{BCF17425-97B4-4081-B50E-120A9CABC1C9}">
      <dgm:prSet/>
      <dgm:spPr/>
      <dgm:t>
        <a:bodyPr/>
        <a:lstStyle/>
        <a:p>
          <a:endParaRPr lang="en-US"/>
        </a:p>
      </dgm:t>
    </dgm:pt>
    <dgm:pt modelId="{92E7E960-A0A4-401E-81C8-9409292FCB23}" type="sibTrans" cxnId="{BCF17425-97B4-4081-B50E-120A9CABC1C9}">
      <dgm:prSet/>
      <dgm:spPr/>
      <dgm:t>
        <a:bodyPr/>
        <a:lstStyle/>
        <a:p>
          <a:endParaRPr lang="en-US"/>
        </a:p>
      </dgm:t>
    </dgm:pt>
    <dgm:pt modelId="{A912FEF6-42CA-4EBD-BA83-A14F2F143B20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dirty="0"/>
            <a:t>Credit History</a:t>
          </a:r>
          <a:endParaRPr lang="en-US" strike="noStrike" dirty="0">
            <a:solidFill>
              <a:schemeClr val="bg1"/>
            </a:solidFill>
          </a:endParaRPr>
        </a:p>
      </dgm:t>
    </dgm:pt>
    <dgm:pt modelId="{94822AAF-33E8-4A44-8277-2EA3B64730FB}" type="parTrans" cxnId="{CF085E16-5A73-4E02-B9DC-0D02BAD3049C}">
      <dgm:prSet/>
      <dgm:spPr/>
      <dgm:t>
        <a:bodyPr/>
        <a:lstStyle/>
        <a:p>
          <a:endParaRPr lang="en-US"/>
        </a:p>
      </dgm:t>
    </dgm:pt>
    <dgm:pt modelId="{8C4E8A91-A448-4800-B579-C766147EFC6F}" type="sibTrans" cxnId="{CF085E16-5A73-4E02-B9DC-0D02BAD3049C}">
      <dgm:prSet/>
      <dgm:spPr/>
      <dgm:t>
        <a:bodyPr/>
        <a:lstStyle/>
        <a:p>
          <a:endParaRPr lang="en-US"/>
        </a:p>
      </dgm:t>
    </dgm:pt>
    <dgm:pt modelId="{45478208-BF25-4F0E-9D79-51E70B96FB79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1200" dirty="0"/>
            <a:t>Personal </a:t>
          </a:r>
          <a:br>
            <a:rPr lang="en-US" sz="1200" dirty="0"/>
          </a:br>
          <a:r>
            <a:rPr lang="en-US" sz="1200" dirty="0"/>
            <a:t>Credit </a:t>
          </a:r>
        </a:p>
      </dgm:t>
    </dgm:pt>
    <dgm:pt modelId="{6D916597-DCFA-4CFF-B8C7-AA4B03483C24}" type="parTrans" cxnId="{AAC290F3-2536-497F-A0D9-D1D7C3A12B69}">
      <dgm:prSet/>
      <dgm:spPr/>
      <dgm:t>
        <a:bodyPr/>
        <a:lstStyle/>
        <a:p>
          <a:endParaRPr lang="en-US"/>
        </a:p>
      </dgm:t>
    </dgm:pt>
    <dgm:pt modelId="{15B73A92-D4C7-4CDF-8F8E-F404A4A25586}" type="sibTrans" cxnId="{AAC290F3-2536-497F-A0D9-D1D7C3A12B69}">
      <dgm:prSet/>
      <dgm:spPr/>
      <dgm:t>
        <a:bodyPr/>
        <a:lstStyle/>
        <a:p>
          <a:endParaRPr lang="en-US"/>
        </a:p>
      </dgm:t>
    </dgm:pt>
    <dgm:pt modelId="{2DC90547-7F9F-457E-8103-AE97A0E517AA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Business Credit</a:t>
          </a:r>
        </a:p>
      </dgm:t>
    </dgm:pt>
    <dgm:pt modelId="{43C390D3-C518-47CE-B59F-4EC4EBAF9498}" type="parTrans" cxnId="{06509F3F-FF0F-4242-8B3A-C02DCC9FD5DC}">
      <dgm:prSet/>
      <dgm:spPr/>
      <dgm:t>
        <a:bodyPr/>
        <a:lstStyle/>
        <a:p>
          <a:endParaRPr lang="en-US"/>
        </a:p>
      </dgm:t>
    </dgm:pt>
    <dgm:pt modelId="{D0D5D92F-DDE1-4988-8DEA-3EB437B4C9CC}" type="sibTrans" cxnId="{06509F3F-FF0F-4242-8B3A-C02DCC9FD5DC}">
      <dgm:prSet/>
      <dgm:spPr/>
      <dgm:t>
        <a:bodyPr/>
        <a:lstStyle/>
        <a:p>
          <a:endParaRPr lang="en-US"/>
        </a:p>
      </dgm:t>
    </dgm:pt>
    <dgm:pt modelId="{3A6F852C-8374-46AC-9433-788E0387931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200" dirty="0"/>
            <a:t>Nontraditional Credit Data</a:t>
          </a:r>
        </a:p>
      </dgm:t>
    </dgm:pt>
    <dgm:pt modelId="{C61B2DFF-C3AD-4746-90ED-2D9504F46541}" type="parTrans" cxnId="{B0181E3D-42E5-4628-BF25-80EBAE5770DF}">
      <dgm:prSet/>
      <dgm:spPr/>
      <dgm:t>
        <a:bodyPr/>
        <a:lstStyle/>
        <a:p>
          <a:endParaRPr lang="en-US"/>
        </a:p>
      </dgm:t>
    </dgm:pt>
    <dgm:pt modelId="{E774AA4C-83B8-42A2-98AE-DD9658D016ED}" type="sibTrans" cxnId="{B0181E3D-42E5-4628-BF25-80EBAE5770DF}">
      <dgm:prSet/>
      <dgm:spPr/>
      <dgm:t>
        <a:bodyPr/>
        <a:lstStyle/>
        <a:p>
          <a:endParaRPr lang="en-US"/>
        </a:p>
      </dgm:t>
    </dgm:pt>
    <dgm:pt modelId="{A1BF6CA1-58A7-43BE-9AA7-401DC3BDA495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trike="noStrike" dirty="0">
              <a:solidFill>
                <a:schemeClr val="bg1"/>
              </a:solidFill>
            </a:rPr>
            <a:t>Character</a:t>
          </a:r>
          <a:endParaRPr lang="en-US" dirty="0"/>
        </a:p>
      </dgm:t>
    </dgm:pt>
    <dgm:pt modelId="{A6EABB32-9CE2-44BE-85C9-0D6A278A8C97}" type="parTrans" cxnId="{8CBDEEFC-A628-4C24-A1CA-BA58994B8274}">
      <dgm:prSet/>
      <dgm:spPr/>
      <dgm:t>
        <a:bodyPr/>
        <a:lstStyle/>
        <a:p>
          <a:endParaRPr lang="en-US"/>
        </a:p>
      </dgm:t>
    </dgm:pt>
    <dgm:pt modelId="{2962ACF0-B38D-456A-B5FD-54D770778293}" type="sibTrans" cxnId="{8CBDEEFC-A628-4C24-A1CA-BA58994B8274}">
      <dgm:prSet/>
      <dgm:spPr/>
      <dgm:t>
        <a:bodyPr/>
        <a:lstStyle/>
        <a:p>
          <a:endParaRPr lang="en-US"/>
        </a:p>
      </dgm:t>
    </dgm:pt>
    <dgm:pt modelId="{5A08938A-60B9-48DA-BD62-619AD70B5A92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dirty="0"/>
            <a:t>Collateral</a:t>
          </a:r>
          <a:endParaRPr lang="en-US" strike="noStrike" dirty="0">
            <a:solidFill>
              <a:schemeClr val="bg1"/>
            </a:solidFill>
          </a:endParaRPr>
        </a:p>
      </dgm:t>
    </dgm:pt>
    <dgm:pt modelId="{95CDE072-4F5E-45BF-A7ED-1DA6FE3F197E}" type="parTrans" cxnId="{6CD40B40-30F3-417D-903D-C526AFF3BD78}">
      <dgm:prSet/>
      <dgm:spPr/>
      <dgm:t>
        <a:bodyPr/>
        <a:lstStyle/>
        <a:p>
          <a:endParaRPr lang="en-US"/>
        </a:p>
      </dgm:t>
    </dgm:pt>
    <dgm:pt modelId="{AB13CD2F-0CC8-439E-BD1B-4AF6AACAB964}" type="sibTrans" cxnId="{6CD40B40-30F3-417D-903D-C526AFF3BD78}">
      <dgm:prSet/>
      <dgm:spPr/>
      <dgm:t>
        <a:bodyPr/>
        <a:lstStyle/>
        <a:p>
          <a:endParaRPr lang="en-US"/>
        </a:p>
      </dgm:t>
    </dgm:pt>
    <dgm:pt modelId="{BAAFE830-C200-44F8-AC9B-B3DB71531AFD}" type="pres">
      <dgm:prSet presAssocID="{B16D3492-1A74-4DF7-B9A5-BAF7BFD1F2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126C4D-7505-4B23-A303-A3F129A69F83}" type="pres">
      <dgm:prSet presAssocID="{FB27DEE3-FF23-4EB4-864B-765E7DED0830}" presName="vertOne" presStyleCnt="0"/>
      <dgm:spPr/>
    </dgm:pt>
    <dgm:pt modelId="{D20A8A15-0D28-4B73-9161-E457006BE554}" type="pres">
      <dgm:prSet presAssocID="{FB27DEE3-FF23-4EB4-864B-765E7DED0830}" presName="txOne" presStyleLbl="node0" presStyleIdx="0" presStyleCnt="1" custScaleY="48974" custLinFactY="-1293" custLinFactNeighborX="155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9320C-2106-447F-8300-9A9F2413CCDB}" type="pres">
      <dgm:prSet presAssocID="{FB27DEE3-FF23-4EB4-864B-765E7DED0830}" presName="parTransOne" presStyleCnt="0"/>
      <dgm:spPr/>
    </dgm:pt>
    <dgm:pt modelId="{3E32FCED-D65D-45DF-81EC-1FBE4D4194A6}" type="pres">
      <dgm:prSet presAssocID="{FB27DEE3-FF23-4EB4-864B-765E7DED0830}" presName="horzOne" presStyleCnt="0"/>
      <dgm:spPr/>
    </dgm:pt>
    <dgm:pt modelId="{CA9E7E9D-BF3D-486F-A9D3-6992844797CE}" type="pres">
      <dgm:prSet presAssocID="{EB1B7B13-792F-42A3-AF5E-5B7A57BC5677}" presName="vertTwo" presStyleCnt="0"/>
      <dgm:spPr/>
    </dgm:pt>
    <dgm:pt modelId="{C34A3F28-46C8-4C79-AF24-CD635769FEC5}" type="pres">
      <dgm:prSet presAssocID="{EB1B7B13-792F-42A3-AF5E-5B7A57BC5677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437691-1667-40E9-9E3C-3E141C328B78}" type="pres">
      <dgm:prSet presAssocID="{EB1B7B13-792F-42A3-AF5E-5B7A57BC5677}" presName="horzTwo" presStyleCnt="0"/>
      <dgm:spPr/>
    </dgm:pt>
    <dgm:pt modelId="{677E546F-CFD7-4D55-9A55-B3C0BCEA1A5B}" type="pres">
      <dgm:prSet presAssocID="{E30C403A-A3CE-4F3A-9F29-9A1CD4617A67}" presName="sibSpaceTwo" presStyleCnt="0"/>
      <dgm:spPr/>
    </dgm:pt>
    <dgm:pt modelId="{CF3E11FE-1511-4DB6-9A16-E6B40EC90740}" type="pres">
      <dgm:prSet presAssocID="{5A08938A-60B9-48DA-BD62-619AD70B5A92}" presName="vertTwo" presStyleCnt="0"/>
      <dgm:spPr/>
    </dgm:pt>
    <dgm:pt modelId="{0C063A75-71D1-448B-8128-E65707E188A2}" type="pres">
      <dgm:prSet presAssocID="{5A08938A-60B9-48DA-BD62-619AD70B5A92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1DB891-52DF-46E2-9493-AE16A12084D7}" type="pres">
      <dgm:prSet presAssocID="{5A08938A-60B9-48DA-BD62-619AD70B5A92}" presName="horzTwo" presStyleCnt="0"/>
      <dgm:spPr/>
    </dgm:pt>
    <dgm:pt modelId="{7FC0AB5F-3E74-4C2B-BCE9-F4790F2EDC68}" type="pres">
      <dgm:prSet presAssocID="{AB13CD2F-0CC8-439E-BD1B-4AF6AACAB964}" presName="sibSpaceTwo" presStyleCnt="0"/>
      <dgm:spPr/>
    </dgm:pt>
    <dgm:pt modelId="{3496BCD0-A504-44F7-8311-C204F7ACEA9F}" type="pres">
      <dgm:prSet presAssocID="{A912FEF6-42CA-4EBD-BA83-A14F2F143B20}" presName="vertTwo" presStyleCnt="0"/>
      <dgm:spPr/>
    </dgm:pt>
    <dgm:pt modelId="{CF65F3FD-3915-43D6-BDF8-C1F5B5E35E24}" type="pres">
      <dgm:prSet presAssocID="{A912FEF6-42CA-4EBD-BA83-A14F2F143B20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E05086-600B-423A-97B8-FB9F08E760F6}" type="pres">
      <dgm:prSet presAssocID="{A912FEF6-42CA-4EBD-BA83-A14F2F143B20}" presName="parTransTwo" presStyleCnt="0"/>
      <dgm:spPr/>
    </dgm:pt>
    <dgm:pt modelId="{235A6A5D-8365-478D-A20A-A5B9F7C2E75D}" type="pres">
      <dgm:prSet presAssocID="{A912FEF6-42CA-4EBD-BA83-A14F2F143B20}" presName="horzTwo" presStyleCnt="0"/>
      <dgm:spPr/>
    </dgm:pt>
    <dgm:pt modelId="{B4BB578C-9033-483B-93B7-29F182BD5844}" type="pres">
      <dgm:prSet presAssocID="{45478208-BF25-4F0E-9D79-51E70B96FB79}" presName="vertThree" presStyleCnt="0"/>
      <dgm:spPr/>
    </dgm:pt>
    <dgm:pt modelId="{B87E8A84-5185-4539-9A88-21E07AE1BAD1}" type="pres">
      <dgm:prSet presAssocID="{45478208-BF25-4F0E-9D79-51E70B96FB79}" presName="txThree" presStyleLbl="node3" presStyleIdx="0" presStyleCnt="3" custScaleX="81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5CB3C1-6F3E-4C09-9F0E-D1199AB6147C}" type="pres">
      <dgm:prSet presAssocID="{45478208-BF25-4F0E-9D79-51E70B96FB79}" presName="horzThree" presStyleCnt="0"/>
      <dgm:spPr/>
    </dgm:pt>
    <dgm:pt modelId="{F66458F2-225A-4701-8A59-B12FDC90E924}" type="pres">
      <dgm:prSet presAssocID="{15B73A92-D4C7-4CDF-8F8E-F404A4A25586}" presName="sibSpaceThree" presStyleCnt="0"/>
      <dgm:spPr/>
    </dgm:pt>
    <dgm:pt modelId="{F9EE3222-F968-4216-BFD2-01062BC47C50}" type="pres">
      <dgm:prSet presAssocID="{2DC90547-7F9F-457E-8103-AE97A0E517AA}" presName="vertThree" presStyleCnt="0"/>
      <dgm:spPr/>
    </dgm:pt>
    <dgm:pt modelId="{69B631CD-B182-4018-A737-302B06156780}" type="pres">
      <dgm:prSet presAssocID="{2DC90547-7F9F-457E-8103-AE97A0E517AA}" presName="txThree" presStyleLbl="node3" presStyleIdx="1" presStyleCnt="3" custScaleX="885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0C5EC5-A5F8-4BD9-A85F-826893DB2203}" type="pres">
      <dgm:prSet presAssocID="{2DC90547-7F9F-457E-8103-AE97A0E517AA}" presName="horzThree" presStyleCnt="0"/>
      <dgm:spPr/>
    </dgm:pt>
    <dgm:pt modelId="{F41F31C2-D5F6-4732-B84D-8990ACD43741}" type="pres">
      <dgm:prSet presAssocID="{D0D5D92F-DDE1-4988-8DEA-3EB437B4C9CC}" presName="sibSpaceThree" presStyleCnt="0"/>
      <dgm:spPr/>
    </dgm:pt>
    <dgm:pt modelId="{92A08DBE-5677-48C5-9A85-3F146A3123B2}" type="pres">
      <dgm:prSet presAssocID="{3A6F852C-8374-46AC-9433-788E03879316}" presName="vertThree" presStyleCnt="0"/>
      <dgm:spPr/>
    </dgm:pt>
    <dgm:pt modelId="{A3608A73-1857-499B-8963-E75B70637BCA}" type="pres">
      <dgm:prSet presAssocID="{3A6F852C-8374-46AC-9433-788E0387931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06686A-4D10-4639-81A2-DEA3D3736B83}" type="pres">
      <dgm:prSet presAssocID="{3A6F852C-8374-46AC-9433-788E03879316}" presName="horzThree" presStyleCnt="0"/>
      <dgm:spPr/>
    </dgm:pt>
    <dgm:pt modelId="{554B5584-84D2-42F0-8C51-5AF536D58605}" type="pres">
      <dgm:prSet presAssocID="{8C4E8A91-A448-4800-B579-C766147EFC6F}" presName="sibSpaceTwo" presStyleCnt="0"/>
      <dgm:spPr/>
    </dgm:pt>
    <dgm:pt modelId="{1804CF00-B474-46AC-85C2-6041D86EE10B}" type="pres">
      <dgm:prSet presAssocID="{89799123-3850-4E31-A10D-C50077E719AF}" presName="vertTwo" presStyleCnt="0"/>
      <dgm:spPr/>
    </dgm:pt>
    <dgm:pt modelId="{956BD500-63A7-46D8-9B42-74678EBF227C}" type="pres">
      <dgm:prSet presAssocID="{89799123-3850-4E31-A10D-C50077E719AF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24C391-F0BD-4CCF-A68C-D7C8170BDAD2}" type="pres">
      <dgm:prSet presAssocID="{89799123-3850-4E31-A10D-C50077E719AF}" presName="horzTwo" presStyleCnt="0"/>
      <dgm:spPr/>
    </dgm:pt>
    <dgm:pt modelId="{78048854-0D05-4972-B974-93CD9FC1D5B0}" type="pres">
      <dgm:prSet presAssocID="{92E7E960-A0A4-401E-81C8-9409292FCB23}" presName="sibSpaceTwo" presStyleCnt="0"/>
      <dgm:spPr/>
    </dgm:pt>
    <dgm:pt modelId="{2509B063-9826-452F-819C-91DD9B1FC9D5}" type="pres">
      <dgm:prSet presAssocID="{A1BF6CA1-58A7-43BE-9AA7-401DC3BDA495}" presName="vertTwo" presStyleCnt="0"/>
      <dgm:spPr/>
    </dgm:pt>
    <dgm:pt modelId="{81CFFB82-A5EC-4497-A106-A1EFCBA68FD4}" type="pres">
      <dgm:prSet presAssocID="{A1BF6CA1-58A7-43BE-9AA7-401DC3BDA495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038F44-5071-4E44-87B7-1781284C921E}" type="pres">
      <dgm:prSet presAssocID="{A1BF6CA1-58A7-43BE-9AA7-401DC3BDA495}" presName="horzTwo" presStyleCnt="0"/>
      <dgm:spPr/>
    </dgm:pt>
  </dgm:ptLst>
  <dgm:cxnLst>
    <dgm:cxn modelId="{167240CD-60D3-429E-B797-01980B7532DA}" type="presOf" srcId="{EB1B7B13-792F-42A3-AF5E-5B7A57BC5677}" destId="{C34A3F28-46C8-4C79-AF24-CD635769FEC5}" srcOrd="0" destOrd="0" presId="urn:microsoft.com/office/officeart/2005/8/layout/hierarchy4"/>
    <dgm:cxn modelId="{6CD40B40-30F3-417D-903D-C526AFF3BD78}" srcId="{FB27DEE3-FF23-4EB4-864B-765E7DED0830}" destId="{5A08938A-60B9-48DA-BD62-619AD70B5A92}" srcOrd="1" destOrd="0" parTransId="{95CDE072-4F5E-45BF-A7ED-1DA6FE3F197E}" sibTransId="{AB13CD2F-0CC8-439E-BD1B-4AF6AACAB964}"/>
    <dgm:cxn modelId="{AAC290F3-2536-497F-A0D9-D1D7C3A12B69}" srcId="{A912FEF6-42CA-4EBD-BA83-A14F2F143B20}" destId="{45478208-BF25-4F0E-9D79-51E70B96FB79}" srcOrd="0" destOrd="0" parTransId="{6D916597-DCFA-4CFF-B8C7-AA4B03483C24}" sibTransId="{15B73A92-D4C7-4CDF-8F8E-F404A4A25586}"/>
    <dgm:cxn modelId="{F16CF255-A448-4202-8E6F-1B182177A59E}" type="presOf" srcId="{A912FEF6-42CA-4EBD-BA83-A14F2F143B20}" destId="{CF65F3FD-3915-43D6-BDF8-C1F5B5E35E24}" srcOrd="0" destOrd="0" presId="urn:microsoft.com/office/officeart/2005/8/layout/hierarchy4"/>
    <dgm:cxn modelId="{E2D20569-0E38-426C-AE65-2D713975C554}" type="presOf" srcId="{A1BF6CA1-58A7-43BE-9AA7-401DC3BDA495}" destId="{81CFFB82-A5EC-4497-A106-A1EFCBA68FD4}" srcOrd="0" destOrd="0" presId="urn:microsoft.com/office/officeart/2005/8/layout/hierarchy4"/>
    <dgm:cxn modelId="{7DC4020B-458E-481E-8AA9-8074DA2075DD}" type="presOf" srcId="{FB27DEE3-FF23-4EB4-864B-765E7DED0830}" destId="{D20A8A15-0D28-4B73-9161-E457006BE554}" srcOrd="0" destOrd="0" presId="urn:microsoft.com/office/officeart/2005/8/layout/hierarchy4"/>
    <dgm:cxn modelId="{67A53A29-5CEC-4D58-A176-287AB2B73DBB}" srcId="{B16D3492-1A74-4DF7-B9A5-BAF7BFD1F250}" destId="{FB27DEE3-FF23-4EB4-864B-765E7DED0830}" srcOrd="0" destOrd="0" parTransId="{17BC6A49-609D-4640-A8B0-45E6D508B39D}" sibTransId="{16F8085F-3011-4F17-A952-DDD7985BA0EB}"/>
    <dgm:cxn modelId="{8CBDEEFC-A628-4C24-A1CA-BA58994B8274}" srcId="{FB27DEE3-FF23-4EB4-864B-765E7DED0830}" destId="{A1BF6CA1-58A7-43BE-9AA7-401DC3BDA495}" srcOrd="4" destOrd="0" parTransId="{A6EABB32-9CE2-44BE-85C9-0D6A278A8C97}" sibTransId="{2962ACF0-B38D-456A-B5FD-54D770778293}"/>
    <dgm:cxn modelId="{29BAA94F-8B70-45EC-A829-A3738667E209}" type="presOf" srcId="{B16D3492-1A74-4DF7-B9A5-BAF7BFD1F250}" destId="{BAAFE830-C200-44F8-AC9B-B3DB71531AFD}" srcOrd="0" destOrd="0" presId="urn:microsoft.com/office/officeart/2005/8/layout/hierarchy4"/>
    <dgm:cxn modelId="{BCF17425-97B4-4081-B50E-120A9CABC1C9}" srcId="{FB27DEE3-FF23-4EB4-864B-765E7DED0830}" destId="{89799123-3850-4E31-A10D-C50077E719AF}" srcOrd="3" destOrd="0" parTransId="{21A95D57-B2F8-44EC-8148-AED531C5C8F4}" sibTransId="{92E7E960-A0A4-401E-81C8-9409292FCB23}"/>
    <dgm:cxn modelId="{95F152DB-F708-426E-9998-A52486FEE575}" type="presOf" srcId="{89799123-3850-4E31-A10D-C50077E719AF}" destId="{956BD500-63A7-46D8-9B42-74678EBF227C}" srcOrd="0" destOrd="0" presId="urn:microsoft.com/office/officeart/2005/8/layout/hierarchy4"/>
    <dgm:cxn modelId="{B0181E3D-42E5-4628-BF25-80EBAE5770DF}" srcId="{A912FEF6-42CA-4EBD-BA83-A14F2F143B20}" destId="{3A6F852C-8374-46AC-9433-788E03879316}" srcOrd="2" destOrd="0" parTransId="{C61B2DFF-C3AD-4746-90ED-2D9504F46541}" sibTransId="{E774AA4C-83B8-42A2-98AE-DD9658D016ED}"/>
    <dgm:cxn modelId="{06509F3F-FF0F-4242-8B3A-C02DCC9FD5DC}" srcId="{A912FEF6-42CA-4EBD-BA83-A14F2F143B20}" destId="{2DC90547-7F9F-457E-8103-AE97A0E517AA}" srcOrd="1" destOrd="0" parTransId="{43C390D3-C518-47CE-B59F-4EC4EBAF9498}" sibTransId="{D0D5D92F-DDE1-4988-8DEA-3EB437B4C9CC}"/>
    <dgm:cxn modelId="{57FEC2D0-A9DC-4FCF-9EBF-A2AB68A08343}" type="presOf" srcId="{3A6F852C-8374-46AC-9433-788E03879316}" destId="{A3608A73-1857-499B-8963-E75B70637BCA}" srcOrd="0" destOrd="0" presId="urn:microsoft.com/office/officeart/2005/8/layout/hierarchy4"/>
    <dgm:cxn modelId="{46AD8E15-BB59-4AE3-B13E-2E60217BAA1F}" type="presOf" srcId="{2DC90547-7F9F-457E-8103-AE97A0E517AA}" destId="{69B631CD-B182-4018-A737-302B06156780}" srcOrd="0" destOrd="0" presId="urn:microsoft.com/office/officeart/2005/8/layout/hierarchy4"/>
    <dgm:cxn modelId="{CF085E16-5A73-4E02-B9DC-0D02BAD3049C}" srcId="{FB27DEE3-FF23-4EB4-864B-765E7DED0830}" destId="{A912FEF6-42CA-4EBD-BA83-A14F2F143B20}" srcOrd="2" destOrd="0" parTransId="{94822AAF-33E8-4A44-8277-2EA3B64730FB}" sibTransId="{8C4E8A91-A448-4800-B579-C766147EFC6F}"/>
    <dgm:cxn modelId="{4B96B4BB-D99C-49C0-9F64-3AAA6457C867}" type="presOf" srcId="{5A08938A-60B9-48DA-BD62-619AD70B5A92}" destId="{0C063A75-71D1-448B-8128-E65707E188A2}" srcOrd="0" destOrd="0" presId="urn:microsoft.com/office/officeart/2005/8/layout/hierarchy4"/>
    <dgm:cxn modelId="{C3FD97EA-FE33-4742-9414-873DCB2EDFFE}" type="presOf" srcId="{45478208-BF25-4F0E-9D79-51E70B96FB79}" destId="{B87E8A84-5185-4539-9A88-21E07AE1BAD1}" srcOrd="0" destOrd="0" presId="urn:microsoft.com/office/officeart/2005/8/layout/hierarchy4"/>
    <dgm:cxn modelId="{CA9F1D5C-038E-48EB-9319-30586686FCE4}" srcId="{FB27DEE3-FF23-4EB4-864B-765E7DED0830}" destId="{EB1B7B13-792F-42A3-AF5E-5B7A57BC5677}" srcOrd="0" destOrd="0" parTransId="{266C8B4F-623C-4D5C-AA8B-34E0B34E07D6}" sibTransId="{E30C403A-A3CE-4F3A-9F29-9A1CD4617A67}"/>
    <dgm:cxn modelId="{87DB23CB-CB42-41B2-9176-91EA50E34F86}" type="presParOf" srcId="{BAAFE830-C200-44F8-AC9B-B3DB71531AFD}" destId="{96126C4D-7505-4B23-A303-A3F129A69F83}" srcOrd="0" destOrd="0" presId="urn:microsoft.com/office/officeart/2005/8/layout/hierarchy4"/>
    <dgm:cxn modelId="{C8E3BC84-62AC-4D47-9775-98AA5EF24E1E}" type="presParOf" srcId="{96126C4D-7505-4B23-A303-A3F129A69F83}" destId="{D20A8A15-0D28-4B73-9161-E457006BE554}" srcOrd="0" destOrd="0" presId="urn:microsoft.com/office/officeart/2005/8/layout/hierarchy4"/>
    <dgm:cxn modelId="{16919361-6298-4C59-874D-77AFFBD85EB0}" type="presParOf" srcId="{96126C4D-7505-4B23-A303-A3F129A69F83}" destId="{66A9320C-2106-447F-8300-9A9F2413CCDB}" srcOrd="1" destOrd="0" presId="urn:microsoft.com/office/officeart/2005/8/layout/hierarchy4"/>
    <dgm:cxn modelId="{CB5A6594-51F4-4D24-9815-B20FFEF22B2A}" type="presParOf" srcId="{96126C4D-7505-4B23-A303-A3F129A69F83}" destId="{3E32FCED-D65D-45DF-81EC-1FBE4D4194A6}" srcOrd="2" destOrd="0" presId="urn:microsoft.com/office/officeart/2005/8/layout/hierarchy4"/>
    <dgm:cxn modelId="{74DBCF34-EE32-45D8-A175-B9CB5F8045C5}" type="presParOf" srcId="{3E32FCED-D65D-45DF-81EC-1FBE4D4194A6}" destId="{CA9E7E9D-BF3D-486F-A9D3-6992844797CE}" srcOrd="0" destOrd="0" presId="urn:microsoft.com/office/officeart/2005/8/layout/hierarchy4"/>
    <dgm:cxn modelId="{454BCED8-76D5-4200-A38D-FC849BC2ED7E}" type="presParOf" srcId="{CA9E7E9D-BF3D-486F-A9D3-6992844797CE}" destId="{C34A3F28-46C8-4C79-AF24-CD635769FEC5}" srcOrd="0" destOrd="0" presId="urn:microsoft.com/office/officeart/2005/8/layout/hierarchy4"/>
    <dgm:cxn modelId="{B38D367D-C7F0-46B1-AAC1-1C2B087F8BA6}" type="presParOf" srcId="{CA9E7E9D-BF3D-486F-A9D3-6992844797CE}" destId="{81437691-1667-40E9-9E3C-3E141C328B78}" srcOrd="1" destOrd="0" presId="urn:microsoft.com/office/officeart/2005/8/layout/hierarchy4"/>
    <dgm:cxn modelId="{698A77CB-1E0E-4F08-978C-90892813C2F7}" type="presParOf" srcId="{3E32FCED-D65D-45DF-81EC-1FBE4D4194A6}" destId="{677E546F-CFD7-4D55-9A55-B3C0BCEA1A5B}" srcOrd="1" destOrd="0" presId="urn:microsoft.com/office/officeart/2005/8/layout/hierarchy4"/>
    <dgm:cxn modelId="{BC01C4DF-0FA0-45F0-AC6A-8A5457659C9C}" type="presParOf" srcId="{3E32FCED-D65D-45DF-81EC-1FBE4D4194A6}" destId="{CF3E11FE-1511-4DB6-9A16-E6B40EC90740}" srcOrd="2" destOrd="0" presId="urn:microsoft.com/office/officeart/2005/8/layout/hierarchy4"/>
    <dgm:cxn modelId="{B64F217C-D577-4709-9E6D-C422A91B4043}" type="presParOf" srcId="{CF3E11FE-1511-4DB6-9A16-E6B40EC90740}" destId="{0C063A75-71D1-448B-8128-E65707E188A2}" srcOrd="0" destOrd="0" presId="urn:microsoft.com/office/officeart/2005/8/layout/hierarchy4"/>
    <dgm:cxn modelId="{66426342-2D6F-4342-959A-652CA63A7D68}" type="presParOf" srcId="{CF3E11FE-1511-4DB6-9A16-E6B40EC90740}" destId="{D71DB891-52DF-46E2-9493-AE16A12084D7}" srcOrd="1" destOrd="0" presId="urn:microsoft.com/office/officeart/2005/8/layout/hierarchy4"/>
    <dgm:cxn modelId="{71F82F63-CFC4-4177-8EE3-51BAD1CECEE6}" type="presParOf" srcId="{3E32FCED-D65D-45DF-81EC-1FBE4D4194A6}" destId="{7FC0AB5F-3E74-4C2B-BCE9-F4790F2EDC68}" srcOrd="3" destOrd="0" presId="urn:microsoft.com/office/officeart/2005/8/layout/hierarchy4"/>
    <dgm:cxn modelId="{50908FBB-47C1-4022-99D2-036DD3B69FC1}" type="presParOf" srcId="{3E32FCED-D65D-45DF-81EC-1FBE4D4194A6}" destId="{3496BCD0-A504-44F7-8311-C204F7ACEA9F}" srcOrd="4" destOrd="0" presId="urn:microsoft.com/office/officeart/2005/8/layout/hierarchy4"/>
    <dgm:cxn modelId="{F75F2026-FCDD-4F99-A4E9-22B530118C32}" type="presParOf" srcId="{3496BCD0-A504-44F7-8311-C204F7ACEA9F}" destId="{CF65F3FD-3915-43D6-BDF8-C1F5B5E35E24}" srcOrd="0" destOrd="0" presId="urn:microsoft.com/office/officeart/2005/8/layout/hierarchy4"/>
    <dgm:cxn modelId="{CED80028-2CB6-44A1-8E25-49F9D28EC8A8}" type="presParOf" srcId="{3496BCD0-A504-44F7-8311-C204F7ACEA9F}" destId="{C9E05086-600B-423A-97B8-FB9F08E760F6}" srcOrd="1" destOrd="0" presId="urn:microsoft.com/office/officeart/2005/8/layout/hierarchy4"/>
    <dgm:cxn modelId="{58F0481D-A9B2-44D8-BE62-5A90D7DA1AF8}" type="presParOf" srcId="{3496BCD0-A504-44F7-8311-C204F7ACEA9F}" destId="{235A6A5D-8365-478D-A20A-A5B9F7C2E75D}" srcOrd="2" destOrd="0" presId="urn:microsoft.com/office/officeart/2005/8/layout/hierarchy4"/>
    <dgm:cxn modelId="{A9D084EC-7022-4E74-86B4-C3BBB370FF18}" type="presParOf" srcId="{235A6A5D-8365-478D-A20A-A5B9F7C2E75D}" destId="{B4BB578C-9033-483B-93B7-29F182BD5844}" srcOrd="0" destOrd="0" presId="urn:microsoft.com/office/officeart/2005/8/layout/hierarchy4"/>
    <dgm:cxn modelId="{73719A35-32E0-45FB-B797-03CCC208C0D0}" type="presParOf" srcId="{B4BB578C-9033-483B-93B7-29F182BD5844}" destId="{B87E8A84-5185-4539-9A88-21E07AE1BAD1}" srcOrd="0" destOrd="0" presId="urn:microsoft.com/office/officeart/2005/8/layout/hierarchy4"/>
    <dgm:cxn modelId="{65B7DB65-1319-482D-83DE-CD2420A2E08A}" type="presParOf" srcId="{B4BB578C-9033-483B-93B7-29F182BD5844}" destId="{9B5CB3C1-6F3E-4C09-9F0E-D1199AB6147C}" srcOrd="1" destOrd="0" presId="urn:microsoft.com/office/officeart/2005/8/layout/hierarchy4"/>
    <dgm:cxn modelId="{79B67369-2CB5-4D57-953B-80AA0767EE23}" type="presParOf" srcId="{235A6A5D-8365-478D-A20A-A5B9F7C2E75D}" destId="{F66458F2-225A-4701-8A59-B12FDC90E924}" srcOrd="1" destOrd="0" presId="urn:microsoft.com/office/officeart/2005/8/layout/hierarchy4"/>
    <dgm:cxn modelId="{E7280AF1-D624-45A3-B9E8-D52D0BC630B6}" type="presParOf" srcId="{235A6A5D-8365-478D-A20A-A5B9F7C2E75D}" destId="{F9EE3222-F968-4216-BFD2-01062BC47C50}" srcOrd="2" destOrd="0" presId="urn:microsoft.com/office/officeart/2005/8/layout/hierarchy4"/>
    <dgm:cxn modelId="{08768EA0-110A-4EAE-B640-BF5B2732800F}" type="presParOf" srcId="{F9EE3222-F968-4216-BFD2-01062BC47C50}" destId="{69B631CD-B182-4018-A737-302B06156780}" srcOrd="0" destOrd="0" presId="urn:microsoft.com/office/officeart/2005/8/layout/hierarchy4"/>
    <dgm:cxn modelId="{1AE969F5-0180-4627-B123-C9CF8FDEA261}" type="presParOf" srcId="{F9EE3222-F968-4216-BFD2-01062BC47C50}" destId="{460C5EC5-A5F8-4BD9-A85F-826893DB2203}" srcOrd="1" destOrd="0" presId="urn:microsoft.com/office/officeart/2005/8/layout/hierarchy4"/>
    <dgm:cxn modelId="{91C592C3-2EB3-4E88-A42B-E495ABC8BC3D}" type="presParOf" srcId="{235A6A5D-8365-478D-A20A-A5B9F7C2E75D}" destId="{F41F31C2-D5F6-4732-B84D-8990ACD43741}" srcOrd="3" destOrd="0" presId="urn:microsoft.com/office/officeart/2005/8/layout/hierarchy4"/>
    <dgm:cxn modelId="{686429AC-2A31-4E96-831B-E4D056EA576D}" type="presParOf" srcId="{235A6A5D-8365-478D-A20A-A5B9F7C2E75D}" destId="{92A08DBE-5677-48C5-9A85-3F146A3123B2}" srcOrd="4" destOrd="0" presId="urn:microsoft.com/office/officeart/2005/8/layout/hierarchy4"/>
    <dgm:cxn modelId="{92CC732E-4363-44D2-9970-6692D6D4FE49}" type="presParOf" srcId="{92A08DBE-5677-48C5-9A85-3F146A3123B2}" destId="{A3608A73-1857-499B-8963-E75B70637BCA}" srcOrd="0" destOrd="0" presId="urn:microsoft.com/office/officeart/2005/8/layout/hierarchy4"/>
    <dgm:cxn modelId="{553A277F-B5E8-4A85-8591-49DFC38AD1F2}" type="presParOf" srcId="{92A08DBE-5677-48C5-9A85-3F146A3123B2}" destId="{8B06686A-4D10-4639-81A2-DEA3D3736B83}" srcOrd="1" destOrd="0" presId="urn:microsoft.com/office/officeart/2005/8/layout/hierarchy4"/>
    <dgm:cxn modelId="{95F3A83F-63FB-4F02-A596-55D22BA05F51}" type="presParOf" srcId="{3E32FCED-D65D-45DF-81EC-1FBE4D4194A6}" destId="{554B5584-84D2-42F0-8C51-5AF536D58605}" srcOrd="5" destOrd="0" presId="urn:microsoft.com/office/officeart/2005/8/layout/hierarchy4"/>
    <dgm:cxn modelId="{7C3FD19E-07CA-44AC-97B9-4A2972BC4BF4}" type="presParOf" srcId="{3E32FCED-D65D-45DF-81EC-1FBE4D4194A6}" destId="{1804CF00-B474-46AC-85C2-6041D86EE10B}" srcOrd="6" destOrd="0" presId="urn:microsoft.com/office/officeart/2005/8/layout/hierarchy4"/>
    <dgm:cxn modelId="{1DB86DF0-5BAA-40BD-8D9B-C9B1A887867A}" type="presParOf" srcId="{1804CF00-B474-46AC-85C2-6041D86EE10B}" destId="{956BD500-63A7-46D8-9B42-74678EBF227C}" srcOrd="0" destOrd="0" presId="urn:microsoft.com/office/officeart/2005/8/layout/hierarchy4"/>
    <dgm:cxn modelId="{43B7DFB9-2657-4D25-9911-BFC415D4350E}" type="presParOf" srcId="{1804CF00-B474-46AC-85C2-6041D86EE10B}" destId="{0A24C391-F0BD-4CCF-A68C-D7C8170BDAD2}" srcOrd="1" destOrd="0" presId="urn:microsoft.com/office/officeart/2005/8/layout/hierarchy4"/>
    <dgm:cxn modelId="{AA38C5B7-EC78-4A3F-9AF6-942305DA5C60}" type="presParOf" srcId="{3E32FCED-D65D-45DF-81EC-1FBE4D4194A6}" destId="{78048854-0D05-4972-B974-93CD9FC1D5B0}" srcOrd="7" destOrd="0" presId="urn:microsoft.com/office/officeart/2005/8/layout/hierarchy4"/>
    <dgm:cxn modelId="{C67847C4-ABD5-441B-88AC-84A3C60BB602}" type="presParOf" srcId="{3E32FCED-D65D-45DF-81EC-1FBE4D4194A6}" destId="{2509B063-9826-452F-819C-91DD9B1FC9D5}" srcOrd="8" destOrd="0" presId="urn:microsoft.com/office/officeart/2005/8/layout/hierarchy4"/>
    <dgm:cxn modelId="{A1F6BE35-35AD-4F8F-80E3-072DC18BD80F}" type="presParOf" srcId="{2509B063-9826-452F-819C-91DD9B1FC9D5}" destId="{81CFFB82-A5EC-4497-A106-A1EFCBA68FD4}" srcOrd="0" destOrd="0" presId="urn:microsoft.com/office/officeart/2005/8/layout/hierarchy4"/>
    <dgm:cxn modelId="{494A0336-7AEF-47C1-8C06-E19FDDAAEB78}" type="presParOf" srcId="{2509B063-9826-452F-819C-91DD9B1FC9D5}" destId="{5E038F44-5071-4E44-87B7-1781284C92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6D3492-1A74-4DF7-B9A5-BAF7BFD1F25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7DEE3-FF23-4EB4-864B-765E7DED0830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/>
            <a:t>Potential Factors in Underwriting</a:t>
          </a:r>
        </a:p>
      </dgm:t>
    </dgm:pt>
    <dgm:pt modelId="{17BC6A49-609D-4640-A8B0-45E6D508B39D}" type="parTrans" cxnId="{67A53A29-5CEC-4D58-A176-287AB2B73DBB}">
      <dgm:prSet/>
      <dgm:spPr/>
      <dgm:t>
        <a:bodyPr/>
        <a:lstStyle/>
        <a:p>
          <a:endParaRPr lang="en-US"/>
        </a:p>
      </dgm:t>
    </dgm:pt>
    <dgm:pt modelId="{16F8085F-3011-4F17-A952-DDD7985BA0EB}" type="sibTrans" cxnId="{67A53A29-5CEC-4D58-A176-287AB2B73DBB}">
      <dgm:prSet/>
      <dgm:spPr/>
      <dgm:t>
        <a:bodyPr/>
        <a:lstStyle/>
        <a:p>
          <a:endParaRPr lang="en-US"/>
        </a:p>
      </dgm:t>
    </dgm:pt>
    <dgm:pt modelId="{EB1B7B13-792F-42A3-AF5E-5B7A57BC5677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/>
            <a:t>Capacity</a:t>
          </a:r>
        </a:p>
      </dgm:t>
    </dgm:pt>
    <dgm:pt modelId="{266C8B4F-623C-4D5C-AA8B-34E0B34E07D6}" type="parTrans" cxnId="{CA9F1D5C-038E-48EB-9319-30586686FCE4}">
      <dgm:prSet/>
      <dgm:spPr/>
      <dgm:t>
        <a:bodyPr/>
        <a:lstStyle/>
        <a:p>
          <a:endParaRPr lang="en-US"/>
        </a:p>
      </dgm:t>
    </dgm:pt>
    <dgm:pt modelId="{E30C403A-A3CE-4F3A-9F29-9A1CD4617A67}" type="sibTrans" cxnId="{CA9F1D5C-038E-48EB-9319-30586686FCE4}">
      <dgm:prSet/>
      <dgm:spPr/>
      <dgm:t>
        <a:bodyPr/>
        <a:lstStyle/>
        <a:p>
          <a:endParaRPr lang="en-US"/>
        </a:p>
      </dgm:t>
    </dgm:pt>
    <dgm:pt modelId="{89799123-3850-4E31-A10D-C50077E719AF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dirty="0"/>
            <a:t>Conditions</a:t>
          </a:r>
        </a:p>
      </dgm:t>
    </dgm:pt>
    <dgm:pt modelId="{21A95D57-B2F8-44EC-8148-AED531C5C8F4}" type="parTrans" cxnId="{BCF17425-97B4-4081-B50E-120A9CABC1C9}">
      <dgm:prSet/>
      <dgm:spPr/>
      <dgm:t>
        <a:bodyPr/>
        <a:lstStyle/>
        <a:p>
          <a:endParaRPr lang="en-US"/>
        </a:p>
      </dgm:t>
    </dgm:pt>
    <dgm:pt modelId="{92E7E960-A0A4-401E-81C8-9409292FCB23}" type="sibTrans" cxnId="{BCF17425-97B4-4081-B50E-120A9CABC1C9}">
      <dgm:prSet/>
      <dgm:spPr/>
      <dgm:t>
        <a:bodyPr/>
        <a:lstStyle/>
        <a:p>
          <a:endParaRPr lang="en-US"/>
        </a:p>
      </dgm:t>
    </dgm:pt>
    <dgm:pt modelId="{A912FEF6-42CA-4EBD-BA83-A14F2F143B20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dirty="0"/>
            <a:t>Credit History</a:t>
          </a:r>
          <a:endParaRPr lang="en-US" strike="noStrike" dirty="0">
            <a:solidFill>
              <a:schemeClr val="bg1"/>
            </a:solidFill>
          </a:endParaRPr>
        </a:p>
      </dgm:t>
    </dgm:pt>
    <dgm:pt modelId="{94822AAF-33E8-4A44-8277-2EA3B64730FB}" type="parTrans" cxnId="{CF085E16-5A73-4E02-B9DC-0D02BAD3049C}">
      <dgm:prSet/>
      <dgm:spPr/>
      <dgm:t>
        <a:bodyPr/>
        <a:lstStyle/>
        <a:p>
          <a:endParaRPr lang="en-US"/>
        </a:p>
      </dgm:t>
    </dgm:pt>
    <dgm:pt modelId="{8C4E8A91-A448-4800-B579-C766147EFC6F}" type="sibTrans" cxnId="{CF085E16-5A73-4E02-B9DC-0D02BAD3049C}">
      <dgm:prSet/>
      <dgm:spPr/>
      <dgm:t>
        <a:bodyPr/>
        <a:lstStyle/>
        <a:p>
          <a:endParaRPr lang="en-US"/>
        </a:p>
      </dgm:t>
    </dgm:pt>
    <dgm:pt modelId="{45478208-BF25-4F0E-9D79-51E70B96FB7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effectLst/>
      </dgm:spPr>
      <dgm:t>
        <a:bodyPr/>
        <a:lstStyle/>
        <a:p>
          <a:r>
            <a:rPr lang="en-US" dirty="0"/>
            <a:t>Personal </a:t>
          </a:r>
          <a:br>
            <a:rPr lang="en-US" dirty="0"/>
          </a:br>
          <a:r>
            <a:rPr lang="en-US" dirty="0"/>
            <a:t>Credit </a:t>
          </a:r>
        </a:p>
      </dgm:t>
    </dgm:pt>
    <dgm:pt modelId="{6D916597-DCFA-4CFF-B8C7-AA4B03483C24}" type="parTrans" cxnId="{AAC290F3-2536-497F-A0D9-D1D7C3A12B69}">
      <dgm:prSet/>
      <dgm:spPr/>
      <dgm:t>
        <a:bodyPr/>
        <a:lstStyle/>
        <a:p>
          <a:endParaRPr lang="en-US"/>
        </a:p>
      </dgm:t>
    </dgm:pt>
    <dgm:pt modelId="{15B73A92-D4C7-4CDF-8F8E-F404A4A25586}" type="sibTrans" cxnId="{AAC290F3-2536-497F-A0D9-D1D7C3A12B69}">
      <dgm:prSet/>
      <dgm:spPr/>
      <dgm:t>
        <a:bodyPr/>
        <a:lstStyle/>
        <a:p>
          <a:endParaRPr lang="en-US"/>
        </a:p>
      </dgm:t>
    </dgm:pt>
    <dgm:pt modelId="{2DC90547-7F9F-457E-8103-AE97A0E517AA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dirty="0"/>
            <a:t>Business Credit</a:t>
          </a:r>
        </a:p>
      </dgm:t>
    </dgm:pt>
    <dgm:pt modelId="{43C390D3-C518-47CE-B59F-4EC4EBAF9498}" type="parTrans" cxnId="{06509F3F-FF0F-4242-8B3A-C02DCC9FD5DC}">
      <dgm:prSet/>
      <dgm:spPr/>
      <dgm:t>
        <a:bodyPr/>
        <a:lstStyle/>
        <a:p>
          <a:endParaRPr lang="en-US"/>
        </a:p>
      </dgm:t>
    </dgm:pt>
    <dgm:pt modelId="{D0D5D92F-DDE1-4988-8DEA-3EB437B4C9CC}" type="sibTrans" cxnId="{06509F3F-FF0F-4242-8B3A-C02DCC9FD5DC}">
      <dgm:prSet/>
      <dgm:spPr/>
      <dgm:t>
        <a:bodyPr/>
        <a:lstStyle/>
        <a:p>
          <a:endParaRPr lang="en-US"/>
        </a:p>
      </dgm:t>
    </dgm:pt>
    <dgm:pt modelId="{3A6F852C-8374-46AC-9433-788E03879316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dirty="0"/>
            <a:t>Nontraditional Credit Data</a:t>
          </a:r>
        </a:p>
      </dgm:t>
    </dgm:pt>
    <dgm:pt modelId="{C61B2DFF-C3AD-4746-90ED-2D9504F46541}" type="parTrans" cxnId="{B0181E3D-42E5-4628-BF25-80EBAE5770DF}">
      <dgm:prSet/>
      <dgm:spPr/>
      <dgm:t>
        <a:bodyPr/>
        <a:lstStyle/>
        <a:p>
          <a:endParaRPr lang="en-US"/>
        </a:p>
      </dgm:t>
    </dgm:pt>
    <dgm:pt modelId="{E774AA4C-83B8-42A2-98AE-DD9658D016ED}" type="sibTrans" cxnId="{B0181E3D-42E5-4628-BF25-80EBAE5770DF}">
      <dgm:prSet/>
      <dgm:spPr/>
      <dgm:t>
        <a:bodyPr/>
        <a:lstStyle/>
        <a:p>
          <a:endParaRPr lang="en-US"/>
        </a:p>
      </dgm:t>
    </dgm:pt>
    <dgm:pt modelId="{A1BF6CA1-58A7-43BE-9AA7-401DC3BDA495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strike="noStrike" dirty="0">
              <a:solidFill>
                <a:schemeClr val="bg1"/>
              </a:solidFill>
            </a:rPr>
            <a:t>Character</a:t>
          </a:r>
          <a:endParaRPr lang="en-US" dirty="0"/>
        </a:p>
      </dgm:t>
    </dgm:pt>
    <dgm:pt modelId="{A6EABB32-9CE2-44BE-85C9-0D6A278A8C97}" type="parTrans" cxnId="{8CBDEEFC-A628-4C24-A1CA-BA58994B8274}">
      <dgm:prSet/>
      <dgm:spPr/>
      <dgm:t>
        <a:bodyPr/>
        <a:lstStyle/>
        <a:p>
          <a:endParaRPr lang="en-US"/>
        </a:p>
      </dgm:t>
    </dgm:pt>
    <dgm:pt modelId="{2962ACF0-B38D-456A-B5FD-54D770778293}" type="sibTrans" cxnId="{8CBDEEFC-A628-4C24-A1CA-BA58994B8274}">
      <dgm:prSet/>
      <dgm:spPr/>
      <dgm:t>
        <a:bodyPr/>
        <a:lstStyle/>
        <a:p>
          <a:endParaRPr lang="en-US"/>
        </a:p>
      </dgm:t>
    </dgm:pt>
    <dgm:pt modelId="{5A08938A-60B9-48DA-BD62-619AD70B5A92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50800" dist="50800" dir="5400000" algn="ctr" rotWithShape="0">
            <a:schemeClr val="bg1"/>
          </a:outerShdw>
        </a:effectLst>
      </dgm:spPr>
      <dgm:t>
        <a:bodyPr/>
        <a:lstStyle/>
        <a:p>
          <a:r>
            <a:rPr lang="en-US" dirty="0"/>
            <a:t>Collateral</a:t>
          </a:r>
          <a:endParaRPr lang="en-US" strike="noStrike" dirty="0">
            <a:solidFill>
              <a:schemeClr val="bg1"/>
            </a:solidFill>
          </a:endParaRPr>
        </a:p>
      </dgm:t>
    </dgm:pt>
    <dgm:pt modelId="{95CDE072-4F5E-45BF-A7ED-1DA6FE3F197E}" type="parTrans" cxnId="{6CD40B40-30F3-417D-903D-C526AFF3BD78}">
      <dgm:prSet/>
      <dgm:spPr/>
      <dgm:t>
        <a:bodyPr/>
        <a:lstStyle/>
        <a:p>
          <a:endParaRPr lang="en-US"/>
        </a:p>
      </dgm:t>
    </dgm:pt>
    <dgm:pt modelId="{AB13CD2F-0CC8-439E-BD1B-4AF6AACAB964}" type="sibTrans" cxnId="{6CD40B40-30F3-417D-903D-C526AFF3BD78}">
      <dgm:prSet/>
      <dgm:spPr/>
      <dgm:t>
        <a:bodyPr/>
        <a:lstStyle/>
        <a:p>
          <a:endParaRPr lang="en-US"/>
        </a:p>
      </dgm:t>
    </dgm:pt>
    <dgm:pt modelId="{BAAFE830-C200-44F8-AC9B-B3DB71531AFD}" type="pres">
      <dgm:prSet presAssocID="{B16D3492-1A74-4DF7-B9A5-BAF7BFD1F2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126C4D-7505-4B23-A303-A3F129A69F83}" type="pres">
      <dgm:prSet presAssocID="{FB27DEE3-FF23-4EB4-864B-765E7DED0830}" presName="vertOne" presStyleCnt="0"/>
      <dgm:spPr/>
    </dgm:pt>
    <dgm:pt modelId="{D20A8A15-0D28-4B73-9161-E457006BE554}" type="pres">
      <dgm:prSet presAssocID="{FB27DEE3-FF23-4EB4-864B-765E7DED0830}" presName="txOne" presStyleLbl="node0" presStyleIdx="0" presStyleCnt="1" custScaleY="48974" custLinFactY="-1293" custLinFactNeighborX="155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A9320C-2106-447F-8300-9A9F2413CCDB}" type="pres">
      <dgm:prSet presAssocID="{FB27DEE3-FF23-4EB4-864B-765E7DED0830}" presName="parTransOne" presStyleCnt="0"/>
      <dgm:spPr/>
    </dgm:pt>
    <dgm:pt modelId="{3E32FCED-D65D-45DF-81EC-1FBE4D4194A6}" type="pres">
      <dgm:prSet presAssocID="{FB27DEE3-FF23-4EB4-864B-765E7DED0830}" presName="horzOne" presStyleCnt="0"/>
      <dgm:spPr/>
    </dgm:pt>
    <dgm:pt modelId="{CA9E7E9D-BF3D-486F-A9D3-6992844797CE}" type="pres">
      <dgm:prSet presAssocID="{EB1B7B13-792F-42A3-AF5E-5B7A57BC5677}" presName="vertTwo" presStyleCnt="0"/>
      <dgm:spPr/>
    </dgm:pt>
    <dgm:pt modelId="{C34A3F28-46C8-4C79-AF24-CD635769FEC5}" type="pres">
      <dgm:prSet presAssocID="{EB1B7B13-792F-42A3-AF5E-5B7A57BC5677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437691-1667-40E9-9E3C-3E141C328B78}" type="pres">
      <dgm:prSet presAssocID="{EB1B7B13-792F-42A3-AF5E-5B7A57BC5677}" presName="horzTwo" presStyleCnt="0"/>
      <dgm:spPr/>
    </dgm:pt>
    <dgm:pt modelId="{677E546F-CFD7-4D55-9A55-B3C0BCEA1A5B}" type="pres">
      <dgm:prSet presAssocID="{E30C403A-A3CE-4F3A-9F29-9A1CD4617A67}" presName="sibSpaceTwo" presStyleCnt="0"/>
      <dgm:spPr/>
    </dgm:pt>
    <dgm:pt modelId="{CF3E11FE-1511-4DB6-9A16-E6B40EC90740}" type="pres">
      <dgm:prSet presAssocID="{5A08938A-60B9-48DA-BD62-619AD70B5A92}" presName="vertTwo" presStyleCnt="0"/>
      <dgm:spPr/>
    </dgm:pt>
    <dgm:pt modelId="{0C063A75-71D1-448B-8128-E65707E188A2}" type="pres">
      <dgm:prSet presAssocID="{5A08938A-60B9-48DA-BD62-619AD70B5A92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1DB891-52DF-46E2-9493-AE16A12084D7}" type="pres">
      <dgm:prSet presAssocID="{5A08938A-60B9-48DA-BD62-619AD70B5A92}" presName="horzTwo" presStyleCnt="0"/>
      <dgm:spPr/>
    </dgm:pt>
    <dgm:pt modelId="{7FC0AB5F-3E74-4C2B-BCE9-F4790F2EDC68}" type="pres">
      <dgm:prSet presAssocID="{AB13CD2F-0CC8-439E-BD1B-4AF6AACAB964}" presName="sibSpaceTwo" presStyleCnt="0"/>
      <dgm:spPr/>
    </dgm:pt>
    <dgm:pt modelId="{3496BCD0-A504-44F7-8311-C204F7ACEA9F}" type="pres">
      <dgm:prSet presAssocID="{A912FEF6-42CA-4EBD-BA83-A14F2F143B20}" presName="vertTwo" presStyleCnt="0"/>
      <dgm:spPr/>
    </dgm:pt>
    <dgm:pt modelId="{CF65F3FD-3915-43D6-BDF8-C1F5B5E35E24}" type="pres">
      <dgm:prSet presAssocID="{A912FEF6-42CA-4EBD-BA83-A14F2F143B20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E05086-600B-423A-97B8-FB9F08E760F6}" type="pres">
      <dgm:prSet presAssocID="{A912FEF6-42CA-4EBD-BA83-A14F2F143B20}" presName="parTransTwo" presStyleCnt="0"/>
      <dgm:spPr/>
    </dgm:pt>
    <dgm:pt modelId="{235A6A5D-8365-478D-A20A-A5B9F7C2E75D}" type="pres">
      <dgm:prSet presAssocID="{A912FEF6-42CA-4EBD-BA83-A14F2F143B20}" presName="horzTwo" presStyleCnt="0"/>
      <dgm:spPr/>
    </dgm:pt>
    <dgm:pt modelId="{B4BB578C-9033-483B-93B7-29F182BD5844}" type="pres">
      <dgm:prSet presAssocID="{45478208-BF25-4F0E-9D79-51E70B96FB79}" presName="vertThree" presStyleCnt="0"/>
      <dgm:spPr/>
    </dgm:pt>
    <dgm:pt modelId="{B87E8A84-5185-4539-9A88-21E07AE1BAD1}" type="pres">
      <dgm:prSet presAssocID="{45478208-BF25-4F0E-9D79-51E70B96FB79}" presName="txThree" presStyleLbl="node3" presStyleIdx="0" presStyleCnt="3" custScaleX="815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5CB3C1-6F3E-4C09-9F0E-D1199AB6147C}" type="pres">
      <dgm:prSet presAssocID="{45478208-BF25-4F0E-9D79-51E70B96FB79}" presName="horzThree" presStyleCnt="0"/>
      <dgm:spPr/>
    </dgm:pt>
    <dgm:pt modelId="{F66458F2-225A-4701-8A59-B12FDC90E924}" type="pres">
      <dgm:prSet presAssocID="{15B73A92-D4C7-4CDF-8F8E-F404A4A25586}" presName="sibSpaceThree" presStyleCnt="0"/>
      <dgm:spPr/>
    </dgm:pt>
    <dgm:pt modelId="{F9EE3222-F968-4216-BFD2-01062BC47C50}" type="pres">
      <dgm:prSet presAssocID="{2DC90547-7F9F-457E-8103-AE97A0E517AA}" presName="vertThree" presStyleCnt="0"/>
      <dgm:spPr/>
    </dgm:pt>
    <dgm:pt modelId="{69B631CD-B182-4018-A737-302B06156780}" type="pres">
      <dgm:prSet presAssocID="{2DC90547-7F9F-457E-8103-AE97A0E517AA}" presName="txThree" presStyleLbl="node3" presStyleIdx="1" presStyleCnt="3" custScaleX="885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0C5EC5-A5F8-4BD9-A85F-826893DB2203}" type="pres">
      <dgm:prSet presAssocID="{2DC90547-7F9F-457E-8103-AE97A0E517AA}" presName="horzThree" presStyleCnt="0"/>
      <dgm:spPr/>
    </dgm:pt>
    <dgm:pt modelId="{F41F31C2-D5F6-4732-B84D-8990ACD43741}" type="pres">
      <dgm:prSet presAssocID="{D0D5D92F-DDE1-4988-8DEA-3EB437B4C9CC}" presName="sibSpaceThree" presStyleCnt="0"/>
      <dgm:spPr/>
    </dgm:pt>
    <dgm:pt modelId="{92A08DBE-5677-48C5-9A85-3F146A3123B2}" type="pres">
      <dgm:prSet presAssocID="{3A6F852C-8374-46AC-9433-788E03879316}" presName="vertThree" presStyleCnt="0"/>
      <dgm:spPr/>
    </dgm:pt>
    <dgm:pt modelId="{A3608A73-1857-499B-8963-E75B70637BCA}" type="pres">
      <dgm:prSet presAssocID="{3A6F852C-8374-46AC-9433-788E0387931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06686A-4D10-4639-81A2-DEA3D3736B83}" type="pres">
      <dgm:prSet presAssocID="{3A6F852C-8374-46AC-9433-788E03879316}" presName="horzThree" presStyleCnt="0"/>
      <dgm:spPr/>
    </dgm:pt>
    <dgm:pt modelId="{554B5584-84D2-42F0-8C51-5AF536D58605}" type="pres">
      <dgm:prSet presAssocID="{8C4E8A91-A448-4800-B579-C766147EFC6F}" presName="sibSpaceTwo" presStyleCnt="0"/>
      <dgm:spPr/>
    </dgm:pt>
    <dgm:pt modelId="{1804CF00-B474-46AC-85C2-6041D86EE10B}" type="pres">
      <dgm:prSet presAssocID="{89799123-3850-4E31-A10D-C50077E719AF}" presName="vertTwo" presStyleCnt="0"/>
      <dgm:spPr/>
    </dgm:pt>
    <dgm:pt modelId="{956BD500-63A7-46D8-9B42-74678EBF227C}" type="pres">
      <dgm:prSet presAssocID="{89799123-3850-4E31-A10D-C50077E719AF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24C391-F0BD-4CCF-A68C-D7C8170BDAD2}" type="pres">
      <dgm:prSet presAssocID="{89799123-3850-4E31-A10D-C50077E719AF}" presName="horzTwo" presStyleCnt="0"/>
      <dgm:spPr/>
    </dgm:pt>
    <dgm:pt modelId="{78048854-0D05-4972-B974-93CD9FC1D5B0}" type="pres">
      <dgm:prSet presAssocID="{92E7E960-A0A4-401E-81C8-9409292FCB23}" presName="sibSpaceTwo" presStyleCnt="0"/>
      <dgm:spPr/>
    </dgm:pt>
    <dgm:pt modelId="{2509B063-9826-452F-819C-91DD9B1FC9D5}" type="pres">
      <dgm:prSet presAssocID="{A1BF6CA1-58A7-43BE-9AA7-401DC3BDA495}" presName="vertTwo" presStyleCnt="0"/>
      <dgm:spPr/>
    </dgm:pt>
    <dgm:pt modelId="{81CFFB82-A5EC-4497-A106-A1EFCBA68FD4}" type="pres">
      <dgm:prSet presAssocID="{A1BF6CA1-58A7-43BE-9AA7-401DC3BDA495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038F44-5071-4E44-87B7-1781284C921E}" type="pres">
      <dgm:prSet presAssocID="{A1BF6CA1-58A7-43BE-9AA7-401DC3BDA495}" presName="horzTwo" presStyleCnt="0"/>
      <dgm:spPr/>
    </dgm:pt>
  </dgm:ptLst>
  <dgm:cxnLst>
    <dgm:cxn modelId="{86AB142A-7011-411B-B2E5-1DC65E879137}" type="presOf" srcId="{89799123-3850-4E31-A10D-C50077E719AF}" destId="{956BD500-63A7-46D8-9B42-74678EBF227C}" srcOrd="0" destOrd="0" presId="urn:microsoft.com/office/officeart/2005/8/layout/hierarchy4"/>
    <dgm:cxn modelId="{A7551108-F118-4921-9D99-9053FF9E38E7}" type="presOf" srcId="{45478208-BF25-4F0E-9D79-51E70B96FB79}" destId="{B87E8A84-5185-4539-9A88-21E07AE1BAD1}" srcOrd="0" destOrd="0" presId="urn:microsoft.com/office/officeart/2005/8/layout/hierarchy4"/>
    <dgm:cxn modelId="{BAAAF5B0-FDA6-4EBF-A547-2DA5DE70E9B6}" type="presOf" srcId="{EB1B7B13-792F-42A3-AF5E-5B7A57BC5677}" destId="{C34A3F28-46C8-4C79-AF24-CD635769FEC5}" srcOrd="0" destOrd="0" presId="urn:microsoft.com/office/officeart/2005/8/layout/hierarchy4"/>
    <dgm:cxn modelId="{575EF061-5232-4001-8795-CAE8BE921BB6}" type="presOf" srcId="{B16D3492-1A74-4DF7-B9A5-BAF7BFD1F250}" destId="{BAAFE830-C200-44F8-AC9B-B3DB71531AFD}" srcOrd="0" destOrd="0" presId="urn:microsoft.com/office/officeart/2005/8/layout/hierarchy4"/>
    <dgm:cxn modelId="{6CD40B40-30F3-417D-903D-C526AFF3BD78}" srcId="{FB27DEE3-FF23-4EB4-864B-765E7DED0830}" destId="{5A08938A-60B9-48DA-BD62-619AD70B5A92}" srcOrd="1" destOrd="0" parTransId="{95CDE072-4F5E-45BF-A7ED-1DA6FE3F197E}" sibTransId="{AB13CD2F-0CC8-439E-BD1B-4AF6AACAB964}"/>
    <dgm:cxn modelId="{AAC290F3-2536-497F-A0D9-D1D7C3A12B69}" srcId="{A912FEF6-42CA-4EBD-BA83-A14F2F143B20}" destId="{45478208-BF25-4F0E-9D79-51E70B96FB79}" srcOrd="0" destOrd="0" parTransId="{6D916597-DCFA-4CFF-B8C7-AA4B03483C24}" sibTransId="{15B73A92-D4C7-4CDF-8F8E-F404A4A25586}"/>
    <dgm:cxn modelId="{D084C39B-AFFA-47F7-91CC-BACC21D67824}" type="presOf" srcId="{A1BF6CA1-58A7-43BE-9AA7-401DC3BDA495}" destId="{81CFFB82-A5EC-4497-A106-A1EFCBA68FD4}" srcOrd="0" destOrd="0" presId="urn:microsoft.com/office/officeart/2005/8/layout/hierarchy4"/>
    <dgm:cxn modelId="{67A53A29-5CEC-4D58-A176-287AB2B73DBB}" srcId="{B16D3492-1A74-4DF7-B9A5-BAF7BFD1F250}" destId="{FB27DEE3-FF23-4EB4-864B-765E7DED0830}" srcOrd="0" destOrd="0" parTransId="{17BC6A49-609D-4640-A8B0-45E6D508B39D}" sibTransId="{16F8085F-3011-4F17-A952-DDD7985BA0EB}"/>
    <dgm:cxn modelId="{01B0A7A1-87D2-4E8E-A8E2-721A53E991D6}" type="presOf" srcId="{A912FEF6-42CA-4EBD-BA83-A14F2F143B20}" destId="{CF65F3FD-3915-43D6-BDF8-C1F5B5E35E24}" srcOrd="0" destOrd="0" presId="urn:microsoft.com/office/officeart/2005/8/layout/hierarchy4"/>
    <dgm:cxn modelId="{8CBDEEFC-A628-4C24-A1CA-BA58994B8274}" srcId="{FB27DEE3-FF23-4EB4-864B-765E7DED0830}" destId="{A1BF6CA1-58A7-43BE-9AA7-401DC3BDA495}" srcOrd="4" destOrd="0" parTransId="{A6EABB32-9CE2-44BE-85C9-0D6A278A8C97}" sibTransId="{2962ACF0-B38D-456A-B5FD-54D770778293}"/>
    <dgm:cxn modelId="{BCF17425-97B4-4081-B50E-120A9CABC1C9}" srcId="{FB27DEE3-FF23-4EB4-864B-765E7DED0830}" destId="{89799123-3850-4E31-A10D-C50077E719AF}" srcOrd="3" destOrd="0" parTransId="{21A95D57-B2F8-44EC-8148-AED531C5C8F4}" sibTransId="{92E7E960-A0A4-401E-81C8-9409292FCB23}"/>
    <dgm:cxn modelId="{B0181E3D-42E5-4628-BF25-80EBAE5770DF}" srcId="{A912FEF6-42CA-4EBD-BA83-A14F2F143B20}" destId="{3A6F852C-8374-46AC-9433-788E03879316}" srcOrd="2" destOrd="0" parTransId="{C61B2DFF-C3AD-4746-90ED-2D9504F46541}" sibTransId="{E774AA4C-83B8-42A2-98AE-DD9658D016ED}"/>
    <dgm:cxn modelId="{06509F3F-FF0F-4242-8B3A-C02DCC9FD5DC}" srcId="{A912FEF6-42CA-4EBD-BA83-A14F2F143B20}" destId="{2DC90547-7F9F-457E-8103-AE97A0E517AA}" srcOrd="1" destOrd="0" parTransId="{43C390D3-C518-47CE-B59F-4EC4EBAF9498}" sibTransId="{D0D5D92F-DDE1-4988-8DEA-3EB437B4C9CC}"/>
    <dgm:cxn modelId="{85AC7A4A-BC04-4C97-8A0C-E21A8287F77C}" type="presOf" srcId="{FB27DEE3-FF23-4EB4-864B-765E7DED0830}" destId="{D20A8A15-0D28-4B73-9161-E457006BE554}" srcOrd="0" destOrd="0" presId="urn:microsoft.com/office/officeart/2005/8/layout/hierarchy4"/>
    <dgm:cxn modelId="{CF085E16-5A73-4E02-B9DC-0D02BAD3049C}" srcId="{FB27DEE3-FF23-4EB4-864B-765E7DED0830}" destId="{A912FEF6-42CA-4EBD-BA83-A14F2F143B20}" srcOrd="2" destOrd="0" parTransId="{94822AAF-33E8-4A44-8277-2EA3B64730FB}" sibTransId="{8C4E8A91-A448-4800-B579-C766147EFC6F}"/>
    <dgm:cxn modelId="{5D8FA1A4-A0F0-4313-BB58-816FBF6E6C35}" type="presOf" srcId="{5A08938A-60B9-48DA-BD62-619AD70B5A92}" destId="{0C063A75-71D1-448B-8128-E65707E188A2}" srcOrd="0" destOrd="0" presId="urn:microsoft.com/office/officeart/2005/8/layout/hierarchy4"/>
    <dgm:cxn modelId="{2037829B-3466-415B-BD90-5876D2566241}" type="presOf" srcId="{2DC90547-7F9F-457E-8103-AE97A0E517AA}" destId="{69B631CD-B182-4018-A737-302B06156780}" srcOrd="0" destOrd="0" presId="urn:microsoft.com/office/officeart/2005/8/layout/hierarchy4"/>
    <dgm:cxn modelId="{CA9F1D5C-038E-48EB-9319-30586686FCE4}" srcId="{FB27DEE3-FF23-4EB4-864B-765E7DED0830}" destId="{EB1B7B13-792F-42A3-AF5E-5B7A57BC5677}" srcOrd="0" destOrd="0" parTransId="{266C8B4F-623C-4D5C-AA8B-34E0B34E07D6}" sibTransId="{E30C403A-A3CE-4F3A-9F29-9A1CD4617A67}"/>
    <dgm:cxn modelId="{CC6264FE-4A1F-467E-A6EC-A90F41FC0A5E}" type="presOf" srcId="{3A6F852C-8374-46AC-9433-788E03879316}" destId="{A3608A73-1857-499B-8963-E75B70637BCA}" srcOrd="0" destOrd="0" presId="urn:microsoft.com/office/officeart/2005/8/layout/hierarchy4"/>
    <dgm:cxn modelId="{A62092A1-7A6C-4F17-BEE6-AE98164398F5}" type="presParOf" srcId="{BAAFE830-C200-44F8-AC9B-B3DB71531AFD}" destId="{96126C4D-7505-4B23-A303-A3F129A69F83}" srcOrd="0" destOrd="0" presId="urn:microsoft.com/office/officeart/2005/8/layout/hierarchy4"/>
    <dgm:cxn modelId="{EE2E7960-E669-436C-8290-9093AD5133E0}" type="presParOf" srcId="{96126C4D-7505-4B23-A303-A3F129A69F83}" destId="{D20A8A15-0D28-4B73-9161-E457006BE554}" srcOrd="0" destOrd="0" presId="urn:microsoft.com/office/officeart/2005/8/layout/hierarchy4"/>
    <dgm:cxn modelId="{A08F225A-5420-4C12-A659-88BA68EC8D6E}" type="presParOf" srcId="{96126C4D-7505-4B23-A303-A3F129A69F83}" destId="{66A9320C-2106-447F-8300-9A9F2413CCDB}" srcOrd="1" destOrd="0" presId="urn:microsoft.com/office/officeart/2005/8/layout/hierarchy4"/>
    <dgm:cxn modelId="{712E5B4D-81BB-4172-8791-D11701B7039E}" type="presParOf" srcId="{96126C4D-7505-4B23-A303-A3F129A69F83}" destId="{3E32FCED-D65D-45DF-81EC-1FBE4D4194A6}" srcOrd="2" destOrd="0" presId="urn:microsoft.com/office/officeart/2005/8/layout/hierarchy4"/>
    <dgm:cxn modelId="{27F95D5E-5AE2-4448-AC2D-93CD3A95079D}" type="presParOf" srcId="{3E32FCED-D65D-45DF-81EC-1FBE4D4194A6}" destId="{CA9E7E9D-BF3D-486F-A9D3-6992844797CE}" srcOrd="0" destOrd="0" presId="urn:microsoft.com/office/officeart/2005/8/layout/hierarchy4"/>
    <dgm:cxn modelId="{236541FD-B9CA-4620-A388-135EF537C9D1}" type="presParOf" srcId="{CA9E7E9D-BF3D-486F-A9D3-6992844797CE}" destId="{C34A3F28-46C8-4C79-AF24-CD635769FEC5}" srcOrd="0" destOrd="0" presId="urn:microsoft.com/office/officeart/2005/8/layout/hierarchy4"/>
    <dgm:cxn modelId="{C0F1EDF6-8F79-4AE1-A6AD-EF079106E28C}" type="presParOf" srcId="{CA9E7E9D-BF3D-486F-A9D3-6992844797CE}" destId="{81437691-1667-40E9-9E3C-3E141C328B78}" srcOrd="1" destOrd="0" presId="urn:microsoft.com/office/officeart/2005/8/layout/hierarchy4"/>
    <dgm:cxn modelId="{6946F32A-72A3-4E29-82CB-8047DA2617DF}" type="presParOf" srcId="{3E32FCED-D65D-45DF-81EC-1FBE4D4194A6}" destId="{677E546F-CFD7-4D55-9A55-B3C0BCEA1A5B}" srcOrd="1" destOrd="0" presId="urn:microsoft.com/office/officeart/2005/8/layout/hierarchy4"/>
    <dgm:cxn modelId="{ED5021A8-3B4C-4E7C-942D-59A0A99FB271}" type="presParOf" srcId="{3E32FCED-D65D-45DF-81EC-1FBE4D4194A6}" destId="{CF3E11FE-1511-4DB6-9A16-E6B40EC90740}" srcOrd="2" destOrd="0" presId="urn:microsoft.com/office/officeart/2005/8/layout/hierarchy4"/>
    <dgm:cxn modelId="{5C65D1EC-F39D-42FA-9928-4482C345224E}" type="presParOf" srcId="{CF3E11FE-1511-4DB6-9A16-E6B40EC90740}" destId="{0C063A75-71D1-448B-8128-E65707E188A2}" srcOrd="0" destOrd="0" presId="urn:microsoft.com/office/officeart/2005/8/layout/hierarchy4"/>
    <dgm:cxn modelId="{4DFABC68-2C27-46A3-9DE5-5267D7C87DAA}" type="presParOf" srcId="{CF3E11FE-1511-4DB6-9A16-E6B40EC90740}" destId="{D71DB891-52DF-46E2-9493-AE16A12084D7}" srcOrd="1" destOrd="0" presId="urn:microsoft.com/office/officeart/2005/8/layout/hierarchy4"/>
    <dgm:cxn modelId="{EBCF446E-E639-49F7-956A-703E565243A9}" type="presParOf" srcId="{3E32FCED-D65D-45DF-81EC-1FBE4D4194A6}" destId="{7FC0AB5F-3E74-4C2B-BCE9-F4790F2EDC68}" srcOrd="3" destOrd="0" presId="urn:microsoft.com/office/officeart/2005/8/layout/hierarchy4"/>
    <dgm:cxn modelId="{926BF434-662F-4C46-8BD2-526530A6903A}" type="presParOf" srcId="{3E32FCED-D65D-45DF-81EC-1FBE4D4194A6}" destId="{3496BCD0-A504-44F7-8311-C204F7ACEA9F}" srcOrd="4" destOrd="0" presId="urn:microsoft.com/office/officeart/2005/8/layout/hierarchy4"/>
    <dgm:cxn modelId="{25F9B945-D122-4A67-B89E-40EDF98DD113}" type="presParOf" srcId="{3496BCD0-A504-44F7-8311-C204F7ACEA9F}" destId="{CF65F3FD-3915-43D6-BDF8-C1F5B5E35E24}" srcOrd="0" destOrd="0" presId="urn:microsoft.com/office/officeart/2005/8/layout/hierarchy4"/>
    <dgm:cxn modelId="{5C17DBD2-C0E7-4629-B537-734F705C7FCA}" type="presParOf" srcId="{3496BCD0-A504-44F7-8311-C204F7ACEA9F}" destId="{C9E05086-600B-423A-97B8-FB9F08E760F6}" srcOrd="1" destOrd="0" presId="urn:microsoft.com/office/officeart/2005/8/layout/hierarchy4"/>
    <dgm:cxn modelId="{CDA7D60E-A63B-4AA7-BB87-282082134FA8}" type="presParOf" srcId="{3496BCD0-A504-44F7-8311-C204F7ACEA9F}" destId="{235A6A5D-8365-478D-A20A-A5B9F7C2E75D}" srcOrd="2" destOrd="0" presId="urn:microsoft.com/office/officeart/2005/8/layout/hierarchy4"/>
    <dgm:cxn modelId="{BC91E2CC-0E42-43B5-97B0-20D16901E0BC}" type="presParOf" srcId="{235A6A5D-8365-478D-A20A-A5B9F7C2E75D}" destId="{B4BB578C-9033-483B-93B7-29F182BD5844}" srcOrd="0" destOrd="0" presId="urn:microsoft.com/office/officeart/2005/8/layout/hierarchy4"/>
    <dgm:cxn modelId="{E45F5734-4616-4385-9D58-5253CDD32F86}" type="presParOf" srcId="{B4BB578C-9033-483B-93B7-29F182BD5844}" destId="{B87E8A84-5185-4539-9A88-21E07AE1BAD1}" srcOrd="0" destOrd="0" presId="urn:microsoft.com/office/officeart/2005/8/layout/hierarchy4"/>
    <dgm:cxn modelId="{3F69C681-1C76-44FE-BF94-751CC266FD03}" type="presParOf" srcId="{B4BB578C-9033-483B-93B7-29F182BD5844}" destId="{9B5CB3C1-6F3E-4C09-9F0E-D1199AB6147C}" srcOrd="1" destOrd="0" presId="urn:microsoft.com/office/officeart/2005/8/layout/hierarchy4"/>
    <dgm:cxn modelId="{94DE652B-CCE9-4E1A-92A2-FC85517E656A}" type="presParOf" srcId="{235A6A5D-8365-478D-A20A-A5B9F7C2E75D}" destId="{F66458F2-225A-4701-8A59-B12FDC90E924}" srcOrd="1" destOrd="0" presId="urn:microsoft.com/office/officeart/2005/8/layout/hierarchy4"/>
    <dgm:cxn modelId="{0E3984AA-A364-4822-AE9F-68896CEA5013}" type="presParOf" srcId="{235A6A5D-8365-478D-A20A-A5B9F7C2E75D}" destId="{F9EE3222-F968-4216-BFD2-01062BC47C50}" srcOrd="2" destOrd="0" presId="urn:microsoft.com/office/officeart/2005/8/layout/hierarchy4"/>
    <dgm:cxn modelId="{541BDCA5-6954-40BA-A954-4B942CC16883}" type="presParOf" srcId="{F9EE3222-F968-4216-BFD2-01062BC47C50}" destId="{69B631CD-B182-4018-A737-302B06156780}" srcOrd="0" destOrd="0" presId="urn:microsoft.com/office/officeart/2005/8/layout/hierarchy4"/>
    <dgm:cxn modelId="{05BDA5E1-FD2B-4868-8D92-8C8BF77D0E78}" type="presParOf" srcId="{F9EE3222-F968-4216-BFD2-01062BC47C50}" destId="{460C5EC5-A5F8-4BD9-A85F-826893DB2203}" srcOrd="1" destOrd="0" presId="urn:microsoft.com/office/officeart/2005/8/layout/hierarchy4"/>
    <dgm:cxn modelId="{9C03625D-2C5F-4D1E-9D3E-9E559F41B2C2}" type="presParOf" srcId="{235A6A5D-8365-478D-A20A-A5B9F7C2E75D}" destId="{F41F31C2-D5F6-4732-B84D-8990ACD43741}" srcOrd="3" destOrd="0" presId="urn:microsoft.com/office/officeart/2005/8/layout/hierarchy4"/>
    <dgm:cxn modelId="{60DD35D2-A534-42DC-8125-73426DDA4575}" type="presParOf" srcId="{235A6A5D-8365-478D-A20A-A5B9F7C2E75D}" destId="{92A08DBE-5677-48C5-9A85-3F146A3123B2}" srcOrd="4" destOrd="0" presId="urn:microsoft.com/office/officeart/2005/8/layout/hierarchy4"/>
    <dgm:cxn modelId="{360D3C53-3C9F-4387-A7DF-3DE9D41C4086}" type="presParOf" srcId="{92A08DBE-5677-48C5-9A85-3F146A3123B2}" destId="{A3608A73-1857-499B-8963-E75B70637BCA}" srcOrd="0" destOrd="0" presId="urn:microsoft.com/office/officeart/2005/8/layout/hierarchy4"/>
    <dgm:cxn modelId="{77F3CE31-9C09-4A5E-94DA-B91A544FE5D3}" type="presParOf" srcId="{92A08DBE-5677-48C5-9A85-3F146A3123B2}" destId="{8B06686A-4D10-4639-81A2-DEA3D3736B83}" srcOrd="1" destOrd="0" presId="urn:microsoft.com/office/officeart/2005/8/layout/hierarchy4"/>
    <dgm:cxn modelId="{CBAC56FF-D2FF-44EC-B594-6ACDC7686F16}" type="presParOf" srcId="{3E32FCED-D65D-45DF-81EC-1FBE4D4194A6}" destId="{554B5584-84D2-42F0-8C51-5AF536D58605}" srcOrd="5" destOrd="0" presId="urn:microsoft.com/office/officeart/2005/8/layout/hierarchy4"/>
    <dgm:cxn modelId="{711B91CD-92E1-451C-AFAA-D1054BAEEED2}" type="presParOf" srcId="{3E32FCED-D65D-45DF-81EC-1FBE4D4194A6}" destId="{1804CF00-B474-46AC-85C2-6041D86EE10B}" srcOrd="6" destOrd="0" presId="urn:microsoft.com/office/officeart/2005/8/layout/hierarchy4"/>
    <dgm:cxn modelId="{2C35A2C0-2361-4CC7-A0B3-A88AF4A8077F}" type="presParOf" srcId="{1804CF00-B474-46AC-85C2-6041D86EE10B}" destId="{956BD500-63A7-46D8-9B42-74678EBF227C}" srcOrd="0" destOrd="0" presId="urn:microsoft.com/office/officeart/2005/8/layout/hierarchy4"/>
    <dgm:cxn modelId="{B1889EAD-DF27-4744-BD51-B2308770602F}" type="presParOf" srcId="{1804CF00-B474-46AC-85C2-6041D86EE10B}" destId="{0A24C391-F0BD-4CCF-A68C-D7C8170BDAD2}" srcOrd="1" destOrd="0" presId="urn:microsoft.com/office/officeart/2005/8/layout/hierarchy4"/>
    <dgm:cxn modelId="{345DD2E2-A27C-4FC1-BAEE-DAE271C7D0FF}" type="presParOf" srcId="{3E32FCED-D65D-45DF-81EC-1FBE4D4194A6}" destId="{78048854-0D05-4972-B974-93CD9FC1D5B0}" srcOrd="7" destOrd="0" presId="urn:microsoft.com/office/officeart/2005/8/layout/hierarchy4"/>
    <dgm:cxn modelId="{A976653A-C95C-4B32-A133-139BF60CD453}" type="presParOf" srcId="{3E32FCED-D65D-45DF-81EC-1FBE4D4194A6}" destId="{2509B063-9826-452F-819C-91DD9B1FC9D5}" srcOrd="8" destOrd="0" presId="urn:microsoft.com/office/officeart/2005/8/layout/hierarchy4"/>
    <dgm:cxn modelId="{C5C08EF8-223C-4926-8B84-665B9FAA6655}" type="presParOf" srcId="{2509B063-9826-452F-819C-91DD9B1FC9D5}" destId="{81CFFB82-A5EC-4497-A106-A1EFCBA68FD4}" srcOrd="0" destOrd="0" presId="urn:microsoft.com/office/officeart/2005/8/layout/hierarchy4"/>
    <dgm:cxn modelId="{01F796CF-ECA2-4132-985E-965C85DBCC45}" type="presParOf" srcId="{2509B063-9826-452F-819C-91DD9B1FC9D5}" destId="{5E038F44-5071-4E44-87B7-1781284C92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EF028A9-4CB2-43E9-BC7A-F9B89B6E1690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77B14336-247F-40C0-8257-E0FD8103E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5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</p:spPr>
        <p:txBody>
          <a:bodyPr lIns="93172" tIns="46586" rIns="93172" bIns="46586"/>
          <a:lstStyle/>
          <a:p>
            <a:pPr lvl="0"/>
            <a:endParaRPr dirty="0"/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2" tIns="46586" rIns="93172" bIns="46586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081649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408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524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58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98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65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657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408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400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408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731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408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224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1673422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2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647" indent="-232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505" indent="-232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365" indent="-232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574CC-F475-45D1-95B0-3643B9CB77FC}" type="slidenum">
              <a:rPr lang="en-US" altLang="en-US"/>
              <a:pPr eaLnBrk="1" hangingPunct="1"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97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1834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295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408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483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725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300"/>
              </a:spcBef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3630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99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603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9616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306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317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647" indent="-232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505" indent="-232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365" indent="-232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574CC-F475-45D1-95B0-3643B9CB77FC}" type="slidenum">
              <a:rPr lang="en-US" altLang="en-US"/>
              <a:pPr eaLnBrk="1" hangingPunct="1"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3427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6081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408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55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1834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331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21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6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15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51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408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9047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408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1464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880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1834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6028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1834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7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408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259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408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35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59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20" indent="-29116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647" indent="-232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505" indent="-232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365" indent="-23292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574CC-F475-45D1-95B0-3643B9CB77FC}" type="slidenum">
              <a:rPr lang="en-US" altLang="en-US"/>
              <a:pPr eaLnBrk="1" hangingPunct="1"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7812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408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282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31717">
              <a:lnSpc>
                <a:spcPct val="100000"/>
              </a:lnSpc>
              <a:spcBef>
                <a:spcPts val="408"/>
              </a:spcBef>
              <a:defRPr sz="1800"/>
            </a:pPr>
            <a:endParaRPr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12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04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0" y="774241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3400" y="0"/>
            <a:ext cx="8153400" cy="490655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r>
              <a:rPr lang="en-US" sz="1400" dirty="0">
                <a:solidFill>
                  <a:prstClr val="white"/>
                </a:solidFill>
                <a:latin typeface="Franklin Gothic Book"/>
              </a:rPr>
              <a:t>Section IV:  </a:t>
            </a:r>
            <a:r>
              <a:rPr lang="en-US" sz="1400" dirty="0">
                <a:solidFill>
                  <a:prstClr val="white"/>
                </a:solidFill>
              </a:rPr>
              <a:t>How Lenders Evaluate Your Creditworthiness</a:t>
            </a:r>
          </a:p>
        </p:txBody>
      </p:sp>
    </p:spTree>
    <p:extLst>
      <p:ext uri="{BB962C8B-B14F-4D97-AF65-F5344CB8AC3E}">
        <p14:creationId xmlns:p14="http://schemas.microsoft.com/office/powerpoint/2010/main" val="147502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0" y="774241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3400" y="0"/>
            <a:ext cx="8153400" cy="490655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r>
              <a:rPr lang="en-US" sz="1400" dirty="0">
                <a:solidFill>
                  <a:prstClr val="white"/>
                </a:solidFill>
                <a:latin typeface="Franklin Gothic Book"/>
              </a:rPr>
              <a:t>Section V:  </a:t>
            </a:r>
            <a:r>
              <a:rPr lang="en-US" sz="1400" dirty="0">
                <a:solidFill>
                  <a:prstClr val="white"/>
                </a:solidFill>
              </a:rPr>
              <a:t>Credit Reporting and Business Operations</a:t>
            </a:r>
          </a:p>
        </p:txBody>
      </p:sp>
    </p:spTree>
    <p:extLst>
      <p:ext uri="{BB962C8B-B14F-4D97-AF65-F5344CB8AC3E}">
        <p14:creationId xmlns:p14="http://schemas.microsoft.com/office/powerpoint/2010/main" val="39759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ttyImages-17483544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5951" y="952500"/>
            <a:ext cx="936912" cy="486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533400" y="0"/>
            <a:ext cx="8153400" cy="490655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r>
              <a:rPr lang="en-US" sz="1400" dirty="0">
                <a:solidFill>
                  <a:prstClr val="white"/>
                </a:solidFill>
                <a:latin typeface="Franklin Gothic Book"/>
              </a:rPr>
              <a:t>Section II:  </a:t>
            </a:r>
            <a:r>
              <a:rPr lang="en-US" sz="1400" dirty="0">
                <a:solidFill>
                  <a:prstClr val="white"/>
                </a:solidFill>
              </a:rPr>
              <a:t>The Impact of Personal Credit on My Business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95300" y="774241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251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ettyImages-17483544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5951" y="952500"/>
            <a:ext cx="936912" cy="486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 userDrawn="1"/>
        </p:nvSpPr>
        <p:spPr>
          <a:xfrm>
            <a:off x="533400" y="0"/>
            <a:ext cx="8153400" cy="490655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r>
              <a:rPr lang="en-US" sz="1400" dirty="0">
                <a:solidFill>
                  <a:prstClr val="white"/>
                </a:solidFill>
              </a:rPr>
              <a:t>Section II:  Loans and Financing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95300" y="774241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7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95300" y="0"/>
            <a:ext cx="8153400" cy="1917241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792463"/>
            <a:ext cx="81534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16016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3050" cy="687704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6781800" y="6400800"/>
            <a:ext cx="1676400" cy="20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/>
            <a:r>
              <a:rPr sz="1000" dirty="0">
                <a:solidFill>
                  <a:srgbClr val="FFFFFF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rPr>
              <a:t>CREDIT</a:t>
            </a:r>
            <a:r>
              <a:rPr sz="1000" dirty="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rPr>
              <a:t>REPORTING</a:t>
            </a:r>
          </a:p>
        </p:txBody>
      </p:sp>
      <p:sp>
        <p:nvSpPr>
          <p:cNvPr id="13" name="Shape 13"/>
          <p:cNvSpPr/>
          <p:nvPr/>
        </p:nvSpPr>
        <p:spPr>
          <a:xfrm>
            <a:off x="8305800" y="6400800"/>
            <a:ext cx="3810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dirty="0"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1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C1961C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C1961C"/>
                </a:solidFill>
              </a:rPr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267201"/>
          </a:xfrm>
          <a:prstGeom prst="rect">
            <a:avLst/>
          </a:prstGeom>
        </p:spPr>
        <p:txBody>
          <a:bodyPr/>
          <a:lstStyle>
            <a:lvl1pPr marL="342900" indent="-342900" algn="l"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763360" indent="-306160" algn="l"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1159328" indent="-244928" algn="l"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1616528" indent="-244928" algn="l">
              <a:buSzPct val="100000"/>
              <a:buFont typeface="Arial"/>
              <a:buChar char="–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2073728" indent="-244928" algn="l">
              <a:buSzPct val="100000"/>
              <a:buFont typeface="Arial"/>
              <a:buChar char="»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2F5A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2F5A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2F5A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2F5A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132F5A"/>
                </a:solidFill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0715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5300" y="0"/>
            <a:ext cx="8153400" cy="1917241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 tIns="13716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463"/>
            <a:ext cx="8153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55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0"/>
            <a:ext cx="8153400" cy="490655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461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495300" y="0"/>
            <a:ext cx="8153400" cy="1917241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 tIns="13716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95300" y="792463"/>
            <a:ext cx="81534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1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 userDrawn="1"/>
        </p:nvSpPr>
        <p:spPr>
          <a:xfrm>
            <a:off x="495300" y="0"/>
            <a:ext cx="8153400" cy="1917241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5300" y="792463"/>
            <a:ext cx="81534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95300" y="0"/>
            <a:ext cx="8153400" cy="1917241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0" y="792463"/>
            <a:ext cx="81534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2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5300" y="774241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533400" y="0"/>
            <a:ext cx="8153400" cy="490655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r>
              <a:rPr lang="en-US" sz="1400" dirty="0">
                <a:solidFill>
                  <a:prstClr val="white"/>
                </a:solidFill>
                <a:latin typeface="Franklin Gothic Book"/>
              </a:rPr>
              <a:t>Section I:  </a:t>
            </a:r>
            <a:r>
              <a:rPr lang="en-US" sz="1400" dirty="0">
                <a:solidFill>
                  <a:prstClr val="white"/>
                </a:solidFill>
              </a:rPr>
              <a:t>The Big Picture: Credit Reporting and My Business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4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0" y="774241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3400" y="0"/>
            <a:ext cx="8153400" cy="490655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r>
              <a:rPr lang="en-US" sz="1400" dirty="0">
                <a:solidFill>
                  <a:prstClr val="white"/>
                </a:solidFill>
                <a:latin typeface="Franklin Gothic Book"/>
              </a:rPr>
              <a:t>Section II:  </a:t>
            </a:r>
            <a:r>
              <a:rPr lang="en-US" sz="1400" dirty="0">
                <a:solidFill>
                  <a:prstClr val="white"/>
                </a:solidFill>
              </a:rPr>
              <a:t>The Impact of Personal Credit on My Business</a:t>
            </a:r>
          </a:p>
        </p:txBody>
      </p:sp>
    </p:spTree>
    <p:extLst>
      <p:ext uri="{BB962C8B-B14F-4D97-AF65-F5344CB8AC3E}">
        <p14:creationId xmlns:p14="http://schemas.microsoft.com/office/powerpoint/2010/main" val="197823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5300" y="774241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0500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082" y="6439908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2"/>
          </p:nvPr>
        </p:nvSpPr>
        <p:spPr>
          <a:xfrm>
            <a:off x="509588" y="1917700"/>
            <a:ext cx="8139112" cy="4167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3400" y="0"/>
            <a:ext cx="8153400" cy="490655"/>
          </a:xfrm>
          <a:prstGeom prst="rect">
            <a:avLst/>
          </a:prstGeom>
          <a:solidFill>
            <a:schemeClr val="tx1"/>
          </a:solidFill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r>
              <a:rPr lang="en-US" sz="1400" dirty="0">
                <a:solidFill>
                  <a:prstClr val="white"/>
                </a:solidFill>
                <a:latin typeface="Franklin Gothic Book"/>
              </a:rPr>
              <a:t>Section III:  </a:t>
            </a:r>
            <a:r>
              <a:rPr lang="en-US" sz="1400" dirty="0">
                <a:solidFill>
                  <a:prstClr val="white"/>
                </a:solidFill>
              </a:rPr>
              <a:t>Business Credit Reporting</a:t>
            </a:r>
          </a:p>
        </p:txBody>
      </p:sp>
    </p:spTree>
    <p:extLst>
      <p:ext uri="{BB962C8B-B14F-4D97-AF65-F5344CB8AC3E}">
        <p14:creationId xmlns:p14="http://schemas.microsoft.com/office/powerpoint/2010/main" val="37400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774241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082" y="1917241"/>
            <a:ext cx="8138618" cy="4208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0500" y="6429375"/>
            <a:ext cx="876300" cy="292100"/>
          </a:xfrm>
          <a:prstGeom prst="rect">
            <a:avLst/>
          </a:prstGeom>
        </p:spPr>
        <p:txBody>
          <a:bodyPr/>
          <a:lstStyle>
            <a:lvl1pPr algn="r"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082" y="6439908"/>
            <a:ext cx="7721106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cap="all" dirty="0">
                <a:solidFill>
                  <a:prstClr val="black"/>
                </a:solidFill>
              </a:rPr>
              <a:t>Money Smart for Small Business: Building Credit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6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6" r:id="rId9"/>
    <p:sldLayoutId id="2147483667" r:id="rId10"/>
    <p:sldLayoutId id="2147483668" r:id="rId11"/>
    <p:sldLayoutId id="2147483662" r:id="rId12"/>
    <p:sldLayoutId id="2147483663" r:id="rId13"/>
    <p:sldLayoutId id="2147483664" r:id="rId14"/>
    <p:sldLayoutId id="2147483665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0"/>
            <a:ext cx="9163050" cy="68770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400413"/>
            <a:ext cx="21336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660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ransition spd="med"/>
  <p:hf hdr="0" dt="0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1pPr>
      <a:lvl2pPr indent="4572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2pPr>
      <a:lvl3pPr indent="9144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3pPr>
      <a:lvl4pPr indent="13716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4pPr>
      <a:lvl5pPr indent="18288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5pPr>
      <a:lvl6pPr indent="22860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6pPr>
      <a:lvl7pPr indent="27432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7pPr>
      <a:lvl8pPr indent="32004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8pPr>
      <a:lvl9pPr indent="3657600" algn="ctr">
        <a:spcBef>
          <a:spcPts val="700"/>
        </a:spcBef>
        <a:defRPr sz="3200">
          <a:solidFill>
            <a:srgbClr val="888888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ualcreditrepor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1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eg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_1-1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44500"/>
            <a:ext cx="3251200" cy="3225800"/>
          </a:xfrm>
          <a:prstGeom prst="rect">
            <a:avLst/>
          </a:prstGeom>
        </p:spPr>
      </p:pic>
      <p:sp>
        <p:nvSpPr>
          <p:cNvPr id="20" name="Shape 20"/>
          <p:cNvSpPr/>
          <p:nvPr/>
        </p:nvSpPr>
        <p:spPr>
          <a:xfrm>
            <a:off x="8751514" y="2304050"/>
            <a:ext cx="384463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7200" spc="-150">
                <a:solidFill>
                  <a:srgbClr val="C1961C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endParaRPr sz="4800" spc="-150" dirty="0">
              <a:solidFill>
                <a:srgbClr val="C1961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453" y="4601612"/>
            <a:ext cx="2818814" cy="982175"/>
          </a:xfrm>
          <a:prstGeom prst="rect">
            <a:avLst/>
          </a:prstGeom>
          <a:solidFill>
            <a:schemeClr val="bg1">
              <a:alpha val="59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noAutofit/>
          </a:bodyPr>
          <a:lstStyle/>
          <a:p>
            <a:pPr algn="l" rtl="0" latinLnBrk="1" hangingPunct="0">
              <a:lnSpc>
                <a:spcPct val="80000"/>
              </a:lnSpc>
            </a:pPr>
            <a:r>
              <a:rPr lang="en-US" sz="3200" cap="all" dirty="0">
                <a:solidFill>
                  <a:schemeClr val="tx1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Building  </a:t>
            </a:r>
            <a:br>
              <a:rPr lang="en-US" sz="3200" cap="all" dirty="0">
                <a:solidFill>
                  <a:schemeClr val="tx1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</a:br>
            <a:r>
              <a:rPr lang="en-US" sz="3200" cap="all" dirty="0">
                <a:solidFill>
                  <a:schemeClr val="tx1"/>
                </a:solidFill>
                <a:latin typeface="+mj-lt"/>
                <a:ea typeface="12 pt Helvetica* 55 Roman   05472"/>
                <a:cs typeface="12 pt Helvetica* 55 Roman   05472"/>
                <a:sym typeface="12 pt Helvetica* 55 Roman   05472"/>
              </a:rPr>
              <a:t>Credit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32" y="5940932"/>
            <a:ext cx="894660" cy="4062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5300" y="0"/>
            <a:ext cx="8134296" cy="80637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60" y="5964582"/>
            <a:ext cx="1349030" cy="3738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7014" y="291766"/>
            <a:ext cx="229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400">
                <a:solidFill>
                  <a:schemeClr val="bg1"/>
                </a:solidFill>
                <a:latin typeface="+mj-lt"/>
              </a:rPr>
              <a:t>2019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6991" y="797089"/>
            <a:ext cx="4880391" cy="5946611"/>
          </a:xfrm>
          <a:prstGeom prst="rect">
            <a:avLst/>
          </a:prstGeom>
          <a:ln w="28575" cmpd="sng"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4296" y="6515100"/>
            <a:ext cx="8096304" cy="3429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ln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549717" y="1325005"/>
            <a:ext cx="7326406" cy="597899"/>
          </a:xfrm>
        </p:spPr>
        <p:txBody>
          <a:bodyPr>
            <a:noAutofit/>
          </a:bodyPr>
          <a:lstStyle/>
          <a:p>
            <a:r>
              <a:rPr lang="en-US" altLang="en-US" dirty="0"/>
              <a:t>The Importance of Credit for a Business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12482" y="1884534"/>
            <a:ext cx="6519036" cy="4395116"/>
            <a:chOff x="1149593" y="832632"/>
            <a:chExt cx="7033675" cy="5522994"/>
          </a:xfrm>
        </p:grpSpPr>
        <p:sp>
          <p:nvSpPr>
            <p:cNvPr id="17" name="Freeform 16"/>
            <p:cNvSpPr/>
            <p:nvPr/>
          </p:nvSpPr>
          <p:spPr>
            <a:xfrm>
              <a:off x="3483453" y="832632"/>
              <a:ext cx="2177089" cy="1382796"/>
            </a:xfrm>
            <a:custGeom>
              <a:avLst/>
              <a:gdLst>
                <a:gd name="connsiteX0" fmla="*/ 0 w 1848822"/>
                <a:gd name="connsiteY0" fmla="*/ 200293 h 1201734"/>
                <a:gd name="connsiteX1" fmla="*/ 200293 w 1848822"/>
                <a:gd name="connsiteY1" fmla="*/ 0 h 1201734"/>
                <a:gd name="connsiteX2" fmla="*/ 1648529 w 1848822"/>
                <a:gd name="connsiteY2" fmla="*/ 0 h 1201734"/>
                <a:gd name="connsiteX3" fmla="*/ 1848822 w 1848822"/>
                <a:gd name="connsiteY3" fmla="*/ 200293 h 1201734"/>
                <a:gd name="connsiteX4" fmla="*/ 1848822 w 1848822"/>
                <a:gd name="connsiteY4" fmla="*/ 1001441 h 1201734"/>
                <a:gd name="connsiteX5" fmla="*/ 1648529 w 1848822"/>
                <a:gd name="connsiteY5" fmla="*/ 1201734 h 1201734"/>
                <a:gd name="connsiteX6" fmla="*/ 200293 w 1848822"/>
                <a:gd name="connsiteY6" fmla="*/ 1201734 h 1201734"/>
                <a:gd name="connsiteX7" fmla="*/ 0 w 1848822"/>
                <a:gd name="connsiteY7" fmla="*/ 1001441 h 1201734"/>
                <a:gd name="connsiteX8" fmla="*/ 0 w 1848822"/>
                <a:gd name="connsiteY8" fmla="*/ 200293 h 120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8822" h="1201734">
                  <a:moveTo>
                    <a:pt x="0" y="200293"/>
                  </a:moveTo>
                  <a:cubicBezTo>
                    <a:pt x="0" y="89674"/>
                    <a:pt x="89674" y="0"/>
                    <a:pt x="200293" y="0"/>
                  </a:cubicBezTo>
                  <a:lnTo>
                    <a:pt x="1648529" y="0"/>
                  </a:lnTo>
                  <a:cubicBezTo>
                    <a:pt x="1759148" y="0"/>
                    <a:pt x="1848822" y="89674"/>
                    <a:pt x="1848822" y="200293"/>
                  </a:cubicBezTo>
                  <a:lnTo>
                    <a:pt x="1848822" y="1001441"/>
                  </a:lnTo>
                  <a:cubicBezTo>
                    <a:pt x="1848822" y="1112060"/>
                    <a:pt x="1759148" y="1201734"/>
                    <a:pt x="1648529" y="1201734"/>
                  </a:cubicBezTo>
                  <a:lnTo>
                    <a:pt x="200293" y="1201734"/>
                  </a:lnTo>
                  <a:cubicBezTo>
                    <a:pt x="89674" y="1201734"/>
                    <a:pt x="0" y="1112060"/>
                    <a:pt x="0" y="1001441"/>
                  </a:cubicBezTo>
                  <a:lnTo>
                    <a:pt x="0" y="200293"/>
                  </a:lnTo>
                  <a:close/>
                </a:path>
              </a:pathLst>
            </a:custGeom>
            <a:solidFill>
              <a:srgbClr val="9BBB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244" tIns="127244" rIns="127244" bIns="12724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800" kern="1200" dirty="0"/>
                <a:t>Access financing</a:t>
              </a:r>
              <a:endParaRPr lang="en-US" sz="18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694028" y="1079318"/>
              <a:ext cx="3968394" cy="3968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163469" y="388466"/>
                  </a:moveTo>
                  <a:arcTo wR="1984197" hR="1984197" stAng="18387902" swAng="1632607"/>
                </a:path>
              </a:pathLst>
            </a:custGeom>
            <a:noFill/>
            <a:ln>
              <a:solidFill>
                <a:srgbClr val="9BBB59"/>
              </a:solidFill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6006179" y="2904069"/>
              <a:ext cx="2177089" cy="1382796"/>
            </a:xfrm>
            <a:custGeom>
              <a:avLst/>
              <a:gdLst>
                <a:gd name="connsiteX0" fmla="*/ 0 w 1848822"/>
                <a:gd name="connsiteY0" fmla="*/ 200293 h 1201734"/>
                <a:gd name="connsiteX1" fmla="*/ 200293 w 1848822"/>
                <a:gd name="connsiteY1" fmla="*/ 0 h 1201734"/>
                <a:gd name="connsiteX2" fmla="*/ 1648529 w 1848822"/>
                <a:gd name="connsiteY2" fmla="*/ 0 h 1201734"/>
                <a:gd name="connsiteX3" fmla="*/ 1848822 w 1848822"/>
                <a:gd name="connsiteY3" fmla="*/ 200293 h 1201734"/>
                <a:gd name="connsiteX4" fmla="*/ 1848822 w 1848822"/>
                <a:gd name="connsiteY4" fmla="*/ 1001441 h 1201734"/>
                <a:gd name="connsiteX5" fmla="*/ 1648529 w 1848822"/>
                <a:gd name="connsiteY5" fmla="*/ 1201734 h 1201734"/>
                <a:gd name="connsiteX6" fmla="*/ 200293 w 1848822"/>
                <a:gd name="connsiteY6" fmla="*/ 1201734 h 1201734"/>
                <a:gd name="connsiteX7" fmla="*/ 0 w 1848822"/>
                <a:gd name="connsiteY7" fmla="*/ 1001441 h 1201734"/>
                <a:gd name="connsiteX8" fmla="*/ 0 w 1848822"/>
                <a:gd name="connsiteY8" fmla="*/ 200293 h 120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8822" h="1201734">
                  <a:moveTo>
                    <a:pt x="0" y="200293"/>
                  </a:moveTo>
                  <a:cubicBezTo>
                    <a:pt x="0" y="89674"/>
                    <a:pt x="89674" y="0"/>
                    <a:pt x="200293" y="0"/>
                  </a:cubicBezTo>
                  <a:lnTo>
                    <a:pt x="1648529" y="0"/>
                  </a:lnTo>
                  <a:cubicBezTo>
                    <a:pt x="1759148" y="0"/>
                    <a:pt x="1848822" y="89674"/>
                    <a:pt x="1848822" y="200293"/>
                  </a:cubicBezTo>
                  <a:lnTo>
                    <a:pt x="1848822" y="1001441"/>
                  </a:lnTo>
                  <a:cubicBezTo>
                    <a:pt x="1848822" y="1112060"/>
                    <a:pt x="1759148" y="1201734"/>
                    <a:pt x="1648529" y="1201734"/>
                  </a:cubicBezTo>
                  <a:lnTo>
                    <a:pt x="200293" y="1201734"/>
                  </a:lnTo>
                  <a:cubicBezTo>
                    <a:pt x="89674" y="1201734"/>
                    <a:pt x="0" y="1112060"/>
                    <a:pt x="0" y="1001441"/>
                  </a:cubicBezTo>
                  <a:lnTo>
                    <a:pt x="0" y="200293"/>
                  </a:lnTo>
                  <a:close/>
                </a:path>
              </a:pathLst>
            </a:custGeom>
            <a:solidFill>
              <a:srgbClr val="9BBB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244" tIns="127244" rIns="127244" bIns="12724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800" kern="1200" dirty="0"/>
                <a:t>Acquire </a:t>
              </a:r>
              <a:br>
                <a:rPr lang="en-US" altLang="en-US" sz="1800" kern="1200" dirty="0"/>
              </a:br>
              <a:r>
                <a:rPr lang="en-US" altLang="en-US" sz="1800" kern="1200" dirty="0"/>
                <a:t>or manufacture inventory</a:t>
              </a:r>
              <a:endParaRPr lang="en-US" sz="18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62161" y="1314368"/>
              <a:ext cx="3968394" cy="3968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762621" y="2864109"/>
                  </a:moveTo>
                  <a:arcTo wR="1984197" hR="1984197" stAng="1579491" swAng="1632607"/>
                </a:path>
              </a:pathLst>
            </a:custGeom>
            <a:noFill/>
            <a:ln>
              <a:solidFill>
                <a:srgbClr val="9BBB59"/>
              </a:solidFill>
              <a:tailEnd type="arrow"/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483454" y="4972830"/>
              <a:ext cx="2177089" cy="1382796"/>
            </a:xfrm>
            <a:custGeom>
              <a:avLst/>
              <a:gdLst>
                <a:gd name="connsiteX0" fmla="*/ 0 w 1848822"/>
                <a:gd name="connsiteY0" fmla="*/ 200293 h 1201734"/>
                <a:gd name="connsiteX1" fmla="*/ 200293 w 1848822"/>
                <a:gd name="connsiteY1" fmla="*/ 0 h 1201734"/>
                <a:gd name="connsiteX2" fmla="*/ 1648529 w 1848822"/>
                <a:gd name="connsiteY2" fmla="*/ 0 h 1201734"/>
                <a:gd name="connsiteX3" fmla="*/ 1848822 w 1848822"/>
                <a:gd name="connsiteY3" fmla="*/ 200293 h 1201734"/>
                <a:gd name="connsiteX4" fmla="*/ 1848822 w 1848822"/>
                <a:gd name="connsiteY4" fmla="*/ 1001441 h 1201734"/>
                <a:gd name="connsiteX5" fmla="*/ 1648529 w 1848822"/>
                <a:gd name="connsiteY5" fmla="*/ 1201734 h 1201734"/>
                <a:gd name="connsiteX6" fmla="*/ 200293 w 1848822"/>
                <a:gd name="connsiteY6" fmla="*/ 1201734 h 1201734"/>
                <a:gd name="connsiteX7" fmla="*/ 0 w 1848822"/>
                <a:gd name="connsiteY7" fmla="*/ 1001441 h 1201734"/>
                <a:gd name="connsiteX8" fmla="*/ 0 w 1848822"/>
                <a:gd name="connsiteY8" fmla="*/ 200293 h 120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8822" h="1201734">
                  <a:moveTo>
                    <a:pt x="0" y="200293"/>
                  </a:moveTo>
                  <a:cubicBezTo>
                    <a:pt x="0" y="89674"/>
                    <a:pt x="89674" y="0"/>
                    <a:pt x="200293" y="0"/>
                  </a:cubicBezTo>
                  <a:lnTo>
                    <a:pt x="1648529" y="0"/>
                  </a:lnTo>
                  <a:cubicBezTo>
                    <a:pt x="1759148" y="0"/>
                    <a:pt x="1848822" y="89674"/>
                    <a:pt x="1848822" y="200293"/>
                  </a:cubicBezTo>
                  <a:lnTo>
                    <a:pt x="1848822" y="1001441"/>
                  </a:lnTo>
                  <a:cubicBezTo>
                    <a:pt x="1848822" y="1112060"/>
                    <a:pt x="1759148" y="1201734"/>
                    <a:pt x="1648529" y="1201734"/>
                  </a:cubicBezTo>
                  <a:lnTo>
                    <a:pt x="200293" y="1201734"/>
                  </a:lnTo>
                  <a:cubicBezTo>
                    <a:pt x="89674" y="1201734"/>
                    <a:pt x="0" y="1112060"/>
                    <a:pt x="0" y="1001441"/>
                  </a:cubicBezTo>
                  <a:lnTo>
                    <a:pt x="0" y="200293"/>
                  </a:lnTo>
                  <a:close/>
                </a:path>
              </a:pathLst>
            </a:custGeom>
            <a:solidFill>
              <a:srgbClr val="9BBB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244" tIns="127244" rIns="127244" bIns="12724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800" kern="1200" dirty="0"/>
                <a:t>Purchase necessary equipment </a:t>
              </a:r>
              <a:br>
                <a:rPr lang="en-US" altLang="en-US" sz="1800" kern="1200" dirty="0"/>
              </a:br>
              <a:r>
                <a:rPr lang="en-US" altLang="en-US" sz="1800" kern="1200" dirty="0"/>
                <a:t>and materials</a:t>
              </a:r>
              <a:endParaRPr lang="en-US" sz="18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003551" y="1091689"/>
              <a:ext cx="3968394" cy="3968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04925" y="3579927"/>
                  </a:moveTo>
                  <a:arcTo wR="1984197" hR="1984197" stAng="7587902" swAng="1632607"/>
                </a:path>
              </a:pathLst>
            </a:custGeom>
            <a:noFill/>
            <a:ln>
              <a:solidFill>
                <a:srgbClr val="9BBB59"/>
              </a:solidFill>
              <a:tailEnd type="arrow"/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1149593" y="2886437"/>
              <a:ext cx="2177089" cy="1382796"/>
            </a:xfrm>
            <a:custGeom>
              <a:avLst/>
              <a:gdLst>
                <a:gd name="connsiteX0" fmla="*/ 0 w 1848822"/>
                <a:gd name="connsiteY0" fmla="*/ 200293 h 1201734"/>
                <a:gd name="connsiteX1" fmla="*/ 200293 w 1848822"/>
                <a:gd name="connsiteY1" fmla="*/ 0 h 1201734"/>
                <a:gd name="connsiteX2" fmla="*/ 1648529 w 1848822"/>
                <a:gd name="connsiteY2" fmla="*/ 0 h 1201734"/>
                <a:gd name="connsiteX3" fmla="*/ 1848822 w 1848822"/>
                <a:gd name="connsiteY3" fmla="*/ 200293 h 1201734"/>
                <a:gd name="connsiteX4" fmla="*/ 1848822 w 1848822"/>
                <a:gd name="connsiteY4" fmla="*/ 1001441 h 1201734"/>
                <a:gd name="connsiteX5" fmla="*/ 1648529 w 1848822"/>
                <a:gd name="connsiteY5" fmla="*/ 1201734 h 1201734"/>
                <a:gd name="connsiteX6" fmla="*/ 200293 w 1848822"/>
                <a:gd name="connsiteY6" fmla="*/ 1201734 h 1201734"/>
                <a:gd name="connsiteX7" fmla="*/ 0 w 1848822"/>
                <a:gd name="connsiteY7" fmla="*/ 1001441 h 1201734"/>
                <a:gd name="connsiteX8" fmla="*/ 0 w 1848822"/>
                <a:gd name="connsiteY8" fmla="*/ 200293 h 120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8822" h="1201734">
                  <a:moveTo>
                    <a:pt x="0" y="200293"/>
                  </a:moveTo>
                  <a:cubicBezTo>
                    <a:pt x="0" y="89674"/>
                    <a:pt x="89674" y="0"/>
                    <a:pt x="200293" y="0"/>
                  </a:cubicBezTo>
                  <a:lnTo>
                    <a:pt x="1648529" y="0"/>
                  </a:lnTo>
                  <a:cubicBezTo>
                    <a:pt x="1759148" y="0"/>
                    <a:pt x="1848822" y="89674"/>
                    <a:pt x="1848822" y="200293"/>
                  </a:cubicBezTo>
                  <a:lnTo>
                    <a:pt x="1848822" y="1001441"/>
                  </a:lnTo>
                  <a:cubicBezTo>
                    <a:pt x="1848822" y="1112060"/>
                    <a:pt x="1759148" y="1201734"/>
                    <a:pt x="1648529" y="1201734"/>
                  </a:cubicBezTo>
                  <a:lnTo>
                    <a:pt x="200293" y="1201734"/>
                  </a:lnTo>
                  <a:cubicBezTo>
                    <a:pt x="89674" y="1201734"/>
                    <a:pt x="0" y="1112060"/>
                    <a:pt x="0" y="1001441"/>
                  </a:cubicBezTo>
                  <a:lnTo>
                    <a:pt x="0" y="200293"/>
                  </a:lnTo>
                  <a:close/>
                </a:path>
              </a:pathLst>
            </a:custGeom>
            <a:solidFill>
              <a:srgbClr val="9BBB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244" tIns="127244" rIns="127244" bIns="12724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800" kern="1200" dirty="0"/>
                <a:t>Manage working capital</a:t>
              </a:r>
              <a:endParaRPr lang="en-US" sz="1800" kern="12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226628" y="1165915"/>
              <a:ext cx="3968394" cy="396839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5772" y="1104285"/>
                  </a:moveTo>
                  <a:arcTo wR="1984197" hR="1984197" stAng="12379491" swAng="1632607"/>
                </a:path>
              </a:pathLst>
            </a:custGeom>
            <a:noFill/>
            <a:ln>
              <a:solidFill>
                <a:srgbClr val="9BBB59"/>
              </a:solidFill>
              <a:tailEnd type="arrow"/>
            </a:ln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5" name="Rounded Rectangle 24"/>
          <p:cNvSpPr/>
          <p:nvPr/>
        </p:nvSpPr>
        <p:spPr>
          <a:xfrm>
            <a:off x="3840480" y="3094892"/>
            <a:ext cx="1547446" cy="1041010"/>
          </a:xfrm>
          <a:prstGeom prst="roundRect">
            <a:avLst/>
          </a:prstGeom>
          <a:noFill/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1314" y="3302110"/>
            <a:ext cx="2104824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Calibri"/>
                <a:cs typeface="Calibri"/>
                <a:sym typeface="Calibri"/>
              </a:rPr>
              <a:t>Support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Calibri"/>
                <a:cs typeface="Calibri"/>
                <a:sym typeface="Calibri"/>
              </a:rPr>
              <a:t> </a:t>
            </a:r>
            <a:b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Calibri"/>
                <a:cs typeface="Calibri"/>
                <a:sym typeface="Calibri"/>
              </a:rPr>
            </a:b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Calibri"/>
                <a:cs typeface="Calibri"/>
                <a:sym typeface="Calibri"/>
              </a:rPr>
              <a:t>Business </a:t>
            </a:r>
            <a:b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Calibri"/>
                <a:cs typeface="Calibri"/>
                <a:sym typeface="Calibri"/>
              </a:rPr>
            </a:b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Calibri"/>
                <a:cs typeface="Calibri"/>
                <a:sym typeface="Calibri"/>
              </a:rPr>
              <a:t>Growth and</a:t>
            </a:r>
            <a:b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Calibri"/>
                <a:cs typeface="Calibri"/>
                <a:sym typeface="Calibri"/>
              </a:rPr>
            </a:b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Calibri"/>
                <a:cs typeface="Calibri"/>
                <a:sym typeface="Calibri"/>
              </a:rPr>
              <a:t> Sustainability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discu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9" y="925393"/>
            <a:ext cx="834748" cy="826946"/>
          </a:xfrm>
          <a:prstGeom prst="rect">
            <a:avLst/>
          </a:prstGeom>
        </p:spPr>
      </p:pic>
      <p:sp>
        <p:nvSpPr>
          <p:cNvPr id="27" name="Shape 56"/>
          <p:cNvSpPr txBox="1">
            <a:spLocks/>
          </p:cNvSpPr>
          <p:nvPr/>
        </p:nvSpPr>
        <p:spPr>
          <a:xfrm>
            <a:off x="876249" y="-449257"/>
            <a:ext cx="7807474" cy="10363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SECTION I:</a:t>
            </a:r>
            <a:r>
              <a:rPr lang="en-US" sz="1800" b="1" dirty="0">
                <a:solidFill>
                  <a:schemeClr val="bg1"/>
                </a:solidFill>
              </a:rPr>
              <a:t/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The Big Picture: Credit Reporting and My Business</a:t>
            </a:r>
          </a:p>
        </p:txBody>
      </p:sp>
    </p:spTree>
    <p:extLst>
      <p:ext uri="{BB962C8B-B14F-4D97-AF65-F5344CB8AC3E}">
        <p14:creationId xmlns:p14="http://schemas.microsoft.com/office/powerpoint/2010/main" val="125616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1805940" y="5025860"/>
            <a:ext cx="6877783" cy="1661715"/>
          </a:xfrm>
          <a:prstGeom prst="rightArrow">
            <a:avLst/>
          </a:prstGeom>
          <a:gradFill flip="none" rotWithShape="1">
            <a:gsLst>
              <a:gs pos="46000">
                <a:schemeClr val="accent3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134" y="1311873"/>
            <a:ext cx="6547399" cy="60960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Personal and Business Credit Spectrum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4618" y="5695211"/>
            <a:ext cx="34692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Calibri"/>
                <a:cs typeface="Calibri"/>
                <a:sym typeface="Calibri"/>
              </a:rPr>
              <a:t>Importance of Business Credit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092" y="3567071"/>
            <a:ext cx="1023931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Calibri"/>
                <a:cs typeface="Calibri"/>
                <a:sym typeface="Calibri"/>
              </a:rPr>
              <a:t>Importance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Calibri"/>
                <a:cs typeface="Calibri"/>
                <a:sym typeface="Calibri"/>
              </a:rPr>
              <a:t> of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Calibri"/>
                <a:cs typeface="Calibri"/>
                <a:sym typeface="Calibri"/>
              </a:rPr>
              <a:t>Personal Credit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78290" y="3010866"/>
            <a:ext cx="3912656" cy="81724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Aspiring entrepreneurs and emerging businesses will need to rely heavily on personal credit as the business is established.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36324" y="4783541"/>
            <a:ext cx="4489417" cy="57888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Only very large and sophisticated businesses may not </a:t>
            </a:r>
            <a:br>
              <a:rPr lang="en-US" sz="1400" dirty="0">
                <a:solidFill>
                  <a:srgbClr val="000000"/>
                </a:solidFill>
                <a:latin typeface="+mn-lt"/>
              </a:rPr>
            </a:br>
            <a:r>
              <a:rPr lang="en-US" sz="1400" dirty="0">
                <a:solidFill>
                  <a:srgbClr val="000000"/>
                </a:solidFill>
                <a:latin typeface="+mn-lt"/>
              </a:rPr>
              <a:t>need to rely on business owners’ personal credit history.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90861" y="3897111"/>
            <a:ext cx="3763400" cy="817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As small businesses grow, business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 credit will </a:t>
            </a:r>
            <a:b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</a:b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become increasingly important, but personal </a:t>
            </a:r>
            <a:b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</a:b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credit will still be a factor in lending decisions. 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20" y="1026870"/>
            <a:ext cx="814877" cy="8072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-863609" y="3088651"/>
            <a:ext cx="4272821" cy="2134122"/>
          </a:xfrm>
          <a:prstGeom prst="rightArrow">
            <a:avLst>
              <a:gd name="adj1" fmla="val 50000"/>
              <a:gd name="adj2" fmla="val 53819"/>
            </a:avLst>
          </a:prstGeom>
          <a:gradFill flip="none" rotWithShape="1">
            <a:gsLst>
              <a:gs pos="41000">
                <a:schemeClr val="accent3"/>
              </a:gs>
              <a:gs pos="100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-792371" y="3893041"/>
            <a:ext cx="4074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FF"/>
                </a:solidFill>
                <a:latin typeface="+mj-lt"/>
              </a:rPr>
              <a:t>Importance of Personal Cred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it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40212" y="2534416"/>
            <a:ext cx="6377546" cy="13854"/>
          </a:xfrm>
          <a:prstGeom prst="straightConnector1">
            <a:avLst/>
          </a:prstGeom>
          <a:noFill/>
          <a:ln w="25400" cap="flat">
            <a:solidFill>
              <a:srgbClr val="4F81BD"/>
            </a:solidFill>
            <a:prstDash val="solid"/>
            <a:bevel/>
            <a:headEnd type="oval" w="med" len="med"/>
            <a:tailEnd type="triangle" w="med" len="med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/>
          <p:cNvSpPr txBox="1"/>
          <p:nvPr/>
        </p:nvSpPr>
        <p:spPr>
          <a:xfrm>
            <a:off x="3175685" y="2356179"/>
            <a:ext cx="3478575" cy="33855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Age/Growth</a:t>
            </a:r>
            <a:r>
              <a:rPr kumimoji="0" lang="en-US" sz="1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 of Business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8" name="Shape 56"/>
          <p:cNvSpPr txBox="1">
            <a:spLocks/>
          </p:cNvSpPr>
          <p:nvPr/>
        </p:nvSpPr>
        <p:spPr>
          <a:xfrm>
            <a:off x="876249" y="-449257"/>
            <a:ext cx="7807474" cy="10363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SECTION I:</a:t>
            </a:r>
            <a:r>
              <a:rPr lang="en-US" sz="1800" b="1" dirty="0">
                <a:solidFill>
                  <a:schemeClr val="bg1"/>
                </a:solidFill>
              </a:rPr>
              <a:t/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The Big Picture: Credit Reporting and My Business</a:t>
            </a:r>
          </a:p>
        </p:txBody>
      </p:sp>
    </p:spTree>
    <p:extLst>
      <p:ext uri="{BB962C8B-B14F-4D97-AF65-F5344CB8AC3E}">
        <p14:creationId xmlns:p14="http://schemas.microsoft.com/office/powerpoint/2010/main" val="376258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018857" y="5629225"/>
            <a:ext cx="8229600" cy="612775"/>
          </a:xfrm>
        </p:spPr>
        <p:txBody>
          <a:bodyPr>
            <a:noAutofit/>
          </a:bodyPr>
          <a:lstStyle/>
          <a:p>
            <a:r>
              <a:rPr lang="en-US" altLang="en-US" dirty="0"/>
              <a:t>Case Study: Eco-Grow Solutions 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" name="AutoShape 4" descr="Image result for two peopl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Image result for two peopl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Image result for two peopl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1500" y="6439908"/>
            <a:ext cx="7659687" cy="3164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56" y="622604"/>
            <a:ext cx="8083149" cy="4708004"/>
          </a:xfrm>
          <a:prstGeom prst="rect">
            <a:avLst/>
          </a:prstGeom>
          <a:ln w="28575" cmpd="sng">
            <a:noFill/>
          </a:ln>
        </p:spPr>
      </p:pic>
      <p:sp>
        <p:nvSpPr>
          <p:cNvPr id="10" name="Rectangle 9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8B43A3-B254-D34E-AB7F-60DD873C9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5" y="5491557"/>
            <a:ext cx="829733" cy="829733"/>
          </a:xfrm>
          <a:prstGeom prst="rect">
            <a:avLst/>
          </a:prstGeom>
        </p:spPr>
      </p:pic>
      <p:sp>
        <p:nvSpPr>
          <p:cNvPr id="13" name="Shape 56"/>
          <p:cNvSpPr txBox="1">
            <a:spLocks/>
          </p:cNvSpPr>
          <p:nvPr/>
        </p:nvSpPr>
        <p:spPr>
          <a:xfrm>
            <a:off x="876249" y="-449257"/>
            <a:ext cx="7807474" cy="10363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SECTION I:</a:t>
            </a:r>
            <a:r>
              <a:rPr lang="en-US" sz="1800" b="1" dirty="0">
                <a:solidFill>
                  <a:schemeClr val="bg1"/>
                </a:solidFill>
              </a:rPr>
              <a:t/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The Big Picture: Credit Reporting and My Business</a:t>
            </a:r>
          </a:p>
        </p:txBody>
      </p:sp>
    </p:spTree>
    <p:extLst>
      <p:ext uri="{BB962C8B-B14F-4D97-AF65-F5344CB8AC3E}">
        <p14:creationId xmlns:p14="http://schemas.microsoft.com/office/powerpoint/2010/main" val="214907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667590" y="1006075"/>
            <a:ext cx="8065376" cy="813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704087">
              <a:defRPr sz="277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/>
              <a:t>Credit and Your Business</a:t>
            </a:r>
            <a:endParaRPr sz="3600" dirty="0"/>
          </a:p>
        </p:txBody>
      </p:sp>
      <p:sp>
        <p:nvSpPr>
          <p:cNvPr id="72" name="Shape 72"/>
          <p:cNvSpPr>
            <a:spLocks noGrp="1"/>
          </p:cNvSpPr>
          <p:nvPr>
            <p:ph sz="quarter" idx="12"/>
          </p:nvPr>
        </p:nvSpPr>
        <p:spPr>
          <a:xfrm>
            <a:off x="1618443" y="1981119"/>
            <a:ext cx="6048415" cy="426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n-US" sz="2400" dirty="0"/>
              <a:t>Have you applied for business loans or lines of credit in the past?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What information and documentation did the lender obtain or request from you during the loan application process?</a:t>
            </a:r>
          </a:p>
          <a:p>
            <a:r>
              <a:rPr lang="en-US" sz="2400" dirty="0"/>
              <a:t>Did the lender tell you if he or she would need to check your credit history?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discus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9" y="961253"/>
            <a:ext cx="834748" cy="826946"/>
          </a:xfrm>
          <a:prstGeom prst="rect">
            <a:avLst/>
          </a:prstGeom>
        </p:spPr>
      </p:pic>
      <p:sp>
        <p:nvSpPr>
          <p:cNvPr id="10" name="Shape 56"/>
          <p:cNvSpPr txBox="1">
            <a:spLocks/>
          </p:cNvSpPr>
          <p:nvPr/>
        </p:nvSpPr>
        <p:spPr>
          <a:xfrm>
            <a:off x="876249" y="-449257"/>
            <a:ext cx="7807474" cy="10363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SECTION I:</a:t>
            </a:r>
            <a:r>
              <a:rPr lang="en-US" sz="1800" b="1" dirty="0">
                <a:solidFill>
                  <a:schemeClr val="bg1"/>
                </a:solidFill>
              </a:rPr>
              <a:t/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The Big Picture: Credit Reporting and My Business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018" y="411028"/>
            <a:ext cx="8123521" cy="6039450"/>
          </a:xfrm>
          <a:prstGeom prst="rect">
            <a:avLst/>
          </a:prstGeom>
          <a:ln w="28575" cmpd="sng"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5300" y="0"/>
            <a:ext cx="8153400" cy="19172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370718" y="543778"/>
            <a:ext cx="7298139" cy="11787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SECTION II: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The Impact of Personal Credit on My Business</a:t>
            </a:r>
            <a:r>
              <a:rPr lang="en-US" sz="36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91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645209" y="569092"/>
            <a:ext cx="6969596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What Is a Personal Credit Report?</a:t>
            </a:r>
          </a:p>
        </p:txBody>
      </p:sp>
      <p:sp>
        <p:nvSpPr>
          <p:cNvPr id="10243" name="Rectangle 3"/>
          <p:cNvSpPr>
            <a:spLocks noGrp="1"/>
          </p:cNvSpPr>
          <p:nvPr>
            <p:ph sz="quarter" idx="12"/>
          </p:nvPr>
        </p:nvSpPr>
        <p:spPr>
          <a:xfrm>
            <a:off x="749300" y="1999158"/>
            <a:ext cx="8293100" cy="41671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It tells lenders the following:</a:t>
            </a:r>
          </a:p>
          <a:p>
            <a:pPr lvl="1" indent="-280988">
              <a:defRPr/>
            </a:pPr>
            <a:r>
              <a:rPr lang="en-US" sz="2400" dirty="0">
                <a:solidFill>
                  <a:srgbClr val="000000"/>
                </a:solidFill>
              </a:rPr>
              <a:t>Who you are</a:t>
            </a:r>
          </a:p>
          <a:p>
            <a:pPr lvl="1" indent="-280988">
              <a:defRPr/>
            </a:pPr>
            <a:r>
              <a:rPr lang="en-US" sz="2400" dirty="0">
                <a:solidFill>
                  <a:srgbClr val="000000"/>
                </a:solidFill>
              </a:rPr>
              <a:t>How much debt you have — and low long you’ve had it</a:t>
            </a:r>
          </a:p>
          <a:p>
            <a:pPr lvl="1" indent="-280988">
              <a:defRPr/>
            </a:pPr>
            <a:r>
              <a:rPr lang="en-US" sz="2400" dirty="0">
                <a:solidFill>
                  <a:srgbClr val="000000"/>
                </a:solidFill>
              </a:rPr>
              <a:t>How frequently you have applied for credit</a:t>
            </a:r>
          </a:p>
          <a:p>
            <a:pPr lvl="1" indent="-280988">
              <a:defRPr/>
            </a:pPr>
            <a:r>
              <a:rPr lang="en-US" sz="2400" dirty="0">
                <a:solidFill>
                  <a:srgbClr val="000000"/>
                </a:solidFill>
              </a:rPr>
              <a:t>How much credit you are using</a:t>
            </a:r>
          </a:p>
          <a:p>
            <a:pPr lvl="1" indent="-280988">
              <a:defRPr/>
            </a:pPr>
            <a:r>
              <a:rPr lang="en-US" sz="2400" dirty="0">
                <a:solidFill>
                  <a:srgbClr val="000000"/>
                </a:solidFill>
              </a:rPr>
              <a:t>Whether you make on-time or late payments on credit accounts</a:t>
            </a:r>
            <a:endParaRPr lang="en-US" sz="2400" i="1" dirty="0">
              <a:solidFill>
                <a:srgbClr val="000000"/>
              </a:solidFill>
            </a:endParaRPr>
          </a:p>
          <a:p>
            <a:pPr lvl="1" indent="-280988">
              <a:defRPr/>
            </a:pPr>
            <a:r>
              <a:rPr lang="en-US" sz="2400" dirty="0">
                <a:solidFill>
                  <a:srgbClr val="000000"/>
                </a:solidFill>
              </a:rPr>
              <a:t>What negative information about you exists in public records, such as bankruptcies and foreclosures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3100" y="6439908"/>
            <a:ext cx="7558088" cy="2529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49" y="968331"/>
            <a:ext cx="814877" cy="8072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43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22300" y="928081"/>
            <a:ext cx="4318937" cy="2078324"/>
          </a:xfrm>
        </p:spPr>
        <p:txBody>
          <a:bodyPr>
            <a:noAutofit/>
          </a:bodyPr>
          <a:lstStyle/>
          <a:p>
            <a:r>
              <a:rPr lang="en-US" altLang="en-US" dirty="0"/>
              <a:t>Major Consumer Credit Reporting Agencies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16939" y="3118364"/>
            <a:ext cx="3352800" cy="950913"/>
            <a:chOff x="1599747" y="1236277"/>
            <a:chExt cx="5485954" cy="951275"/>
          </a:xfrm>
          <a:solidFill>
            <a:srgbClr val="996633"/>
          </a:solidFill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" name="Pentagon 5"/>
            <p:cNvSpPr/>
            <p:nvPr/>
          </p:nvSpPr>
          <p:spPr>
            <a:xfrm rot="10800000">
              <a:off x="1615621" y="1236277"/>
              <a:ext cx="5470080" cy="95127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9" name="Pentagon 4"/>
            <p:cNvSpPr/>
            <p:nvPr/>
          </p:nvSpPr>
          <p:spPr>
            <a:xfrm>
              <a:off x="1599747" y="1236277"/>
              <a:ext cx="5485954" cy="95127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419486" tIns="76200" rIns="142240" bIns="76200" spcCol="1270" anchor="ctr"/>
            <a:lstStyle/>
            <a:p>
              <a:pPr algn="l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Experian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09191" y="1938851"/>
            <a:ext cx="3352800" cy="950913"/>
            <a:chOff x="1615619" y="1236277"/>
            <a:chExt cx="5470082" cy="951275"/>
          </a:xfr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Pentagon 14"/>
            <p:cNvSpPr/>
            <p:nvPr/>
          </p:nvSpPr>
          <p:spPr>
            <a:xfrm rot="10800000">
              <a:off x="1615621" y="1236277"/>
              <a:ext cx="5470080" cy="95127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Pentagon 4"/>
            <p:cNvSpPr/>
            <p:nvPr/>
          </p:nvSpPr>
          <p:spPr>
            <a:xfrm>
              <a:off x="1615619" y="1236277"/>
              <a:ext cx="5470082" cy="95127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419486" tIns="76200" rIns="142240" bIns="76200" spcCol="1270" anchor="ctr"/>
            <a:lstStyle/>
            <a:p>
              <a:pPr algn="l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Helvetica Neue"/>
                </a:rPr>
                <a:t>   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Equifax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184372" y="4291603"/>
            <a:ext cx="3352800" cy="950913"/>
            <a:chOff x="1615621" y="1236639"/>
            <a:chExt cx="5470080" cy="950913"/>
          </a:xfrm>
          <a:solidFill>
            <a:schemeClr val="tx2">
              <a:lumMod val="50000"/>
            </a:schemeClr>
          </a:solidFill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Pentagon 17"/>
            <p:cNvSpPr/>
            <p:nvPr/>
          </p:nvSpPr>
          <p:spPr>
            <a:xfrm rot="10800000">
              <a:off x="1615621" y="1236640"/>
              <a:ext cx="5470080" cy="95091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5" name="Pentagon 4"/>
            <p:cNvSpPr/>
            <p:nvPr/>
          </p:nvSpPr>
          <p:spPr>
            <a:xfrm>
              <a:off x="1615621" y="1236639"/>
              <a:ext cx="5470080" cy="95091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419486" tIns="76200" rIns="142240" bIns="76200" spcCol="1270" anchor="ctr"/>
            <a:lstStyle/>
            <a:p>
              <a:pPr algn="l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TransUnion</a:t>
              </a: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402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47800" y="915358"/>
            <a:ext cx="8440592" cy="818076"/>
          </a:xfrm>
        </p:spPr>
        <p:txBody>
          <a:bodyPr>
            <a:normAutofit/>
          </a:bodyPr>
          <a:lstStyle/>
          <a:p>
            <a:r>
              <a:rPr lang="en-US" altLang="en-US" dirty="0"/>
              <a:t>Personal Credit Report Information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779912"/>
              </p:ext>
            </p:extLst>
          </p:nvPr>
        </p:nvGraphicFramePr>
        <p:xfrm>
          <a:off x="596899" y="1889225"/>
          <a:ext cx="7851648" cy="399369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62912">
                  <a:extLst>
                    <a:ext uri="{9D8B030D-6E8A-4147-A177-3AD203B41FA5}">
                      <a16:colId xmlns:a16="http://schemas.microsoft.com/office/drawing/2014/main" xmlns="" val="2419586113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3483949085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2447956751"/>
                    </a:ext>
                  </a:extLst>
                </a:gridCol>
                <a:gridCol w="1962912">
                  <a:extLst>
                    <a:ext uri="{9D8B030D-6E8A-4147-A177-3AD203B41FA5}">
                      <a16:colId xmlns:a16="http://schemas.microsoft.com/office/drawing/2014/main" xmlns="" val="1060547944"/>
                    </a:ext>
                  </a:extLst>
                </a:gridCol>
              </a:tblGrid>
              <a:tr h="8768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Personal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Identifying</a:t>
                      </a:r>
                      <a:r>
                        <a:rPr lang="en-US" sz="1400" baseline="0" dirty="0"/>
                        <a:t> Information 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Credit History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Inquiries</a:t>
                      </a:r>
                      <a:endParaRPr lang="en-US" sz="1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</a:t>
                      </a:r>
                      <a:r>
                        <a:rPr lang="en-US" sz="1400" baseline="0" dirty="0"/>
                        <a:t> Record Information</a:t>
                      </a:r>
                      <a:r>
                        <a:rPr lang="en-US" sz="1400" baseline="0" dirty="0">
                          <a:solidFill>
                            <a:srgbClr val="9BBB59"/>
                          </a:solidFill>
                        </a:rPr>
                        <a:t>*</a:t>
                      </a:r>
                      <a:endParaRPr lang="en-US" sz="1400" b="1" dirty="0">
                        <a:solidFill>
                          <a:srgbClr val="9BBB59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54369200"/>
                  </a:ext>
                </a:extLst>
              </a:tr>
              <a:tr h="46509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Such as…</a:t>
                      </a:r>
                      <a:endParaRPr lang="en-US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9550360"/>
                  </a:ext>
                </a:extLst>
              </a:tr>
              <a:tr h="1928801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Name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Social</a:t>
                      </a:r>
                      <a:r>
                        <a:rPr lang="en-US" sz="1400" baseline="0" dirty="0"/>
                        <a:t> Security number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Current and previous addresses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Date of birth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Telephone number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Names of current and previous employers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Spouse (if married)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Open credit accounts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Closed credit accounts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effectLst/>
                        </a:rPr>
                        <a:t>Charged-off accounts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Collection accounts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effectLst/>
                        </a:rPr>
                        <a:t>Consumer statements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 list of businesses that viewed</a:t>
                      </a:r>
                      <a:r>
                        <a:rPr lang="en-US" sz="1400" baseline="0" dirty="0"/>
                        <a:t> your credit report in the last 24 months, when you applied for credit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Bankruptcies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Foreclosures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958593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328" y="5860404"/>
            <a:ext cx="775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BBB59"/>
                </a:solidFill>
              </a:rPr>
              <a:t>*If purchased, credit reports also include fraud alerts and credit scores.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6" y="942079"/>
            <a:ext cx="814877" cy="8072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821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473201" y="1321677"/>
            <a:ext cx="7310636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What Does NOT Appear on a </a:t>
            </a:r>
            <a:br>
              <a:rPr lang="en-US" altLang="en-US" dirty="0"/>
            </a:br>
            <a:r>
              <a:rPr lang="en-US" altLang="en-US" dirty="0"/>
              <a:t>Personal Credit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32898" y="2943283"/>
            <a:ext cx="4062412" cy="3668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ym typeface="Webdings" panose="05030102010509060703" pitchFamily="18" charset="2"/>
              </a:rPr>
              <a:t>  </a:t>
            </a:r>
            <a:r>
              <a:rPr lang="en-US" altLang="en-US" sz="2400" dirty="0"/>
              <a:t>Checking and savings </a:t>
            </a:r>
            <a:br>
              <a:rPr lang="en-US" altLang="en-US" sz="2400" dirty="0"/>
            </a:br>
            <a:r>
              <a:rPr lang="en-US" altLang="en-US" sz="2400" dirty="0"/>
              <a:t>      account balances</a:t>
            </a:r>
          </a:p>
          <a:p>
            <a:pPr marL="0" indent="0">
              <a:buNone/>
            </a:pPr>
            <a:r>
              <a:rPr lang="en-US" altLang="en-US" sz="2400" dirty="0">
                <a:sym typeface="Webdings" panose="05030102010509060703" pitchFamily="18" charset="2"/>
              </a:rPr>
              <a:t>  </a:t>
            </a:r>
            <a:r>
              <a:rPr lang="en-US" altLang="en-US" sz="2400" dirty="0"/>
              <a:t>Income</a:t>
            </a:r>
          </a:p>
          <a:p>
            <a:pPr marL="0" indent="0">
              <a:buNone/>
            </a:pPr>
            <a:r>
              <a:rPr lang="en-US" altLang="en-US" sz="2400" dirty="0">
                <a:sym typeface="Webdings" panose="05030102010509060703" pitchFamily="18" charset="2"/>
              </a:rPr>
              <a:t>  </a:t>
            </a:r>
            <a:r>
              <a:rPr lang="en-US" altLang="en-US" sz="2400" dirty="0"/>
              <a:t>Medical history</a:t>
            </a:r>
          </a:p>
          <a:p>
            <a:pPr marL="466725" indent="-466725"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 $   </a:t>
            </a:r>
            <a:r>
              <a:rPr lang="en-US" altLang="en-US" sz="2400" dirty="0">
                <a:solidFill>
                  <a:srgbClr val="000000"/>
                </a:solidFill>
              </a:rPr>
              <a:t>Purchases made with cash, check, or debit card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37300" y="2938270"/>
            <a:ext cx="4459458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marL="342900" indent="-342900" algn="l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763360" indent="-306160" algn="l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1159328" indent="-244928" algn="l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1616528" indent="-244928" algn="l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2073728" indent="-244928" algn="l">
              <a:spcBef>
                <a:spcPts val="700"/>
              </a:spcBef>
              <a:buSzPct val="100000"/>
              <a:buFont typeface="Arial"/>
              <a:buChar char="»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  <a:lvl6pPr indent="22860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7432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32004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36576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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Business account</a:t>
            </a:r>
            <a:br>
              <a:rPr lang="en-US" altLang="en-US" sz="2400" dirty="0">
                <a:solidFill>
                  <a:schemeClr val="tx1"/>
                </a:solidFill>
                <a:latin typeface="+mn-lt"/>
              </a:rPr>
            </a:b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     information</a:t>
            </a:r>
          </a:p>
          <a:p>
            <a:pPr marL="0" indent="0">
              <a:buFont typeface="Arial"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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Race, gender, religion, </a:t>
            </a:r>
            <a:br>
              <a:rPr lang="en-US" altLang="en-US" sz="2400" dirty="0">
                <a:solidFill>
                  <a:schemeClr val="tx1"/>
                </a:solidFill>
                <a:latin typeface="+mn-lt"/>
              </a:rPr>
            </a:b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      or national origin</a:t>
            </a:r>
          </a:p>
          <a:p>
            <a:pPr>
              <a:buFont typeface="Webdings" panose="05030102010509060703" pitchFamily="18" charset="2"/>
              <a:buChar char="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 Driving record</a:t>
            </a:r>
          </a:p>
          <a:p>
            <a:pPr indent="-282575">
              <a:buBlip>
                <a:blip r:embed="rId3"/>
              </a:buBlip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 Marital status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16000" y="6439908"/>
            <a:ext cx="7215188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discuss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9" y="1374726"/>
            <a:ext cx="834748" cy="8269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01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84200" y="774240"/>
            <a:ext cx="8064500" cy="1143459"/>
          </a:xfrm>
        </p:spPr>
        <p:txBody>
          <a:bodyPr>
            <a:normAutofit/>
          </a:bodyPr>
          <a:lstStyle/>
          <a:p>
            <a:r>
              <a:rPr lang="en-US" altLang="en-US" dirty="0"/>
              <a:t>What Is a Personal Credit Score?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2"/>
          </p:nvPr>
        </p:nvSpPr>
        <p:spPr>
          <a:xfrm>
            <a:off x="723900" y="1917699"/>
            <a:ext cx="7742183" cy="416886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 number that helps lenders determine your credit risk</a:t>
            </a:r>
          </a:p>
          <a:p>
            <a:r>
              <a:rPr lang="en-US" altLang="en-US" sz="2400" dirty="0">
                <a:solidFill>
                  <a:srgbClr val="000000"/>
                </a:solidFill>
              </a:rPr>
              <a:t>Frequently used score models:</a:t>
            </a:r>
          </a:p>
          <a:p>
            <a:pPr lvl="1"/>
            <a:r>
              <a:rPr lang="en-US" altLang="en-US" sz="2400" dirty="0"/>
              <a:t>FICO</a:t>
            </a:r>
            <a:r>
              <a:rPr lang="en-US" sz="2400" baseline="30000" dirty="0"/>
              <a:t>®</a:t>
            </a:r>
            <a:r>
              <a:rPr lang="en-US" altLang="en-US" sz="2400" dirty="0"/>
              <a:t> Score</a:t>
            </a:r>
            <a:endParaRPr lang="en-US" altLang="en-US" sz="2400" strike="sngStrike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r>
              <a:rPr lang="en-US" altLang="en-US" sz="2400" dirty="0"/>
              <a:t>VantageScore</a:t>
            </a:r>
            <a:r>
              <a:rPr lang="en-US" sz="2400" baseline="30000" dirty="0"/>
              <a:t>®</a:t>
            </a:r>
            <a:endParaRPr lang="en-US" altLang="en-US" sz="2400" dirty="0"/>
          </a:p>
          <a:p>
            <a:r>
              <a:rPr lang="en-US" altLang="en-US" sz="2400" dirty="0"/>
              <a:t>Many lenders also use their                                             own credit scores.</a:t>
            </a:r>
          </a:p>
        </p:txBody>
      </p:sp>
      <p:sp>
        <p:nvSpPr>
          <p:cNvPr id="13" name="Donut 12"/>
          <p:cNvSpPr/>
          <p:nvPr/>
        </p:nvSpPr>
        <p:spPr>
          <a:xfrm>
            <a:off x="7177549" y="3923070"/>
            <a:ext cx="1750142" cy="1671484"/>
          </a:xfrm>
          <a:prstGeom prst="donut">
            <a:avLst>
              <a:gd name="adj" fmla="val 13235"/>
            </a:avLst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684" y="4427997"/>
            <a:ext cx="99305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685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189208" y="3274160"/>
            <a:ext cx="2283817" cy="2152478"/>
            <a:chOff x="3894655" y="4777539"/>
            <a:chExt cx="1750142" cy="1671484"/>
          </a:xfrm>
        </p:grpSpPr>
        <p:sp>
          <p:nvSpPr>
            <p:cNvPr id="16" name="Donut 15"/>
            <p:cNvSpPr>
              <a:spLocks noChangeAspect="1"/>
            </p:cNvSpPr>
            <p:nvPr/>
          </p:nvSpPr>
          <p:spPr>
            <a:xfrm>
              <a:off x="3894655" y="4777539"/>
              <a:ext cx="1750142" cy="1671484"/>
            </a:xfrm>
            <a:prstGeom prst="donut">
              <a:avLst>
                <a:gd name="adj" fmla="val 13235"/>
              </a:avLst>
            </a:pr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41319" y="5284691"/>
              <a:ext cx="993058" cy="645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750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02011" y="5043690"/>
            <a:ext cx="1243779" cy="1184788"/>
            <a:chOff x="3937821" y="4803058"/>
            <a:chExt cx="1750142" cy="1671484"/>
          </a:xfrm>
        </p:grpSpPr>
        <p:sp>
          <p:nvSpPr>
            <p:cNvPr id="19" name="Donut 18"/>
            <p:cNvSpPr>
              <a:spLocks noChangeAspect="1"/>
            </p:cNvSpPr>
            <p:nvPr/>
          </p:nvSpPr>
          <p:spPr>
            <a:xfrm>
              <a:off x="3937821" y="4803058"/>
              <a:ext cx="1750142" cy="1671484"/>
            </a:xfrm>
            <a:prstGeom prst="donut">
              <a:avLst>
                <a:gd name="adj" fmla="val 13235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99936" y="5315635"/>
              <a:ext cx="993058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520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179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966" y="0"/>
            <a:ext cx="8083148" cy="149638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hape 26"/>
          <p:cNvSpPr>
            <a:spLocks noGrp="1"/>
          </p:cNvSpPr>
          <p:nvPr>
            <p:ph sz="quarter" idx="12"/>
          </p:nvPr>
        </p:nvSpPr>
        <p:spPr>
          <a:xfrm>
            <a:off x="685800" y="2010647"/>
            <a:ext cx="7983551" cy="4167188"/>
          </a:xfrm>
          <a:prstGeom prst="rect">
            <a:avLst/>
          </a:prstGeom>
        </p:spPr>
        <p:txBody>
          <a:bodyPr lIns="0" tIns="0" rIns="0" bIns="0" anchor="ctr">
            <a:normAutofit lnSpcReduction="1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Welcome, Pre-Survey and Learning Objectives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SECTION I: </a:t>
            </a:r>
            <a:r>
              <a:rPr lang="en-US" sz="2400" dirty="0"/>
              <a:t>The Big Picture: Credit Reporting and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My Business</a:t>
            </a:r>
            <a:endParaRPr lang="en-US" sz="2400" strike="sngStrike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SECTION II: </a:t>
            </a:r>
            <a:r>
              <a:rPr lang="en-US" sz="2400" dirty="0"/>
              <a:t>The Impact of Personal Credit on My Business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SECTION III: </a:t>
            </a:r>
            <a:r>
              <a:rPr lang="en-US" sz="2400" dirty="0"/>
              <a:t>Business Credit Reporting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SECTION IV: </a:t>
            </a:r>
            <a:r>
              <a:rPr lang="en-US" sz="2400" dirty="0"/>
              <a:t>How Lenders Evaluate Your Creditworthiness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SECTION V: </a:t>
            </a:r>
            <a:r>
              <a:rPr lang="en-US" sz="2400" dirty="0"/>
              <a:t>Credit Reporting and Business Operations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Summary, Post-Survey, Evaluation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811865" y="80008"/>
            <a:ext cx="81534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Agenda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8800" y="6439908"/>
            <a:ext cx="7672387" cy="2783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97868" y="774241"/>
            <a:ext cx="7350832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FICO</a:t>
            </a:r>
            <a:r>
              <a:rPr lang="en-US" altLang="en-US" baseline="30000" dirty="0"/>
              <a:t>®</a:t>
            </a:r>
            <a:r>
              <a:rPr lang="en-US" altLang="en-US" dirty="0"/>
              <a:t> Score and VantageScore</a:t>
            </a:r>
            <a:r>
              <a:rPr lang="en-US" altLang="en-US" baseline="30000" dirty="0"/>
              <a:t>®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z="2400" dirty="0"/>
              <a:t>Typical score range: 300 to 850</a:t>
            </a:r>
          </a:p>
          <a:p>
            <a:r>
              <a:rPr lang="en-US" altLang="en-US" sz="2400" dirty="0"/>
              <a:t>Score factors:</a:t>
            </a:r>
          </a:p>
          <a:p>
            <a:pPr marL="0" indent="0">
              <a:buNone/>
            </a:pPr>
            <a:endParaRPr lang="en-US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46467"/>
              </p:ext>
            </p:extLst>
          </p:nvPr>
        </p:nvGraphicFramePr>
        <p:xfrm>
          <a:off x="746771" y="3153720"/>
          <a:ext cx="3079582" cy="2940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8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0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8066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/>
                        <a:t>FICO</a:t>
                      </a:r>
                      <a:r>
                        <a:rPr lang="en-US" sz="1800" strike="noStrike" baseline="30000" dirty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416">
                <a:tc>
                  <a:txBody>
                    <a:bodyPr/>
                    <a:lstStyle/>
                    <a:p>
                      <a:pPr algn="l"/>
                      <a:r>
                        <a:rPr lang="en-US" altLang="en-US" dirty="0"/>
                        <a:t>Past payment history 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/>
                        <a:t>35%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0416">
                <a:tc>
                  <a:txBody>
                    <a:bodyPr/>
                    <a:lstStyle/>
                    <a:p>
                      <a:pPr algn="l"/>
                      <a:r>
                        <a:rPr lang="en-US" altLang="en-US" dirty="0"/>
                        <a:t>Outstanding debt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30%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664">
                <a:tc>
                  <a:txBody>
                    <a:bodyPr/>
                    <a:lstStyle/>
                    <a:p>
                      <a:pPr algn="l"/>
                      <a:r>
                        <a:rPr lang="en-US" altLang="en-US" dirty="0"/>
                        <a:t>How long you have had credit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15%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664">
                <a:tc>
                  <a:txBody>
                    <a:bodyPr/>
                    <a:lstStyle/>
                    <a:p>
                      <a:pPr algn="l"/>
                      <a:r>
                        <a:rPr lang="en-US" altLang="en-US" dirty="0"/>
                        <a:t>New applications </a:t>
                      </a:r>
                      <a:br>
                        <a:rPr lang="en-US" altLang="en-US" dirty="0"/>
                      </a:br>
                      <a:r>
                        <a:rPr lang="en-US" altLang="en-US" dirty="0"/>
                        <a:t>for credit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10%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66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Types of credit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10%</a:t>
                      </a:r>
                      <a:endParaRPr lang="en-US" altLang="en-US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05761"/>
              </p:ext>
            </p:extLst>
          </p:nvPr>
        </p:nvGraphicFramePr>
        <p:xfrm>
          <a:off x="4145764" y="3140841"/>
          <a:ext cx="4538145" cy="313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8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dirty="0"/>
                        <a:t>VantageScore</a:t>
                      </a:r>
                      <a:r>
                        <a:rPr lang="en-US" sz="1800" strike="noStrike" baseline="30000" dirty="0">
                          <a:solidFill>
                            <a:schemeClr val="tx1"/>
                          </a:solidFill>
                        </a:rPr>
                        <a:t>®</a:t>
                      </a:r>
                      <a:endParaRPr 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dirty="0"/>
                        <a:t>Past payment history 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/>
                        <a:t>Extremely influential</a:t>
                      </a:r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dirty="0"/>
                        <a:t>Age</a:t>
                      </a:r>
                      <a:r>
                        <a:rPr lang="en-US" altLang="en-US" baseline="0" dirty="0"/>
                        <a:t> and type of credit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Highly influential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dirty="0"/>
                        <a:t>% of credit</a:t>
                      </a:r>
                      <a:r>
                        <a:rPr lang="en-US" altLang="en-US" baseline="0" dirty="0"/>
                        <a:t> used</a:t>
                      </a:r>
                      <a:r>
                        <a:rPr lang="en-US" altLang="en-US" dirty="0"/>
                        <a:t> 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Highly influential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dirty="0"/>
                        <a:t>Total balances</a:t>
                      </a:r>
                      <a:r>
                        <a:rPr lang="en-US" altLang="en-US" baseline="0" dirty="0"/>
                        <a:t>/debt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Moderately influential</a:t>
                      </a:r>
                      <a:endParaRPr lang="en-US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Recent credit behavior and inquiries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Less influential</a:t>
                      </a:r>
                      <a:endParaRPr lang="en-US" altLang="en-US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Available credit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Less influential</a:t>
                      </a:r>
                      <a:endParaRPr lang="en-US" altLang="en-US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908629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6" y="1085514"/>
            <a:ext cx="814877" cy="80726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324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77900" y="774241"/>
            <a:ext cx="7670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What Is a Good Personal Credit Score?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8352" y="2391508"/>
            <a:ext cx="6883784" cy="2518020"/>
          </a:xfrm>
          <a:prstGeom prst="rect">
            <a:avLst/>
          </a:prstGeom>
          <a:gradFill>
            <a:gsLst>
              <a:gs pos="29000">
                <a:schemeClr val="accent3">
                  <a:tint val="50000"/>
                  <a:satMod val="300000"/>
                </a:schemeClr>
              </a:gs>
              <a:gs pos="76500">
                <a:srgbClr val="EDFED4"/>
              </a:gs>
              <a:gs pos="53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793" y="4762026"/>
            <a:ext cx="7872413" cy="598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54968" y="3344822"/>
            <a:ext cx="2636343" cy="241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High-risk borrowers</a:t>
            </a:r>
            <a:endParaRPr lang="en-US" sz="1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More likely to be denied credit</a:t>
            </a:r>
            <a:endParaRPr lang="en-US" sz="1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If approved, may pay high interest rates </a:t>
            </a:r>
            <a:endParaRPr lang="en-US" sz="1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101860" y="3496595"/>
            <a:ext cx="2013873" cy="241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Low-risk borrowers</a:t>
            </a:r>
            <a:endParaRPr lang="en-US" sz="1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Eligible for the best rates and terms </a:t>
            </a:r>
            <a:br>
              <a:rPr lang="en-US" sz="1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 credit products</a:t>
            </a:r>
            <a:endParaRPr lang="en-US" sz="12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398154" y="2239735"/>
            <a:ext cx="6124179" cy="1105087"/>
          </a:xfrm>
          <a:prstGeom prst="rightArrow">
            <a:avLst>
              <a:gd name="adj1" fmla="val 50000"/>
              <a:gd name="adj2" fmla="val 75000"/>
            </a:avLst>
          </a:prstGeom>
          <a:gradFill flip="none" rotWithShape="1">
            <a:gsLst>
              <a:gs pos="0">
                <a:schemeClr val="accent3"/>
              </a:gs>
              <a:gs pos="92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 Box 2"/>
          <p:cNvSpPr txBox="1"/>
          <p:nvPr/>
        </p:nvSpPr>
        <p:spPr>
          <a:xfrm>
            <a:off x="1299074" y="2519564"/>
            <a:ext cx="976423" cy="8072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Poor Credit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/>
          <p:nvPr/>
        </p:nvSpPr>
        <p:spPr>
          <a:xfrm>
            <a:off x="6148370" y="2500279"/>
            <a:ext cx="1293761" cy="92106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Excellent Credit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5"/>
          <p:cNvSpPr txBox="1"/>
          <p:nvPr/>
        </p:nvSpPr>
        <p:spPr>
          <a:xfrm>
            <a:off x="3788247" y="2525151"/>
            <a:ext cx="1293761" cy="79680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Fair</a:t>
            </a:r>
            <a:b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Credit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63600" y="6439908"/>
            <a:ext cx="7367588" cy="3037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8654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1360954" y="1835733"/>
            <a:ext cx="2984500" cy="644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/>
              <a:t>Keeping Up With Your Personal Credit Report</a:t>
            </a:r>
            <a:endParaRPr sz="3200" dirty="0"/>
          </a:p>
        </p:txBody>
      </p:sp>
      <p:sp>
        <p:nvSpPr>
          <p:cNvPr id="13" name="Shape 169"/>
          <p:cNvSpPr txBox="1">
            <a:spLocks/>
          </p:cNvSpPr>
          <p:nvPr/>
        </p:nvSpPr>
        <p:spPr>
          <a:xfrm>
            <a:off x="1315421" y="5348908"/>
            <a:ext cx="7384079" cy="772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342900" indent="-342900" algn="l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763360" indent="-306160" algn="l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1159328" indent="-244928" algn="l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1616528" indent="-244928" algn="l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2073728" indent="-244928" algn="l">
              <a:spcBef>
                <a:spcPts val="700"/>
              </a:spcBef>
              <a:buSzPct val="100000"/>
              <a:buFont typeface="Arial"/>
              <a:buChar char="»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  <a:lvl6pPr indent="22860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7432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32004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36576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Receive one free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personal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credit report every 12 months from </a:t>
            </a:r>
            <a:r>
              <a:rPr lang="en-US" sz="1800" dirty="0">
                <a:latin typeface="+mn-lt"/>
              </a:rPr>
              <a:t>each of the three major credit reporting agencies through </a:t>
            </a:r>
            <a:r>
              <a:rPr lang="en-US" sz="1800" i="1" dirty="0">
                <a:solidFill>
                  <a:schemeClr val="accent1"/>
                </a:solidFill>
                <a:latin typeface="+mn-lt"/>
                <a:hlinkClick r:id="rId3"/>
              </a:rPr>
              <a:t>www.annualcreditreport.com</a:t>
            </a:r>
            <a:r>
              <a:rPr lang="en-US" sz="1800" i="1" dirty="0">
                <a:solidFill>
                  <a:schemeClr val="accent1"/>
                </a:solidFill>
                <a:latin typeface="+mn-lt"/>
              </a:rPr>
              <a:t>. </a:t>
            </a:r>
          </a:p>
          <a:p>
            <a:pPr marL="0" indent="0">
              <a:buNone/>
              <a:defRPr sz="1800">
                <a:solidFill>
                  <a:srgbClr val="000000"/>
                </a:solidFill>
              </a:defRPr>
            </a:pPr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Arial"/>
              <a:buNone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latin typeface="+mn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9850" y="639147"/>
            <a:ext cx="4482634" cy="2826735"/>
          </a:xfrm>
          <a:prstGeom prst="rect">
            <a:avLst/>
          </a:prstGeom>
          <a:ln w="28575" cmpd="sng"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81100" y="6439908"/>
            <a:ext cx="7050088" cy="4180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2" descr="Image result for checklist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17" y="3688671"/>
            <a:ext cx="451084" cy="64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0725" y="3615132"/>
            <a:ext cx="178766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400" b="1" dirty="0">
                <a:solidFill>
                  <a:schemeClr val="tx1"/>
                </a:solidFill>
              </a:rPr>
              <a:t>TIP: Order one report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every four months to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review your credit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throughout the year.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act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6" y="948563"/>
            <a:ext cx="818575" cy="81092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694141" y="2416767"/>
            <a:ext cx="2202523" cy="2202858"/>
            <a:chOff x="555270" y="785584"/>
            <a:chExt cx="2582041" cy="2582434"/>
          </a:xfrm>
        </p:grpSpPr>
        <p:sp>
          <p:nvSpPr>
            <p:cNvPr id="21" name="Circular Arrow 20"/>
            <p:cNvSpPr/>
            <p:nvPr/>
          </p:nvSpPr>
          <p:spPr>
            <a:xfrm>
              <a:off x="555270" y="785584"/>
              <a:ext cx="2582041" cy="258243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1125986" y="1717921"/>
              <a:ext cx="1434790" cy="717223"/>
            </a:xfrm>
            <a:custGeom>
              <a:avLst/>
              <a:gdLst>
                <a:gd name="connsiteX0" fmla="*/ 0 w 1434790"/>
                <a:gd name="connsiteY0" fmla="*/ 0 h 717223"/>
                <a:gd name="connsiteX1" fmla="*/ 1434790 w 1434790"/>
                <a:gd name="connsiteY1" fmla="*/ 0 h 717223"/>
                <a:gd name="connsiteX2" fmla="*/ 1434790 w 1434790"/>
                <a:gd name="connsiteY2" fmla="*/ 717223 h 717223"/>
                <a:gd name="connsiteX3" fmla="*/ 0 w 1434790"/>
                <a:gd name="connsiteY3" fmla="*/ 717223 h 717223"/>
                <a:gd name="connsiteX4" fmla="*/ 0 w 1434790"/>
                <a:gd name="connsiteY4" fmla="*/ 0 h 71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790" h="717223">
                  <a:moveTo>
                    <a:pt x="0" y="0"/>
                  </a:moveTo>
                  <a:lnTo>
                    <a:pt x="1434790" y="0"/>
                  </a:lnTo>
                  <a:lnTo>
                    <a:pt x="1434790" y="717223"/>
                  </a:lnTo>
                  <a:lnTo>
                    <a:pt x="0" y="7172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Get your reports regularly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6430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50813" y="2205750"/>
            <a:ext cx="2202523" cy="2899918"/>
            <a:chOff x="555270" y="785584"/>
            <a:chExt cx="2582041" cy="3399605"/>
          </a:xfrm>
        </p:grpSpPr>
        <p:sp>
          <p:nvSpPr>
            <p:cNvPr id="5" name="Circular Arrow 4"/>
            <p:cNvSpPr/>
            <p:nvPr/>
          </p:nvSpPr>
          <p:spPr>
            <a:xfrm>
              <a:off x="555270" y="785584"/>
              <a:ext cx="2582041" cy="258243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1125986" y="1717921"/>
              <a:ext cx="1434790" cy="717223"/>
            </a:xfrm>
            <a:custGeom>
              <a:avLst/>
              <a:gdLst>
                <a:gd name="connsiteX0" fmla="*/ 0 w 1434790"/>
                <a:gd name="connsiteY0" fmla="*/ 0 h 717223"/>
                <a:gd name="connsiteX1" fmla="*/ 1434790 w 1434790"/>
                <a:gd name="connsiteY1" fmla="*/ 0 h 717223"/>
                <a:gd name="connsiteX2" fmla="*/ 1434790 w 1434790"/>
                <a:gd name="connsiteY2" fmla="*/ 717223 h 717223"/>
                <a:gd name="connsiteX3" fmla="*/ 0 w 1434790"/>
                <a:gd name="connsiteY3" fmla="*/ 717223 h 717223"/>
                <a:gd name="connsiteX4" fmla="*/ 0 w 1434790"/>
                <a:gd name="connsiteY4" fmla="*/ 0 h 71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790" h="717223">
                  <a:moveTo>
                    <a:pt x="0" y="0"/>
                  </a:moveTo>
                  <a:lnTo>
                    <a:pt x="1434790" y="0"/>
                  </a:lnTo>
                  <a:lnTo>
                    <a:pt x="1434790" y="717223"/>
                  </a:lnTo>
                  <a:lnTo>
                    <a:pt x="0" y="7172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Get your reports regularly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55270" y="3467966"/>
              <a:ext cx="1434790" cy="717223"/>
            </a:xfrm>
            <a:custGeom>
              <a:avLst/>
              <a:gdLst>
                <a:gd name="connsiteX0" fmla="*/ 0 w 1434790"/>
                <a:gd name="connsiteY0" fmla="*/ 0 h 717223"/>
                <a:gd name="connsiteX1" fmla="*/ 1434790 w 1434790"/>
                <a:gd name="connsiteY1" fmla="*/ 0 h 717223"/>
                <a:gd name="connsiteX2" fmla="*/ 1434790 w 1434790"/>
                <a:gd name="connsiteY2" fmla="*/ 717223 h 717223"/>
                <a:gd name="connsiteX3" fmla="*/ 0 w 1434790"/>
                <a:gd name="connsiteY3" fmla="*/ 717223 h 717223"/>
                <a:gd name="connsiteX4" fmla="*/ 0 w 1434790"/>
                <a:gd name="connsiteY4" fmla="*/ 0 h 71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790" h="717223">
                  <a:moveTo>
                    <a:pt x="0" y="0"/>
                  </a:moveTo>
                  <a:lnTo>
                    <a:pt x="1434790" y="0"/>
                  </a:lnTo>
                  <a:lnTo>
                    <a:pt x="1434790" y="717223"/>
                  </a:lnTo>
                  <a:lnTo>
                    <a:pt x="0" y="7172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Review </a:t>
              </a:r>
              <a:br>
                <a:rPr lang="en-US" sz="1700" kern="1200" dirty="0"/>
              </a:br>
              <a:r>
                <a:rPr lang="en-US" sz="1700" kern="1200" dirty="0"/>
                <a:t>for accuracy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90600" y="6439908"/>
            <a:ext cx="7240588" cy="2783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hape 168"/>
          <p:cNvSpPr>
            <a:spLocks noGrp="1"/>
          </p:cNvSpPr>
          <p:nvPr>
            <p:ph type="title"/>
          </p:nvPr>
        </p:nvSpPr>
        <p:spPr>
          <a:xfrm>
            <a:off x="1439334" y="1087666"/>
            <a:ext cx="5960533" cy="644656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/>
              <a:t>Keeping Up With </a:t>
            </a:r>
            <a:r>
              <a:rPr lang="en-US" sz="4000" dirty="0"/>
              <a:t>Your</a:t>
            </a:r>
            <a:r>
              <a:rPr lang="en-US" sz="3600" dirty="0"/>
              <a:t> Personal Credit Report</a:t>
            </a:r>
            <a:endParaRPr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786202" y="3216593"/>
            <a:ext cx="2630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chemeClr val="tx1"/>
                </a:solidFill>
              </a:rPr>
              <a:t>TIP: Use a checklist to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make sure you are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reviewing your report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in detail.</a:t>
            </a:r>
          </a:p>
        </p:txBody>
      </p:sp>
      <p:pic>
        <p:nvPicPr>
          <p:cNvPr id="17" name="Picture 2" descr="Image result for checkli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15" y="3216593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7" y="835746"/>
            <a:ext cx="818575" cy="810925"/>
          </a:xfrm>
          <a:prstGeom prst="rect">
            <a:avLst/>
          </a:prstGeom>
        </p:spPr>
      </p:pic>
      <p:sp>
        <p:nvSpPr>
          <p:cNvPr id="20" name="Shape 19"/>
          <p:cNvSpPr/>
          <p:nvPr/>
        </p:nvSpPr>
        <p:spPr>
          <a:xfrm rot="20128463">
            <a:off x="1158289" y="3671731"/>
            <a:ext cx="2332000" cy="2256073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027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04120" y="2102530"/>
            <a:ext cx="2660491" cy="4207664"/>
            <a:chOff x="-161883" y="785584"/>
            <a:chExt cx="3299194" cy="5364424"/>
          </a:xfrm>
        </p:grpSpPr>
        <p:sp>
          <p:nvSpPr>
            <p:cNvPr id="5" name="Circular Arrow 4"/>
            <p:cNvSpPr/>
            <p:nvPr/>
          </p:nvSpPr>
          <p:spPr>
            <a:xfrm>
              <a:off x="555270" y="785584"/>
              <a:ext cx="2582041" cy="2582434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1125986" y="1644372"/>
              <a:ext cx="1434790" cy="717222"/>
            </a:xfrm>
            <a:custGeom>
              <a:avLst/>
              <a:gdLst>
                <a:gd name="connsiteX0" fmla="*/ 0 w 1434790"/>
                <a:gd name="connsiteY0" fmla="*/ 0 h 717223"/>
                <a:gd name="connsiteX1" fmla="*/ 1434790 w 1434790"/>
                <a:gd name="connsiteY1" fmla="*/ 0 h 717223"/>
                <a:gd name="connsiteX2" fmla="*/ 1434790 w 1434790"/>
                <a:gd name="connsiteY2" fmla="*/ 717223 h 717223"/>
                <a:gd name="connsiteX3" fmla="*/ 0 w 1434790"/>
                <a:gd name="connsiteY3" fmla="*/ 717223 h 717223"/>
                <a:gd name="connsiteX4" fmla="*/ 0 w 1434790"/>
                <a:gd name="connsiteY4" fmla="*/ 0 h 71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790" h="717223">
                  <a:moveTo>
                    <a:pt x="0" y="0"/>
                  </a:moveTo>
                  <a:lnTo>
                    <a:pt x="1434790" y="0"/>
                  </a:lnTo>
                  <a:lnTo>
                    <a:pt x="1434790" y="717223"/>
                  </a:lnTo>
                  <a:lnTo>
                    <a:pt x="0" y="7172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Get your reports regularly</a:t>
              </a:r>
            </a:p>
          </p:txBody>
        </p:sp>
        <p:sp>
          <p:nvSpPr>
            <p:cNvPr id="7" name="Shape 6"/>
            <p:cNvSpPr/>
            <p:nvPr/>
          </p:nvSpPr>
          <p:spPr>
            <a:xfrm>
              <a:off x="-161883" y="2269383"/>
              <a:ext cx="2582041" cy="2582434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389755" y="3119245"/>
              <a:ext cx="1434790" cy="717222"/>
            </a:xfrm>
            <a:custGeom>
              <a:avLst/>
              <a:gdLst>
                <a:gd name="connsiteX0" fmla="*/ 0 w 1434790"/>
                <a:gd name="connsiteY0" fmla="*/ 0 h 717223"/>
                <a:gd name="connsiteX1" fmla="*/ 1434790 w 1434790"/>
                <a:gd name="connsiteY1" fmla="*/ 0 h 717223"/>
                <a:gd name="connsiteX2" fmla="*/ 1434790 w 1434790"/>
                <a:gd name="connsiteY2" fmla="*/ 717223 h 717223"/>
                <a:gd name="connsiteX3" fmla="*/ 0 w 1434790"/>
                <a:gd name="connsiteY3" fmla="*/ 717223 h 717223"/>
                <a:gd name="connsiteX4" fmla="*/ 0 w 1434790"/>
                <a:gd name="connsiteY4" fmla="*/ 0 h 71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790" h="717223">
                  <a:moveTo>
                    <a:pt x="0" y="0"/>
                  </a:moveTo>
                  <a:lnTo>
                    <a:pt x="1434790" y="0"/>
                  </a:lnTo>
                  <a:lnTo>
                    <a:pt x="1434790" y="717223"/>
                  </a:lnTo>
                  <a:lnTo>
                    <a:pt x="0" y="7172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Review </a:t>
              </a:r>
              <a:br>
                <a:rPr lang="en-US" sz="1700" kern="1200" dirty="0"/>
              </a:br>
              <a:r>
                <a:rPr lang="en-US" sz="1700" kern="1200" dirty="0"/>
                <a:t>for accuracy</a:t>
              </a:r>
            </a:p>
          </p:txBody>
        </p:sp>
        <p:sp>
          <p:nvSpPr>
            <p:cNvPr id="9" name="Block Arc 8"/>
            <p:cNvSpPr/>
            <p:nvPr/>
          </p:nvSpPr>
          <p:spPr>
            <a:xfrm>
              <a:off x="739044" y="3930746"/>
              <a:ext cx="2218373" cy="2219262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129381" y="4704832"/>
              <a:ext cx="1434790" cy="717223"/>
            </a:xfrm>
            <a:custGeom>
              <a:avLst/>
              <a:gdLst>
                <a:gd name="connsiteX0" fmla="*/ 0 w 1434790"/>
                <a:gd name="connsiteY0" fmla="*/ 0 h 717223"/>
                <a:gd name="connsiteX1" fmla="*/ 1434790 w 1434790"/>
                <a:gd name="connsiteY1" fmla="*/ 0 h 717223"/>
                <a:gd name="connsiteX2" fmla="*/ 1434790 w 1434790"/>
                <a:gd name="connsiteY2" fmla="*/ 717223 h 717223"/>
                <a:gd name="connsiteX3" fmla="*/ 0 w 1434790"/>
                <a:gd name="connsiteY3" fmla="*/ 717223 h 717223"/>
                <a:gd name="connsiteX4" fmla="*/ 0 w 1434790"/>
                <a:gd name="connsiteY4" fmla="*/ 0 h 71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790" h="717223">
                  <a:moveTo>
                    <a:pt x="0" y="0"/>
                  </a:moveTo>
                  <a:lnTo>
                    <a:pt x="1434790" y="0"/>
                  </a:lnTo>
                  <a:lnTo>
                    <a:pt x="1434790" y="717223"/>
                  </a:lnTo>
                  <a:lnTo>
                    <a:pt x="0" y="7172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Dispute errors quickly</a:t>
              </a:r>
            </a:p>
          </p:txBody>
        </p:sp>
      </p:grpSp>
      <p:sp>
        <p:nvSpPr>
          <p:cNvPr id="13" name="Shape 169"/>
          <p:cNvSpPr txBox="1">
            <a:spLocks/>
          </p:cNvSpPr>
          <p:nvPr/>
        </p:nvSpPr>
        <p:spPr>
          <a:xfrm>
            <a:off x="3464612" y="1479325"/>
            <a:ext cx="5674883" cy="4523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342900" indent="-342900" algn="l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1pPr>
            <a:lvl2pPr marL="763360" indent="-306160" algn="l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2pPr>
            <a:lvl3pPr marL="1159328" indent="-244928" algn="l">
              <a:spcBef>
                <a:spcPts val="700"/>
              </a:spcBef>
              <a:buSzPct val="100000"/>
              <a:buFont typeface="Arial"/>
              <a:buChar char="•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3pPr>
            <a:lvl4pPr marL="1616528" indent="-244928" algn="l">
              <a:spcBef>
                <a:spcPts val="700"/>
              </a:spcBef>
              <a:buSzPct val="100000"/>
              <a:buFont typeface="Arial"/>
              <a:buChar char="–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4pPr>
            <a:lvl5pPr marL="2073728" indent="-244928" algn="l">
              <a:spcBef>
                <a:spcPts val="700"/>
              </a:spcBef>
              <a:buSzPct val="100000"/>
              <a:buFont typeface="Arial"/>
              <a:buChar char="»"/>
              <a:defRPr sz="3000">
                <a:solidFill>
                  <a:srgbClr val="132F5A"/>
                </a:solidFill>
                <a:latin typeface="12 pt. Helvetica* 85 Heavy   08472"/>
                <a:ea typeface="12 pt. Helvetica* 85 Heavy   08472"/>
                <a:cs typeface="12 pt. Helvetica* 85 Heavy   08472"/>
                <a:sym typeface="12 pt. Helvetica* 85 Heavy   08472"/>
              </a:defRPr>
            </a:lvl5pPr>
            <a:lvl6pPr indent="22860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7432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32004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3657600" algn="ctr">
              <a:spcBef>
                <a:spcPts val="700"/>
              </a:spcBef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2" name="Right Arrow 1"/>
          <p:cNvSpPr/>
          <p:nvPr/>
        </p:nvSpPr>
        <p:spPr>
          <a:xfrm rot="20469049">
            <a:off x="3030885" y="4685504"/>
            <a:ext cx="1431662" cy="525988"/>
          </a:xfrm>
          <a:prstGeom prst="rightArrow">
            <a:avLst>
              <a:gd name="adj1" fmla="val 38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63600" y="6439908"/>
            <a:ext cx="7367588" cy="2910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7" y="837606"/>
            <a:ext cx="814877" cy="8072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67300" y="2660640"/>
            <a:ext cx="292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 latinLnBrk="1" hangingPunct="0">
              <a:buNone/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chemeClr val="tx1"/>
                </a:solidFill>
                <a:sym typeface="12 pt Helvetica* 55 Roman   05472"/>
              </a:rPr>
              <a:t>TIPS FOR CREDIT DISPUTES:</a:t>
            </a:r>
          </a:p>
          <a:p>
            <a:pPr marL="285750" lvl="1" indent="-285750" algn="l" rtl="0" latinLnBrk="1" hangingPunct="0">
              <a:buSzPct val="87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chemeClr val="tx1"/>
                </a:solidFill>
                <a:sym typeface="12 pt Helvetica* 55 Roman   05472"/>
              </a:rPr>
              <a:t>Provide copies 	                 (never originals) of </a:t>
            </a:r>
          </a:p>
          <a:p>
            <a:pPr lvl="1" indent="0" algn="l" rtl="0" latinLnBrk="1" hangingPunct="0">
              <a:buSzPct val="87000"/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chemeClr val="tx1"/>
                </a:solidFill>
                <a:sym typeface="12 pt Helvetica* 55 Roman   05472"/>
              </a:rPr>
              <a:t>      documentation to </a:t>
            </a:r>
          </a:p>
          <a:p>
            <a:pPr lvl="1" indent="0" algn="l" rtl="0" latinLnBrk="1" hangingPunct="0">
              <a:buSzPct val="87000"/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chemeClr val="tx1"/>
                </a:solidFill>
                <a:sym typeface="12 pt Helvetica* 55 Roman   05472"/>
              </a:rPr>
              <a:t>      support claim</a:t>
            </a:r>
          </a:p>
          <a:p>
            <a:pPr marL="285750" lvl="1" indent="-285750" algn="l" rtl="0" latinLnBrk="1" hangingPunct="0">
              <a:buSzPct val="87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chemeClr val="tx1"/>
                </a:solidFill>
                <a:sym typeface="12 pt Helvetica* 55 Roman   05472"/>
              </a:rPr>
              <a:t>Send disputes to credit    reporting agencies and    creditors</a:t>
            </a:r>
          </a:p>
          <a:p>
            <a:pPr marL="285750" lvl="1" indent="-285750" algn="l" rtl="0" latinLnBrk="1" hangingPunct="0">
              <a:buSzPct val="87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chemeClr val="tx1"/>
                </a:solidFill>
                <a:sym typeface="12 pt Helvetica* 55 Roman   05472"/>
              </a:rPr>
              <a:t>Request a new credit        report to verify that the  correction was made</a:t>
            </a:r>
          </a:p>
        </p:txBody>
      </p:sp>
      <p:pic>
        <p:nvPicPr>
          <p:cNvPr id="20" name="Picture 2" descr="Image result for checklis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15" y="2721293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  <p:sp>
        <p:nvSpPr>
          <p:cNvPr id="21" name="Shape 168"/>
          <p:cNvSpPr>
            <a:spLocks noGrp="1"/>
          </p:cNvSpPr>
          <p:nvPr>
            <p:ph type="title"/>
          </p:nvPr>
        </p:nvSpPr>
        <p:spPr>
          <a:xfrm>
            <a:off x="1439334" y="1087666"/>
            <a:ext cx="5960533" cy="644656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/>
              <a:t>Keeping Up With </a:t>
            </a:r>
            <a:r>
              <a:rPr lang="en-US" sz="4000" dirty="0"/>
              <a:t>Your</a:t>
            </a:r>
            <a:r>
              <a:rPr lang="en-US" sz="3600" dirty="0"/>
              <a:t> Personal Credit Report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932698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sz="quarter" idx="12"/>
          </p:nvPr>
        </p:nvSpPr>
        <p:spPr>
          <a:xfrm>
            <a:off x="1066800" y="3225800"/>
            <a:ext cx="7358833" cy="340652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0000"/>
                </a:solidFill>
              </a:rPr>
              <a:t>Define </a:t>
            </a:r>
            <a:r>
              <a:rPr lang="en-US" sz="1800" dirty="0">
                <a:solidFill>
                  <a:srgbClr val="000000"/>
                </a:solidFill>
              </a:rPr>
              <a:t>regulations for personal </a:t>
            </a:r>
            <a:r>
              <a:rPr sz="1800" dirty="0">
                <a:solidFill>
                  <a:srgbClr val="000000"/>
                </a:solidFill>
              </a:rPr>
              <a:t>credit </a:t>
            </a:r>
            <a:r>
              <a:rPr lang="en-US" sz="1800" dirty="0">
                <a:solidFill>
                  <a:srgbClr val="000000"/>
                </a:solidFill>
              </a:rPr>
              <a:t>bureau </a:t>
            </a:r>
            <a:r>
              <a:rPr sz="1800" dirty="0">
                <a:solidFill>
                  <a:srgbClr val="000000"/>
                </a:solidFill>
              </a:rPr>
              <a:t>reporting</a:t>
            </a:r>
            <a:r>
              <a:rPr lang="en-US" sz="1800" dirty="0">
                <a:solidFill>
                  <a:srgbClr val="000000"/>
                </a:solidFill>
              </a:rPr>
              <a:t>, including: </a:t>
            </a:r>
            <a:endParaRPr sz="18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0000"/>
                </a:solidFill>
              </a:rPr>
              <a:t>the purposes for which lenders and other businesses can obtain your personal credit report;</a:t>
            </a:r>
            <a:endParaRPr sz="18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0000"/>
                </a:solidFill>
              </a:rPr>
              <a:t>when you need to give permission for others to see your personal credit report;</a:t>
            </a:r>
          </a:p>
          <a:p>
            <a:pPr lvl="1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0000"/>
                </a:solidFill>
              </a:rPr>
              <a:t>your rights to see your personal credit report; and</a:t>
            </a:r>
          </a:p>
          <a:p>
            <a:pPr lvl="1"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pPr>
            <a:r>
              <a:rPr lang="en-US" sz="1800" dirty="0">
                <a:solidFill>
                  <a:srgbClr val="000000"/>
                </a:solidFill>
              </a:rPr>
              <a:t>your rights to dispute information on your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personal credit report that you judge to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be incorrect.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50900" y="6439908"/>
            <a:ext cx="7380288" cy="2656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11" y="775880"/>
            <a:ext cx="814877" cy="8072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0688" y="775880"/>
            <a:ext cx="75470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Fair Credit Reporting Act (FCRA) and Fair and Accurate Credit Transaction 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Act (FACTA)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0" y="4358120"/>
            <a:ext cx="2285999" cy="2285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492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>
          <a:xfrm>
            <a:off x="674688" y="2438400"/>
            <a:ext cx="3699805" cy="41671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Review a Sample Personal Credit Report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294941"/>
            <a:ext cx="8153400" cy="1143000"/>
          </a:xfrm>
        </p:spPr>
        <p:txBody>
          <a:bodyPr/>
          <a:lstStyle/>
          <a:p>
            <a:r>
              <a:rPr lang="en-US" dirty="0"/>
              <a:t>Ex</a:t>
            </a:r>
            <a:r>
              <a:rPr lang="en-US" dirty="0">
                <a:solidFill>
                  <a:srgbClr val="000000"/>
                </a:solidFill>
              </a:rPr>
              <a:t>ercise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1: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0327" y="644480"/>
            <a:ext cx="4146332" cy="53658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 cmpd="sng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ctivity_gr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9" y="826775"/>
            <a:ext cx="787639" cy="7950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749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040941"/>
            <a:ext cx="7174411" cy="976698"/>
          </a:xfrm>
        </p:spPr>
        <p:txBody>
          <a:bodyPr>
            <a:noAutofit/>
          </a:bodyPr>
          <a:lstStyle/>
          <a:p>
            <a:r>
              <a:rPr lang="en-US" dirty="0"/>
              <a:t>Best Practices for Building a Strong Personal Credit History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54162"/>
              </p:ext>
            </p:extLst>
          </p:nvPr>
        </p:nvGraphicFramePr>
        <p:xfrm>
          <a:off x="584200" y="2095500"/>
          <a:ext cx="7950199" cy="4058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4305">
                  <a:extLst>
                    <a:ext uri="{9D8B030D-6E8A-4147-A177-3AD203B41FA5}">
                      <a16:colId xmlns:a16="http://schemas.microsoft.com/office/drawing/2014/main" xmlns="" val="4063579924"/>
                    </a:ext>
                  </a:extLst>
                </a:gridCol>
                <a:gridCol w="5935894">
                  <a:extLst>
                    <a:ext uri="{9D8B030D-6E8A-4147-A177-3AD203B41FA5}">
                      <a16:colId xmlns:a16="http://schemas.microsoft.com/office/drawing/2014/main" xmlns="" val="3513987220"/>
                    </a:ext>
                  </a:extLst>
                </a:gridCol>
              </a:tblGrid>
              <a:tr h="8069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marL="71083" marR="71083" marT="35542" marB="3554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Maintain </a:t>
                      </a:r>
                      <a:r>
                        <a:rPr lang="en-US" sz="1800" strike="noStrike" baseline="0" dirty="0">
                          <a:solidFill>
                            <a:srgbClr val="000000"/>
                          </a:solidFill>
                        </a:rPr>
                        <a:t>healthy </a:t>
                      </a:r>
                      <a:r>
                        <a:rPr lang="en-US" sz="1800" strike="noStrike" dirty="0">
                          <a:solidFill>
                            <a:srgbClr val="000000"/>
                          </a:solidFill>
                        </a:rPr>
                        <a:t>credit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: Pay your loans and other bills on time.</a:t>
                      </a:r>
                    </a:p>
                  </a:txBody>
                  <a:tcPr marL="71083" marR="71083" marT="35542" marB="3554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0674256"/>
                  </a:ext>
                </a:extLst>
              </a:tr>
              <a:tr h="520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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marL="71083" marR="71083" marT="35542" marB="3554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Keep outstanding revolving debt balances low.</a:t>
                      </a:r>
                    </a:p>
                  </a:txBody>
                  <a:tcPr marL="71083" marR="71083" marT="35542" marB="3554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17557201"/>
                  </a:ext>
                </a:extLst>
              </a:tr>
              <a:tr h="97076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>
                          <a:solidFill>
                            <a:srgbClr val="000000"/>
                          </a:solidFill>
                          <a:sym typeface="Webdings" panose="05030102010509060703" pitchFamily="18" charset="2"/>
                        </a:rPr>
                        <a:t>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marL="71083" marR="71083" marT="35542" marB="3554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Pay off outstanding collection accounts and other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 debts.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rgbClr val="000000"/>
                          </a:solidFill>
                        </a:rPr>
                        <a:t>Avoid negative events that could result in public records, such as bankruptcy or foreclosure.</a:t>
                      </a:r>
                    </a:p>
                  </a:txBody>
                  <a:tcPr marL="71083" marR="71083" marT="35542" marB="3554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36345326"/>
                  </a:ext>
                </a:extLst>
              </a:tr>
              <a:tr h="520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sym typeface="Webdings" panose="05030102010509060703" pitchFamily="18" charset="2"/>
                        </a:rPr>
                        <a:t>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marL="71083" marR="71083" marT="35542" marB="3554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Comparison shop for major loans within a 45-day window.</a:t>
                      </a:r>
                    </a:p>
                  </a:txBody>
                  <a:tcPr marL="71083" marR="71083" marT="35542" marB="3554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23409806"/>
                  </a:ext>
                </a:extLst>
              </a:tr>
              <a:tr h="520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sym typeface="Wingdings" panose="05000000000000000000" pitchFamily="2" charset="2"/>
                        </a:rPr>
                        <a:t>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marL="71083" marR="71083" marT="35542" marB="3554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Maintain a mix of credit accounts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 marL="71083" marR="71083" marT="35542" marB="3554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85345119"/>
                  </a:ext>
                </a:extLst>
              </a:tr>
              <a:tr h="5207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sym typeface="Webdings" panose="05030102010509060703" pitchFamily="18" charset="2"/>
                        </a:rPr>
                        <a:t>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 marL="71083" marR="71083" marT="35542" marB="3554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Avoid closing older accounts in good standing.</a:t>
                      </a:r>
                    </a:p>
                  </a:txBody>
                  <a:tcPr marL="71083" marR="71083" marT="35542" marB="3554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3759147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915" y="3873866"/>
            <a:ext cx="633854" cy="52180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0" y="952288"/>
            <a:ext cx="818575" cy="8109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2866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06" y="1959515"/>
            <a:ext cx="1371600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91" y="4507816"/>
            <a:ext cx="1639238" cy="1272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57" y="2632441"/>
            <a:ext cx="2178123" cy="1450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39" y="829180"/>
            <a:ext cx="7391400" cy="1143000"/>
          </a:xfrm>
        </p:spPr>
        <p:txBody>
          <a:bodyPr>
            <a:noAutofit/>
          </a:bodyPr>
          <a:lstStyle/>
          <a:p>
            <a:r>
              <a:rPr lang="en-US" dirty="0"/>
              <a:t>When Personal Credit History </a:t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</a:rPr>
              <a:t>Is</a:t>
            </a:r>
            <a:r>
              <a:rPr lang="en-US" dirty="0"/>
              <a:t> Important for Your Business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3535" y="3164569"/>
            <a:ext cx="5760766" cy="3582218"/>
            <a:chOff x="425163" y="1474018"/>
            <a:chExt cx="9178954" cy="5707751"/>
          </a:xfrm>
        </p:grpSpPr>
        <p:sp>
          <p:nvSpPr>
            <p:cNvPr id="5" name="Shape 4"/>
            <p:cNvSpPr/>
            <p:nvPr/>
          </p:nvSpPr>
          <p:spPr>
            <a:xfrm>
              <a:off x="425163" y="1474018"/>
              <a:ext cx="7770105" cy="4856316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1135696" y="5131234"/>
              <a:ext cx="202022" cy="2020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1011563" y="5434724"/>
              <a:ext cx="3553881" cy="1403475"/>
            </a:xfrm>
            <a:custGeom>
              <a:avLst/>
              <a:gdLst>
                <a:gd name="connsiteX0" fmla="*/ 0 w 2028990"/>
                <a:gd name="connsiteY0" fmla="*/ 0 h 1403475"/>
                <a:gd name="connsiteX1" fmla="*/ 2028990 w 2028990"/>
                <a:gd name="connsiteY1" fmla="*/ 0 h 1403475"/>
                <a:gd name="connsiteX2" fmla="*/ 2028990 w 2028990"/>
                <a:gd name="connsiteY2" fmla="*/ 1403475 h 1403475"/>
                <a:gd name="connsiteX3" fmla="*/ 0 w 2028990"/>
                <a:gd name="connsiteY3" fmla="*/ 1403475 h 1403475"/>
                <a:gd name="connsiteX4" fmla="*/ 0 w 2028990"/>
                <a:gd name="connsiteY4" fmla="*/ 0 h 1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8990" h="1403475">
                  <a:moveTo>
                    <a:pt x="0" y="0"/>
                  </a:moveTo>
                  <a:lnTo>
                    <a:pt x="2028990" y="0"/>
                  </a:lnTo>
                  <a:lnTo>
                    <a:pt x="2028990" y="1403475"/>
                  </a:lnTo>
                  <a:lnTo>
                    <a:pt x="0" y="140347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07048" tIns="0" rIns="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chemeClr val="tx1"/>
                  </a:solidFill>
                </a:rPr>
                <a:t>Establishing a new business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659251" y="3819888"/>
              <a:ext cx="365194" cy="3651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344495" y="4539934"/>
              <a:ext cx="4851583" cy="2641835"/>
            </a:xfrm>
            <a:custGeom>
              <a:avLst/>
              <a:gdLst>
                <a:gd name="connsiteX0" fmla="*/ 0 w 2315497"/>
                <a:gd name="connsiteY0" fmla="*/ 0 h 2641835"/>
                <a:gd name="connsiteX1" fmla="*/ 2315497 w 2315497"/>
                <a:gd name="connsiteY1" fmla="*/ 0 h 2641835"/>
                <a:gd name="connsiteX2" fmla="*/ 2315497 w 2315497"/>
                <a:gd name="connsiteY2" fmla="*/ 2641835 h 2641835"/>
                <a:gd name="connsiteX3" fmla="*/ 0 w 2315497"/>
                <a:gd name="connsiteY3" fmla="*/ 2641835 h 2641835"/>
                <a:gd name="connsiteX4" fmla="*/ 0 w 2315497"/>
                <a:gd name="connsiteY4" fmla="*/ 0 h 264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5497" h="2641835">
                  <a:moveTo>
                    <a:pt x="0" y="0"/>
                  </a:moveTo>
                  <a:lnTo>
                    <a:pt x="2315497" y="0"/>
                  </a:lnTo>
                  <a:lnTo>
                    <a:pt x="2315497" y="2641835"/>
                  </a:lnTo>
                  <a:lnTo>
                    <a:pt x="0" y="264183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93509" tIns="0" rIns="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rgbClr val="000000"/>
                  </a:solidFill>
                </a:rPr>
                <a:t>Personally guaranteeing or cosigning on a business loan	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785182" y="2937790"/>
              <a:ext cx="505056" cy="505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4458149" y="3614290"/>
              <a:ext cx="5145968" cy="1502105"/>
            </a:xfrm>
            <a:custGeom>
              <a:avLst/>
              <a:gdLst>
                <a:gd name="connsiteX0" fmla="*/ 0 w 2576517"/>
                <a:gd name="connsiteY0" fmla="*/ 0 h 1502105"/>
                <a:gd name="connsiteX1" fmla="*/ 2576517 w 2576517"/>
                <a:gd name="connsiteY1" fmla="*/ 0 h 1502105"/>
                <a:gd name="connsiteX2" fmla="*/ 2576517 w 2576517"/>
                <a:gd name="connsiteY2" fmla="*/ 1502105 h 1502105"/>
                <a:gd name="connsiteX3" fmla="*/ 0 w 2576517"/>
                <a:gd name="connsiteY3" fmla="*/ 1502105 h 1502105"/>
                <a:gd name="connsiteX4" fmla="*/ 0 w 2576517"/>
                <a:gd name="connsiteY4" fmla="*/ 0 h 150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6517" h="1502105">
                  <a:moveTo>
                    <a:pt x="0" y="0"/>
                  </a:moveTo>
                  <a:lnTo>
                    <a:pt x="2576517" y="0"/>
                  </a:lnTo>
                  <a:lnTo>
                    <a:pt x="2576517" y="1502105"/>
                  </a:lnTo>
                  <a:lnTo>
                    <a:pt x="0" y="150210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67619" tIns="0" rIns="0" bIns="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solidFill>
                    <a:srgbClr val="000000"/>
                  </a:solidFill>
                </a:rPr>
                <a:t>Accessing financing and/or trade credit to grow a business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6051572" y="3637191"/>
            <a:ext cx="457030" cy="462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6559785" y="3524866"/>
            <a:ext cx="2030306" cy="1502105"/>
          </a:xfrm>
          <a:custGeom>
            <a:avLst/>
            <a:gdLst>
              <a:gd name="connsiteX0" fmla="*/ 0 w 2576517"/>
              <a:gd name="connsiteY0" fmla="*/ 0 h 1502105"/>
              <a:gd name="connsiteX1" fmla="*/ 2576517 w 2576517"/>
              <a:gd name="connsiteY1" fmla="*/ 0 h 1502105"/>
              <a:gd name="connsiteX2" fmla="*/ 2576517 w 2576517"/>
              <a:gd name="connsiteY2" fmla="*/ 1502105 h 1502105"/>
              <a:gd name="connsiteX3" fmla="*/ 0 w 2576517"/>
              <a:gd name="connsiteY3" fmla="*/ 1502105 h 1502105"/>
              <a:gd name="connsiteX4" fmla="*/ 0 w 2576517"/>
              <a:gd name="connsiteY4" fmla="*/ 0 h 150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517" h="1502105">
                <a:moveTo>
                  <a:pt x="0" y="0"/>
                </a:moveTo>
                <a:lnTo>
                  <a:pt x="2576517" y="0"/>
                </a:lnTo>
                <a:lnTo>
                  <a:pt x="2576517" y="1502105"/>
                </a:lnTo>
                <a:lnTo>
                  <a:pt x="0" y="15021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619" tIns="0" rIns="0" bIns="0" numCol="1" spcCol="1270" anchor="t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/>
              <a:t>Qualifying for other business opportunities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62" y="829180"/>
            <a:ext cx="814877" cy="80726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9330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097980" y="5485941"/>
            <a:ext cx="7528620" cy="808197"/>
          </a:xfrm>
        </p:spPr>
        <p:txBody>
          <a:bodyPr>
            <a:normAutofit/>
          </a:bodyPr>
          <a:lstStyle/>
          <a:p>
            <a:r>
              <a:rPr lang="en-US" altLang="en-US" dirty="0"/>
              <a:t>Check-In With Rosa and Albert</a:t>
            </a:r>
          </a:p>
        </p:txBody>
      </p:sp>
      <p:sp>
        <p:nvSpPr>
          <p:cNvPr id="3" name="AutoShape 4" descr="Image result for two peopl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Image result for two peopl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Image result for two peopl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9682" y="6376408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57" y="619868"/>
            <a:ext cx="8083148" cy="4708004"/>
          </a:xfrm>
          <a:prstGeom prst="rect">
            <a:avLst/>
          </a:prstGeom>
          <a:ln w="28575" cmpd="sng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activity_gro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41" y="5507464"/>
            <a:ext cx="787639" cy="7950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98B43A3-B254-D34E-AB7F-60DD873C9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5" y="5491557"/>
            <a:ext cx="829733" cy="8297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44731" y="17295"/>
            <a:ext cx="493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The Impact of Personal Credit on My Business	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7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sz="quarter" idx="12"/>
          </p:nvPr>
        </p:nvSpPr>
        <p:spPr>
          <a:xfrm>
            <a:off x="728566" y="2028062"/>
            <a:ext cx="7920134" cy="4167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Understand how the personal and business credit reporting landscape relates to your business</a:t>
            </a:r>
          </a:p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Identify what goes into personal and business credit reports and scores</a:t>
            </a:r>
          </a:p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Learn how to establish and build strong personal and business credit histories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Understand how lenders and others may use your personal and business credit information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1038" y="6439908"/>
            <a:ext cx="7660150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657" y="0"/>
            <a:ext cx="8083148" cy="149638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94004" y="241165"/>
            <a:ext cx="8081141" cy="10836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Learning Objectives</a:t>
            </a:r>
            <a:endParaRPr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0" y="0"/>
            <a:ext cx="8178800" cy="6350000"/>
          </a:xfrm>
          <a:ln w="28575" cmpd="sng"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82600" y="0"/>
            <a:ext cx="8166100" cy="19172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400" y="6439908"/>
            <a:ext cx="7316788" cy="2656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3331" y="81457"/>
            <a:ext cx="4937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SECTION III: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</a:rPr>
              <a:t>Business Credit Reporting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	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152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47700" y="1536241"/>
            <a:ext cx="48641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n-US" dirty="0"/>
              <a:t>What Are Business Credit Reports?	</a:t>
            </a:r>
          </a:p>
        </p:txBody>
      </p:sp>
      <p:sp>
        <p:nvSpPr>
          <p:cNvPr id="51" name="Shape 51"/>
          <p:cNvSpPr>
            <a:spLocks noGrp="1"/>
          </p:cNvSpPr>
          <p:nvPr>
            <p:ph sz="quarter" idx="12"/>
          </p:nvPr>
        </p:nvSpPr>
        <p:spPr>
          <a:xfrm>
            <a:off x="685800" y="2984499"/>
            <a:ext cx="4300968" cy="353172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0000"/>
                </a:solidFill>
              </a:rPr>
              <a:t>Risk-assessment tools used to evaluate the risk of lending, extending trade credit, or contracting with a business</a:t>
            </a:r>
          </a:p>
          <a:p>
            <a:pPr marL="457200" lvl="1" indent="0"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endParaRPr sz="2400" dirty="0">
              <a:latin typeface="12 pt Helvetica* 55 Roman   05472"/>
              <a:ea typeface="12 pt Helvetica* 55 Roman   05472"/>
              <a:cs typeface="12 pt Helvetica* 55 Roman   05472"/>
              <a:sym typeface="12 pt Helvetica* 55 Roman   0547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91082" y="6439908"/>
            <a:ext cx="772110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 descr="buscreditrep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45" y="2083379"/>
            <a:ext cx="3505055" cy="41408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9300" y="0"/>
            <a:ext cx="74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Business Credit Reporting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74800" y="1358900"/>
            <a:ext cx="7284184" cy="524783"/>
          </a:xfrm>
        </p:spPr>
        <p:txBody>
          <a:bodyPr>
            <a:noAutofit/>
          </a:bodyPr>
          <a:lstStyle/>
          <a:p>
            <a:r>
              <a:rPr lang="en-US" altLang="en-US" dirty="0"/>
              <a:t>Personal Versus Business </a:t>
            </a:r>
            <a:br>
              <a:rPr lang="en-US" altLang="en-US" dirty="0"/>
            </a:br>
            <a:r>
              <a:rPr lang="en-US" altLang="en-US" dirty="0"/>
              <a:t>Credit Reports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79335"/>
              </p:ext>
            </p:extLst>
          </p:nvPr>
        </p:nvGraphicFramePr>
        <p:xfrm>
          <a:off x="927100" y="2362200"/>
          <a:ext cx="7759700" cy="37805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51940">
                  <a:extLst>
                    <a:ext uri="{9D8B030D-6E8A-4147-A177-3AD203B41FA5}">
                      <a16:colId xmlns:a16="http://schemas.microsoft.com/office/drawing/2014/main" xmlns="" val="4039003873"/>
                    </a:ext>
                  </a:extLst>
                </a:gridCol>
                <a:gridCol w="1551940">
                  <a:extLst>
                    <a:ext uri="{9D8B030D-6E8A-4147-A177-3AD203B41FA5}">
                      <a16:colId xmlns:a16="http://schemas.microsoft.com/office/drawing/2014/main" xmlns="" val="2419586113"/>
                    </a:ext>
                  </a:extLst>
                </a:gridCol>
                <a:gridCol w="1551940">
                  <a:extLst>
                    <a:ext uri="{9D8B030D-6E8A-4147-A177-3AD203B41FA5}">
                      <a16:colId xmlns:a16="http://schemas.microsoft.com/office/drawing/2014/main" xmlns="" val="3483949085"/>
                    </a:ext>
                  </a:extLst>
                </a:gridCol>
                <a:gridCol w="1551940">
                  <a:extLst>
                    <a:ext uri="{9D8B030D-6E8A-4147-A177-3AD203B41FA5}">
                      <a16:colId xmlns:a16="http://schemas.microsoft.com/office/drawing/2014/main" xmlns="" val="2447956751"/>
                    </a:ext>
                  </a:extLst>
                </a:gridCol>
                <a:gridCol w="1551940">
                  <a:extLst>
                    <a:ext uri="{9D8B030D-6E8A-4147-A177-3AD203B41FA5}">
                      <a16:colId xmlns:a16="http://schemas.microsoft.com/office/drawing/2014/main" xmlns="" val="1060547944"/>
                    </a:ext>
                  </a:extLst>
                </a:gridCol>
              </a:tblGrid>
              <a:tr h="14519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PERSONAL</a:t>
                      </a:r>
                      <a:r>
                        <a:rPr lang="en-US" sz="1600" baseline="0" dirty="0"/>
                        <a:t> CREDIT REPORT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Personal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Identifying</a:t>
                      </a:r>
                      <a:r>
                        <a:rPr lang="en-US" sz="1600" baseline="0" dirty="0"/>
                        <a:t> Information 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Credit History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Inquiries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Public</a:t>
                      </a:r>
                      <a:r>
                        <a:rPr lang="en-US" sz="1600" baseline="0" dirty="0"/>
                        <a:t> Record Information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0685297"/>
                  </a:ext>
                </a:extLst>
              </a:tr>
              <a:tr h="232858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BUSINESS CREDIT REPORT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Business Identifying</a:t>
                      </a:r>
                      <a:r>
                        <a:rPr lang="en-US" sz="1600" b="1" baseline="0" dirty="0"/>
                        <a:t> Information 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Business Credit History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Business</a:t>
                      </a:r>
                      <a:r>
                        <a:rPr lang="en-US" sz="1600" b="1" baseline="0" dirty="0"/>
                        <a:t> Background, Registration, and Financial Information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Public</a:t>
                      </a:r>
                      <a:r>
                        <a:rPr lang="en-US" sz="1600" b="1" baseline="0" dirty="0"/>
                        <a:t> Record Information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369200"/>
                  </a:ext>
                </a:extLst>
              </a:tr>
            </a:tbl>
          </a:graphicData>
        </a:graphic>
      </p:graphicFrame>
      <p:pic>
        <p:nvPicPr>
          <p:cNvPr id="1026" name="Picture 2" descr="Image result for person ic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00" y="3077583"/>
            <a:ext cx="863807" cy="8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con buildi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507" y="5323275"/>
            <a:ext cx="808087" cy="8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84" y="937908"/>
            <a:ext cx="814877" cy="8072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9300" y="0"/>
            <a:ext cx="74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Business Credit Reporting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268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71500" y="215441"/>
            <a:ext cx="8712200" cy="141015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04672">
              <a:defRPr sz="31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000000"/>
                </a:solidFill>
              </a:rPr>
              <a:t>The Major Players in </a:t>
            </a:r>
            <a:r>
              <a:rPr sz="3600" dirty="0">
                <a:solidFill>
                  <a:srgbClr val="000000"/>
                </a:solidFill>
              </a:rPr>
              <a:t>Business Reporting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81746"/>
              </p:ext>
            </p:extLst>
          </p:nvPr>
        </p:nvGraphicFramePr>
        <p:xfrm>
          <a:off x="562830" y="1960355"/>
          <a:ext cx="7711440" cy="39065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67661">
                  <a:extLst>
                    <a:ext uri="{9D8B030D-6E8A-4147-A177-3AD203B41FA5}">
                      <a16:colId xmlns:a16="http://schemas.microsoft.com/office/drawing/2014/main" xmlns="" val="4092275709"/>
                    </a:ext>
                  </a:extLst>
                </a:gridCol>
                <a:gridCol w="5243779">
                  <a:extLst>
                    <a:ext uri="{9D8B030D-6E8A-4147-A177-3AD203B41FA5}">
                      <a16:colId xmlns:a16="http://schemas.microsoft.com/office/drawing/2014/main" xmlns="" val="2430277844"/>
                    </a:ext>
                  </a:extLst>
                </a:gridCol>
              </a:tblGrid>
              <a:tr h="130217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Dun</a:t>
                      </a:r>
                      <a:r>
                        <a:rPr lang="en-US" sz="2400" b="0" baseline="0" dirty="0"/>
                        <a:t> &amp; Bradstreet (D&amp;B)</a:t>
                      </a:r>
                      <a:endParaRPr lang="en-US" sz="2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Focus is on how</a:t>
                      </a:r>
                      <a:r>
                        <a:rPr lang="en-US" sz="2400" b="0" baseline="0" dirty="0"/>
                        <a:t> your business interacts with vendors and suppliers (trade credit performance)</a:t>
                      </a:r>
                      <a:endParaRPr lang="en-US" sz="24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928433"/>
                  </a:ext>
                </a:extLst>
              </a:tr>
              <a:tr h="130217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Equifax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Focus is on how</a:t>
                      </a:r>
                      <a:r>
                        <a:rPr lang="en-US" sz="2400" b="0" baseline="0" dirty="0"/>
                        <a:t> your business has managed business lines of credit and loans</a:t>
                      </a:r>
                      <a:endParaRPr lang="en-US" sz="2400" b="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0852795"/>
                  </a:ext>
                </a:extLst>
              </a:tr>
              <a:tr h="130217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Experian Business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/>
                        <a:t>Focus is on </a:t>
                      </a:r>
                      <a:r>
                        <a:rPr lang="en-US" sz="2400" b="0" baseline="0" dirty="0"/>
                        <a:t>credit information from both lenders and business vendors</a:t>
                      </a:r>
                      <a:endParaRPr lang="en-US" sz="2400" b="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5678558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9300" y="0"/>
            <a:ext cx="74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Business Credit Reporting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0" y="754615"/>
            <a:ext cx="7075982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What Information Do </a:t>
            </a:r>
            <a:br>
              <a:rPr lang="en-US" altLang="en-US" dirty="0"/>
            </a:br>
            <a:r>
              <a:rPr lang="en-US" altLang="en-US" dirty="0"/>
              <a:t>Business Credit Reports Contain?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444920"/>
              </p:ext>
            </p:extLst>
          </p:nvPr>
        </p:nvGraphicFramePr>
        <p:xfrm>
          <a:off x="723900" y="1993900"/>
          <a:ext cx="7785099" cy="437693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92911">
                  <a:extLst>
                    <a:ext uri="{9D8B030D-6E8A-4147-A177-3AD203B41FA5}">
                      <a16:colId xmlns:a16="http://schemas.microsoft.com/office/drawing/2014/main" xmlns="" val="2419586113"/>
                    </a:ext>
                  </a:extLst>
                </a:gridCol>
                <a:gridCol w="1624883">
                  <a:extLst>
                    <a:ext uri="{9D8B030D-6E8A-4147-A177-3AD203B41FA5}">
                      <a16:colId xmlns:a16="http://schemas.microsoft.com/office/drawing/2014/main" xmlns="" val="3483949085"/>
                    </a:ext>
                  </a:extLst>
                </a:gridCol>
                <a:gridCol w="372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7396">
                  <a:extLst>
                    <a:ext uri="{9D8B030D-6E8A-4147-A177-3AD203B41FA5}">
                      <a16:colId xmlns:a16="http://schemas.microsoft.com/office/drawing/2014/main" xmlns="" val="2447956751"/>
                    </a:ext>
                  </a:extLst>
                </a:gridCol>
                <a:gridCol w="1997396">
                  <a:extLst>
                    <a:ext uri="{9D8B030D-6E8A-4147-A177-3AD203B41FA5}">
                      <a16:colId xmlns:a16="http://schemas.microsoft.com/office/drawing/2014/main" xmlns="" val="1060547944"/>
                    </a:ext>
                  </a:extLst>
                </a:gridCol>
              </a:tblGrid>
              <a:tr h="11582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Business Identifying</a:t>
                      </a:r>
                      <a:r>
                        <a:rPr lang="en-US" sz="1400" baseline="0" dirty="0"/>
                        <a:t> Information </a:t>
                      </a:r>
                      <a:endParaRPr lang="en-US" sz="1400" b="1" dirty="0"/>
                    </a:p>
                  </a:txBody>
                  <a:tcPr marL="77169" marR="77169" marT="38584" marB="3858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Business Credit History</a:t>
                      </a:r>
                      <a:endParaRPr lang="en-US" sz="1400" b="1" dirty="0"/>
                    </a:p>
                  </a:txBody>
                  <a:tcPr marL="77169" marR="77169" marT="38584" marB="3858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Business</a:t>
                      </a:r>
                      <a:r>
                        <a:rPr lang="en-US" sz="1400" baseline="0" dirty="0"/>
                        <a:t> Background, Registration, and Financial Information</a:t>
                      </a:r>
                      <a:endParaRPr lang="en-US" sz="1400" b="1" dirty="0"/>
                    </a:p>
                  </a:txBody>
                  <a:tcPr marL="77169" marR="77169" marT="38584" marB="385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</a:t>
                      </a:r>
                      <a:r>
                        <a:rPr lang="en-US" sz="1400" baseline="0" dirty="0"/>
                        <a:t> Record Information</a:t>
                      </a:r>
                      <a:endParaRPr lang="en-US" sz="1400" b="1" dirty="0"/>
                    </a:p>
                  </a:txBody>
                  <a:tcPr marL="77169" marR="77169" marT="38584" marB="38584" anchor="ctr"/>
                </a:tc>
                <a:extLst>
                  <a:ext uri="{0D108BD9-81ED-4DB2-BD59-A6C34878D82A}">
                    <a16:rowId xmlns:a16="http://schemas.microsoft.com/office/drawing/2014/main" xmlns="" val="3754369200"/>
                  </a:ext>
                </a:extLst>
              </a:tr>
              <a:tr h="398285">
                <a:tc gridSpan="5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Such as…</a:t>
                      </a:r>
                      <a:endParaRPr lang="en-US" sz="1500" b="1" i="1" dirty="0"/>
                    </a:p>
                  </a:txBody>
                  <a:tcPr marL="77169" marR="77169" marT="38584" marB="38584" anchor="ctr">
                    <a:solidFill>
                      <a:schemeClr val="accent3">
                        <a:lumMod val="5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9550360"/>
                  </a:ext>
                </a:extLst>
              </a:tr>
              <a:tr h="271725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Business names and aliases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Business</a:t>
                      </a:r>
                      <a:r>
                        <a:rPr lang="en-US" sz="1400" baseline="0" dirty="0"/>
                        <a:t> addresses, phone numbers, and web presence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DUNS number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Industry classification codes</a:t>
                      </a:r>
                      <a:endParaRPr lang="en-US" sz="1400" dirty="0"/>
                    </a:p>
                  </a:txBody>
                  <a:tcPr marL="77169" marR="77169" marT="38584" marB="38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Companies that have granted credit</a:t>
                      </a: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Payment data from suppliers and creditors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Risk scores and ratings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</a:txBody>
                  <a:tcPr marL="77169" marR="77169" marT="38584" marB="38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Registration</a:t>
                      </a:r>
                      <a:r>
                        <a:rPr lang="en-US" sz="1400" baseline="0" dirty="0"/>
                        <a:t> and incorporation data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Legal</a:t>
                      </a:r>
                      <a:r>
                        <a:rPr lang="en-US" sz="1400" baseline="0" dirty="0"/>
                        <a:t> structure and ownership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History of business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Affiliations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Corporate financial reports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Contracts, grants, loans, and debarments from the federal government</a:t>
                      </a: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Self-reported</a:t>
                      </a:r>
                      <a:r>
                        <a:rPr lang="en-US" sz="1400" baseline="0" dirty="0"/>
                        <a:t> data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7169" marR="77169" marT="38584" marB="38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7169" marR="77169" marT="38584" marB="38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Uniform Commercial Code filings</a:t>
                      </a:r>
                    </a:p>
                    <a:p>
                      <a:pPr marL="285750" marR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Lawsuits, liens, and judgments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Business registrations (state, city, county courts)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Incorporation and current</a:t>
                      </a:r>
                      <a:r>
                        <a:rPr lang="en-US" sz="1400" baseline="0" dirty="0"/>
                        <a:t> and past </a:t>
                      </a:r>
                      <a:r>
                        <a:rPr lang="en-US" sz="1400" dirty="0"/>
                        <a:t>bankruptcy filings from state and county courts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77169" marR="77169" marT="38584" marB="38584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958593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11" y="921519"/>
            <a:ext cx="814877" cy="8072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9300" y="0"/>
            <a:ext cx="74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Business Credit Reporting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8007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61541"/>
            <a:ext cx="7823200" cy="881138"/>
          </a:xfrm>
        </p:spPr>
        <p:txBody>
          <a:bodyPr/>
          <a:lstStyle/>
          <a:p>
            <a:r>
              <a:rPr lang="en-US" dirty="0"/>
              <a:t>Regulation of Business Credit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>
          <a:xfrm>
            <a:off x="723900" y="1837764"/>
            <a:ext cx="6908800" cy="4167188"/>
          </a:xfrm>
        </p:spPr>
        <p:txBody>
          <a:bodyPr>
            <a:normAutofit/>
          </a:bodyPr>
          <a:lstStyle/>
          <a:p>
            <a:r>
              <a:rPr lang="en-US" sz="2400" dirty="0"/>
              <a:t>Many consumer lending regulations, such as the FCRA/FACTA, do not apply to business credit reporting.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Business credit reporting agencies still have procedures in place for the following:</a:t>
            </a:r>
          </a:p>
          <a:p>
            <a:pPr lvl="1"/>
            <a:r>
              <a:rPr lang="en-US" sz="2400" dirty="0"/>
              <a:t>Providing access to reports</a:t>
            </a:r>
          </a:p>
          <a:p>
            <a:pPr lvl="1"/>
            <a:r>
              <a:rPr lang="en-US" sz="2400" dirty="0"/>
              <a:t>Managing disputes</a:t>
            </a:r>
          </a:p>
          <a:p>
            <a:pPr lvl="1"/>
            <a:r>
              <a:rPr lang="en-US" sz="2400" dirty="0"/>
              <a:t>Determining how long information </a:t>
            </a:r>
            <a:br>
              <a:rPr lang="en-US" sz="2400" dirty="0"/>
            </a:br>
            <a:r>
              <a:rPr lang="en-US" sz="2400" dirty="0"/>
              <a:t>stays on the report 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2680" y="3962400"/>
            <a:ext cx="2099272" cy="20992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13500"/>
            <a:ext cx="7621588" cy="318508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9300" y="0"/>
            <a:ext cx="74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Business Credit Reporting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6937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952041"/>
            <a:ext cx="8153400" cy="673559"/>
          </a:xfrm>
        </p:spPr>
        <p:txBody>
          <a:bodyPr/>
          <a:lstStyle/>
          <a:p>
            <a:r>
              <a:rPr lang="en-US" dirty="0"/>
              <a:t>Business Credit Scores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39908"/>
            <a:ext cx="7316788" cy="2910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59073"/>
              </p:ext>
            </p:extLst>
          </p:nvPr>
        </p:nvGraphicFramePr>
        <p:xfrm>
          <a:off x="98612" y="1879602"/>
          <a:ext cx="8866094" cy="34884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33047">
                  <a:extLst>
                    <a:ext uri="{9D8B030D-6E8A-4147-A177-3AD203B41FA5}">
                      <a16:colId xmlns:a16="http://schemas.microsoft.com/office/drawing/2014/main" xmlns="" val="2648328003"/>
                    </a:ext>
                  </a:extLst>
                </a:gridCol>
                <a:gridCol w="4433047">
                  <a:extLst>
                    <a:ext uri="{9D8B030D-6E8A-4147-A177-3AD203B41FA5}">
                      <a16:colId xmlns:a16="http://schemas.microsoft.com/office/drawing/2014/main" xmlns="" val="818130140"/>
                    </a:ext>
                  </a:extLst>
                </a:gridCol>
              </a:tblGrid>
              <a:tr h="71000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Personal</a:t>
                      </a:r>
                      <a:r>
                        <a:rPr lang="en-US" sz="2000" baseline="0" dirty="0"/>
                        <a:t> Credit Scores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Business</a:t>
                      </a:r>
                      <a:r>
                        <a:rPr lang="en-US" sz="2000" baseline="0" dirty="0"/>
                        <a:t> Credit Scores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95354794"/>
                  </a:ext>
                </a:extLst>
              </a:tr>
              <a:tr h="832018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Created</a:t>
                      </a:r>
                      <a:r>
                        <a:rPr lang="en-US" sz="2000" baseline="0" dirty="0"/>
                        <a:t> by consumer credit reporting agencies and credit scoring companies</a:t>
                      </a:r>
                      <a:endParaRPr lang="en-US" sz="20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Created</a:t>
                      </a:r>
                      <a:r>
                        <a:rPr lang="en-US" sz="2000" baseline="0" dirty="0"/>
                        <a:t> by business credit reporting agencies and credit scoring companies</a:t>
                      </a:r>
                      <a:endParaRPr lang="en-US" sz="1600" strike="sngStrike" baseline="30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5213955"/>
                  </a:ext>
                </a:extLst>
              </a:tr>
              <a:tr h="61011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Many types available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Many types available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9028038"/>
                  </a:ext>
                </a:extLst>
              </a:tr>
              <a:tr h="1336272">
                <a:tc>
                  <a:txBody>
                    <a:bodyPr/>
                    <a:lstStyle/>
                    <a:p>
                      <a:pPr lvl="0" algn="ctr">
                        <a:buFontTx/>
                        <a:buNone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 dirty="0"/>
                        <a:t>Generally</a:t>
                      </a:r>
                      <a:r>
                        <a:rPr lang="en-US" sz="2000" baseline="0" dirty="0"/>
                        <a:t> have similar ranges and measure similar factors</a:t>
                      </a:r>
                    </a:p>
                    <a:p>
                      <a:pPr lvl="0" algn="ctr">
                        <a:buFontTx/>
                        <a:buNone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Have wide variety</a:t>
                      </a:r>
                      <a:r>
                        <a:rPr lang="en-US" sz="2000" baseline="0" dirty="0"/>
                        <a:t> of scoring ranges and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rating systems; emphasize</a:t>
                      </a:r>
                      <a:r>
                        <a:rPr lang="en-US" sz="2000" strike="noStrike" baseline="0" dirty="0"/>
                        <a:t> </a:t>
                      </a:r>
                      <a:r>
                        <a:rPr lang="en-US" sz="2000" baseline="0" dirty="0"/>
                        <a:t>different factors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3352"/>
                  </a:ext>
                </a:extLst>
              </a:tr>
            </a:tbl>
          </a:graphicData>
        </a:graphic>
      </p:graphicFrame>
      <p:pic>
        <p:nvPicPr>
          <p:cNvPr id="7" name="Picture 2" descr="Image result for person ic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50355"/>
            <a:ext cx="983029" cy="9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icon buildi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328211" y="1912202"/>
            <a:ext cx="649661" cy="6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61" y="886908"/>
            <a:ext cx="814877" cy="8072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mage result for appl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38" y="4955634"/>
            <a:ext cx="1673225" cy="11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uit, Mixed, Cut, Ou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08" y="4955634"/>
            <a:ext cx="2064384" cy="132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49300" y="0"/>
            <a:ext cx="74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Business Credit Reporting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1829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62" name="Shape 62"/>
          <p:cNvSpPr>
            <a:spLocks noGrp="1"/>
          </p:cNvSpPr>
          <p:nvPr>
            <p:ph sz="quarter" idx="12"/>
          </p:nvPr>
        </p:nvSpPr>
        <p:spPr>
          <a:xfrm>
            <a:off x="1841500" y="2078133"/>
            <a:ext cx="6845300" cy="4167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n-US" sz="2400" dirty="0"/>
              <a:t>Check your business credit report to make sure the information is accurate.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You can create an account with Dun &amp; Bradstreet to access your D&amp;B business credit report and update basic information</a:t>
            </a:r>
            <a:r>
              <a:rPr lang="en-US" sz="2400" dirty="0"/>
              <a:t>.</a:t>
            </a:r>
            <a:r>
              <a:rPr lang="en-US" sz="2400" dirty="0">
                <a:solidFill>
                  <a:srgbClr val="96C93D"/>
                </a:solidFill>
              </a:rPr>
              <a:t>* </a:t>
            </a:r>
          </a:p>
          <a:p>
            <a:r>
              <a:rPr lang="en-US" sz="2400" dirty="0"/>
              <a:t>Some businesses use credit monitoring services to receive alerts and check business credit scores.</a:t>
            </a:r>
            <a:r>
              <a:rPr lang="en-US" sz="2400" dirty="0">
                <a:solidFill>
                  <a:srgbClr val="96C93D"/>
                </a:solidFill>
              </a:rPr>
              <a:t>*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96C93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*Some services are free; others are subject to fees.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923305"/>
            <a:ext cx="6388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Checking Your Business </a:t>
            </a:r>
          </a:p>
          <a:p>
            <a:r>
              <a:rPr lang="en-US" sz="3600" dirty="0">
                <a:latin typeface="+mj-lt"/>
              </a:rPr>
              <a:t>Credit Report</a:t>
            </a:r>
          </a:p>
        </p:txBody>
      </p:sp>
      <p:pic>
        <p:nvPicPr>
          <p:cNvPr id="6" name="Picture 2" descr="Image result for checkli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9" y="1095065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9300" y="0"/>
            <a:ext cx="74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Business Credit Reporting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878" y="1040941"/>
            <a:ext cx="7877897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Exercise</a:t>
            </a:r>
            <a:r>
              <a:rPr lang="en-US" dirty="0">
                <a:solidFill>
                  <a:srgbClr val="8064A2"/>
                </a:solidFill>
              </a:rPr>
              <a:t> </a:t>
            </a:r>
            <a:r>
              <a:rPr lang="en-US" dirty="0"/>
              <a:t>2: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700" y="6439908"/>
            <a:ext cx="7456488" cy="2783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>
          <a:xfrm>
            <a:off x="736600" y="2070100"/>
            <a:ext cx="3491186" cy="41671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Business Credit Report Checklist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7977">
            <a:off x="5427479" y="1781504"/>
            <a:ext cx="3362355" cy="4351282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 cmpd="sng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600" y="592959"/>
            <a:ext cx="3362355" cy="435128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 cmpd="sng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697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ctivity_gro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9" y="826775"/>
            <a:ext cx="787639" cy="7950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49300" y="0"/>
            <a:ext cx="74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Business Credit Reporting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38991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874221" y="5113485"/>
            <a:ext cx="8153400" cy="1143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defTabSz="548640">
              <a:defRPr sz="1800">
                <a:solidFill>
                  <a:srgbClr val="000000"/>
                </a:solidFill>
              </a:defRPr>
            </a:pPr>
            <a:r>
              <a:rPr sz="3200" dirty="0"/>
              <a:t/>
            </a:r>
            <a:br>
              <a:rPr sz="3200" dirty="0"/>
            </a:br>
            <a:endParaRPr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53331"/>
              </p:ext>
            </p:extLst>
          </p:nvPr>
        </p:nvGraphicFramePr>
        <p:xfrm>
          <a:off x="749300" y="2031267"/>
          <a:ext cx="8209642" cy="406582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36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73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7775">
                <a:tc>
                  <a:txBody>
                    <a:bodyPr/>
                    <a:lstStyle/>
                    <a:p>
                      <a:pPr algn="l"/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Use credit reports to…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086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Lenders 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Help determine approval and terms of financing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4515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Suppliers and shipping companies 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Decide whether to grant a </a:t>
                      </a:r>
                      <a:r>
                        <a:rPr lang="en-US" sz="2000" strike="noStrike" dirty="0"/>
                        <a:t>deferral of payment for good</a:t>
                      </a:r>
                      <a:r>
                        <a:rPr lang="en-US" sz="2000" strike="noStrike" baseline="0" dirty="0"/>
                        <a:t>s and services</a:t>
                      </a:r>
                      <a:endParaRPr lang="en-US" sz="2000" strike="sngStrike" dirty="0"/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23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Customers 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trike="noStrike" dirty="0"/>
                        <a:t>Determine</a:t>
                      </a:r>
                      <a:r>
                        <a:rPr lang="en-US" sz="2000" strike="noStrike" baseline="0" dirty="0"/>
                        <a:t> </a:t>
                      </a:r>
                      <a:r>
                        <a:rPr lang="en-US" sz="2000" dirty="0"/>
                        <a:t>if your company is a legal entity and reputable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223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Insurance companies 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Help determine the price of your insurance policies</a:t>
                      </a:r>
                    </a:p>
                    <a:p>
                      <a:pPr algn="l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223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Procurement officers 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Help evaluate your ability to execute government contracts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05" y="944619"/>
            <a:ext cx="814877" cy="8072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689664"/>
            <a:ext cx="7322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Why Should I Establish Business Credit?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9300" y="0"/>
            <a:ext cx="74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Business Credit Reporting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205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sz="quarter" idx="12"/>
          </p:nvPr>
        </p:nvSpPr>
        <p:spPr>
          <a:xfrm>
            <a:off x="738412" y="1980764"/>
            <a:ext cx="7910288" cy="4459144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Learn how credit reporting services may benefit your business</a:t>
            </a:r>
          </a:p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Leverage strong personal and business credit histories for better financing terms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Recognize when business credit history may become a bigger factor in </a:t>
            </a:r>
            <a:r>
              <a:rPr lang="en-US" sz="2400">
                <a:solidFill>
                  <a:srgbClr val="000000"/>
                </a:solidFill>
              </a:rPr>
              <a:t>accessing financing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endParaRPr lang="en-US" sz="2400" dirty="0"/>
          </a:p>
          <a:p>
            <a:pPr lvl="0"/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9802" y="6439908"/>
            <a:ext cx="7581386" cy="292100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1657" y="0"/>
            <a:ext cx="8083148" cy="149638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48702" y="164335"/>
            <a:ext cx="8096907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Learning </a:t>
            </a:r>
            <a:r>
              <a:rPr sz="3600" dirty="0">
                <a:solidFill>
                  <a:schemeClr val="bg1"/>
                </a:solidFill>
              </a:rPr>
              <a:t>Objectives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(continued)</a:t>
            </a:r>
            <a:endParaRPr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7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892300" y="635195"/>
            <a:ext cx="6756400" cy="8043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886968">
              <a:defRPr sz="349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/>
              <a:t>Establishing Business Credit</a:t>
            </a:r>
            <a:endParaRPr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84690"/>
              </p:ext>
            </p:extLst>
          </p:nvPr>
        </p:nvGraphicFramePr>
        <p:xfrm>
          <a:off x="546099" y="1793575"/>
          <a:ext cx="8067235" cy="397565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56869">
                  <a:extLst>
                    <a:ext uri="{9D8B030D-6E8A-4147-A177-3AD203B41FA5}">
                      <a16:colId xmlns:a16="http://schemas.microsoft.com/office/drawing/2014/main" xmlns="" val="2648328003"/>
                    </a:ext>
                  </a:extLst>
                </a:gridCol>
                <a:gridCol w="4110366">
                  <a:extLst>
                    <a:ext uri="{9D8B030D-6E8A-4147-A177-3AD203B41FA5}">
                      <a16:colId xmlns:a16="http://schemas.microsoft.com/office/drawing/2014/main" xmlns="" val="818130140"/>
                    </a:ext>
                  </a:extLst>
                </a:gridCol>
              </a:tblGrid>
              <a:tr h="1021194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What you should have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What you should do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95354794"/>
                  </a:ext>
                </a:extLst>
              </a:tr>
              <a:tr h="103641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Employer Identification Number (EIN)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strike="noStrike" baseline="0" dirty="0"/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noStrike" baseline="0" dirty="0"/>
                        <a:t>Get a copy of your EIN if you don’t have one already, and keep it in a safe place.</a:t>
                      </a:r>
                      <a:endParaRPr lang="en-US" sz="18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9028038"/>
                  </a:ext>
                </a:extLst>
              </a:tr>
              <a:tr h="934271">
                <a:tc>
                  <a:txBody>
                    <a:bodyPr/>
                    <a:lstStyle/>
                    <a:p>
                      <a:pPr lvl="0" algn="l">
                        <a:buFontTx/>
                        <a:buNone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strike="noStrike" dirty="0"/>
                        <a:t>Business</a:t>
                      </a:r>
                      <a:r>
                        <a:rPr lang="en-US" sz="1800" strike="noStrike" baseline="0" dirty="0"/>
                        <a:t> credit report</a:t>
                      </a:r>
                      <a:endParaRPr lang="en-US" sz="18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noStrike" dirty="0"/>
                        <a:t>Verify whether you already have one.</a:t>
                      </a:r>
                      <a:endParaRPr lang="en-US" sz="1800" strike="noStrik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43352"/>
                  </a:ext>
                </a:extLst>
              </a:tr>
              <a:tr h="98376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Businesses/lenders reporting your credit information 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Ask lenders/suppliers to report information about you, and</a:t>
                      </a:r>
                      <a:r>
                        <a:rPr lang="en-US" sz="1800" baseline="0" dirty="0"/>
                        <a:t> self-report financial and credit data as feasible.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46271587"/>
                  </a:ext>
                </a:extLst>
              </a:tr>
            </a:tbl>
          </a:graphicData>
        </a:graphic>
      </p:graphicFrame>
      <p:pic>
        <p:nvPicPr>
          <p:cNvPr id="11" name="Picture 2" descr="Image result for checkli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5" y="1892620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li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79" y="1926875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7" y="799888"/>
            <a:ext cx="818575" cy="8109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49300" y="0"/>
            <a:ext cx="74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Business Credit Reporting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300" y="1128370"/>
            <a:ext cx="6769100" cy="716934"/>
          </a:xfrm>
        </p:spPr>
        <p:txBody>
          <a:bodyPr>
            <a:noAutofit/>
          </a:bodyPr>
          <a:lstStyle/>
          <a:p>
            <a:r>
              <a:rPr lang="en-US" dirty="0"/>
              <a:t>Best Practices for Strong </a:t>
            </a:r>
            <a:br>
              <a:rPr lang="en-US" dirty="0"/>
            </a:br>
            <a:r>
              <a:rPr lang="en-US" dirty="0"/>
              <a:t>Business Credit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784177"/>
              </p:ext>
            </p:extLst>
          </p:nvPr>
        </p:nvGraphicFramePr>
        <p:xfrm>
          <a:off x="609600" y="1954334"/>
          <a:ext cx="7988300" cy="4134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3959">
                  <a:extLst>
                    <a:ext uri="{9D8B030D-6E8A-4147-A177-3AD203B41FA5}">
                      <a16:colId xmlns:a16="http://schemas.microsoft.com/office/drawing/2014/main" xmlns="" val="4063579924"/>
                    </a:ext>
                  </a:extLst>
                </a:gridCol>
                <a:gridCol w="5964341">
                  <a:extLst>
                    <a:ext uri="{9D8B030D-6E8A-4147-A177-3AD203B41FA5}">
                      <a16:colId xmlns:a16="http://schemas.microsoft.com/office/drawing/2014/main" xmlns="" val="3513987220"/>
                    </a:ext>
                  </a:extLst>
                </a:gridCol>
              </a:tblGrid>
              <a:tr h="70732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ym typeface="Wingdings" panose="05000000000000000000" pitchFamily="2" charset="2"/>
                        </a:rPr>
                        <a:t></a:t>
                      </a:r>
                      <a:endParaRPr lang="en-US" sz="4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Maintain healthy credit: Pay your loans, bills, and taxes on time.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0674256"/>
                  </a:ext>
                </a:extLst>
              </a:tr>
              <a:tr h="70732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ym typeface="Webdings" panose="05030102010509060703" pitchFamily="18" charset="2"/>
                        </a:rPr>
                        <a:t></a:t>
                      </a:r>
                      <a:endParaRPr lang="en-US" sz="4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Make</a:t>
                      </a:r>
                      <a:r>
                        <a:rPr lang="en-US" sz="2400" baseline="0" dirty="0"/>
                        <a:t> sure your business is visible.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17557201"/>
                  </a:ext>
                </a:extLst>
              </a:tr>
              <a:tr h="84307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ym typeface="Wingdings" panose="05000000000000000000" pitchFamily="2" charset="2"/>
                        </a:rPr>
                        <a:t></a:t>
                      </a:r>
                      <a:endParaRPr lang="en-US" sz="4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Maintain good</a:t>
                      </a:r>
                      <a:r>
                        <a:rPr lang="en-US" sz="2400" baseline="0" dirty="0"/>
                        <a:t> relationships with suppliers and vendors.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36345326"/>
                  </a:ext>
                </a:extLst>
              </a:tr>
              <a:tr h="70732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ym typeface="Wingdings 2" panose="05020102010507070707" pitchFamily="18" charset="2"/>
                        </a:rPr>
                        <a:t></a:t>
                      </a:r>
                      <a:endParaRPr lang="en-US" sz="4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Separate</a:t>
                      </a:r>
                      <a:r>
                        <a:rPr lang="en-US" sz="2400" baseline="0" dirty="0"/>
                        <a:t> personal and business finances.</a:t>
                      </a:r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23409806"/>
                  </a:ext>
                </a:extLst>
              </a:tr>
              <a:tr h="70732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ym typeface="Wingdings" panose="05000000000000000000" pitchFamily="2" charset="2"/>
                        </a:rPr>
                        <a:t></a:t>
                      </a:r>
                      <a:endParaRPr lang="en-US" sz="4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Monitor your personal and business credit histories.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85345119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11" y="852080"/>
            <a:ext cx="814877" cy="8072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9300" y="0"/>
            <a:ext cx="74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Business Credit Reporting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155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80166" y="5560756"/>
            <a:ext cx="7137400" cy="703095"/>
          </a:xfrm>
        </p:spPr>
        <p:txBody>
          <a:bodyPr>
            <a:normAutofit/>
          </a:bodyPr>
          <a:lstStyle/>
          <a:p>
            <a:r>
              <a:rPr lang="en-US" altLang="en-US" dirty="0"/>
              <a:t>Check-In With Eco-Grow Solutions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" y="6439908"/>
            <a:ext cx="7621588" cy="3164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AutoShape 4" descr="Image result for two peopl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Image result for two peopl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Image result for two peopl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275" y="626436"/>
            <a:ext cx="8035926" cy="4676470"/>
          </a:xfrm>
          <a:prstGeom prst="rect">
            <a:avLst/>
          </a:prstGeom>
          <a:ln w="28575" cmpd="sng">
            <a:noFill/>
          </a:ln>
        </p:spPr>
      </p:pic>
      <p:sp>
        <p:nvSpPr>
          <p:cNvPr id="10" name="Rectangle 9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8B43A3-B254-D34E-AB7F-60DD873C9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5497439"/>
            <a:ext cx="829733" cy="8297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9300" y="0"/>
            <a:ext cx="74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Business Credit Reporting</a:t>
            </a:r>
            <a:endParaRPr lang="en-US" dirty="0">
              <a:latin typeface="+mj-lt"/>
            </a:endParaRPr>
          </a:p>
        </p:txBody>
      </p:sp>
      <p:pic>
        <p:nvPicPr>
          <p:cNvPr id="14" name="Picture 13" descr="activity_grou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7" y="5531807"/>
            <a:ext cx="787639" cy="7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80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1"/>
          <p:cNvSpPr>
            <a:spLocks noGrp="1"/>
          </p:cNvSpPr>
          <p:nvPr>
            <p:ph type="title"/>
          </p:nvPr>
        </p:nvSpPr>
        <p:spPr>
          <a:xfrm>
            <a:off x="660400" y="1548941"/>
            <a:ext cx="7975600" cy="1143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defTabSz="548640">
              <a:defRPr sz="1800">
                <a:solidFill>
                  <a:srgbClr val="000000"/>
                </a:solidFill>
              </a:defRPr>
            </a:pPr>
            <a:r>
              <a:rPr lang="en-US" sz="3200" b="1" dirty="0"/>
              <a:t>Building Your Business Credit History</a:t>
            </a:r>
            <a:r>
              <a:rPr sz="3200" dirty="0"/>
              <a:t/>
            </a:r>
            <a:br>
              <a:rPr sz="3200" dirty="0"/>
            </a:br>
            <a:endParaRPr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95" name="Shape 95"/>
          <p:cNvSpPr>
            <a:spLocks noGrp="1"/>
          </p:cNvSpPr>
          <p:nvPr>
            <p:ph sz="quarter" idx="12"/>
          </p:nvPr>
        </p:nvSpPr>
        <p:spPr>
          <a:xfrm>
            <a:off x="888999" y="2400299"/>
            <a:ext cx="7613183" cy="35788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2400" dirty="0"/>
              <a:t>In the next year, how do you think having a healthy business credit report could help your business?</a:t>
            </a:r>
          </a:p>
          <a:p>
            <a:pPr lvl="0"/>
            <a:r>
              <a:rPr lang="en-US" sz="2400" dirty="0"/>
              <a:t>In the next five years, how do you think having a healthy business credit report could help your business?</a:t>
            </a:r>
          </a:p>
        </p:txBody>
      </p:sp>
      <p:sp>
        <p:nvSpPr>
          <p:cNvPr id="8" name="Rectangle 7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ctivity_gr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3" y="945082"/>
            <a:ext cx="809635" cy="817273"/>
          </a:xfrm>
          <a:prstGeom prst="rect">
            <a:avLst/>
          </a:prstGeom>
        </p:spPr>
      </p:pic>
      <p:pic>
        <p:nvPicPr>
          <p:cNvPr id="6" name="Picture 5" descr="a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5" y="925393"/>
            <a:ext cx="818575" cy="8109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9300" y="0"/>
            <a:ext cx="744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III: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Business Credit Reporting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0" y="393700"/>
            <a:ext cx="8153400" cy="6045200"/>
          </a:xfrm>
          <a:prstGeom prst="rect">
            <a:avLst/>
          </a:prstGeom>
          <a:ln w="28575" cmpd="sng"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2600" y="0"/>
            <a:ext cx="8153400" cy="19172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989286" y="649697"/>
            <a:ext cx="8002314" cy="1143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SECTION IV: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How Lenders Evaluate Your Creditworthiness</a:t>
            </a:r>
          </a:p>
        </p:txBody>
      </p:sp>
    </p:spTree>
    <p:extLst>
      <p:ext uri="{BB962C8B-B14F-4D97-AF65-F5344CB8AC3E}">
        <p14:creationId xmlns:p14="http://schemas.microsoft.com/office/powerpoint/2010/main" val="2619981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20" y="469430"/>
            <a:ext cx="5600700" cy="1803859"/>
          </a:xfrm>
        </p:spPr>
        <p:txBody>
          <a:bodyPr>
            <a:noAutofit/>
          </a:bodyPr>
          <a:lstStyle/>
          <a:p>
            <a:r>
              <a:rPr lang="en-US" dirty="0"/>
              <a:t>The Current Landscape of Business Credit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39908"/>
            <a:ext cx="7583488" cy="3291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538676"/>
              </p:ext>
            </p:extLst>
          </p:nvPr>
        </p:nvGraphicFramePr>
        <p:xfrm>
          <a:off x="2356926" y="2569135"/>
          <a:ext cx="4763964" cy="326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93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IV: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How Lenders Evaluate Your Creditworthiness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4824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2885615"/>
              </p:ext>
            </p:extLst>
          </p:nvPr>
        </p:nvGraphicFramePr>
        <p:xfrm>
          <a:off x="533399" y="1981508"/>
          <a:ext cx="82475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4457085" y="763342"/>
            <a:ext cx="296511" cy="8001003"/>
          </a:xfrm>
          <a:prstGeom prst="leftBrace">
            <a:avLst>
              <a:gd name="adj1" fmla="val 10426"/>
              <a:gd name="adj2" fmla="val 12706"/>
            </a:avLst>
          </a:prstGeom>
          <a:ln>
            <a:solidFill>
              <a:srgbClr val="4BACC6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300" y="5056806"/>
            <a:ext cx="1728738" cy="9233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Calibri"/>
                <a:cs typeface="Calibri"/>
                <a:sym typeface="Calibri"/>
              </a:rPr>
              <a:t>Traditional loan </a:t>
            </a:r>
            <a:b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Calibri"/>
                <a:cs typeface="Calibri"/>
                <a:sym typeface="Calibri"/>
              </a:rPr>
            </a:b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Calibri"/>
                <a:cs typeface="Calibri"/>
                <a:sym typeface="Calibri"/>
              </a:rPr>
              <a:t>underwriting: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Calibri"/>
                <a:cs typeface="Calibri"/>
                <a:sym typeface="Calibri"/>
              </a:rPr>
              <a:t> </a:t>
            </a:r>
            <a:b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Calibri"/>
                <a:cs typeface="Calibri"/>
                <a:sym typeface="Calibri"/>
              </a:rPr>
            </a:b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Calibri"/>
                <a:cs typeface="Calibri"/>
                <a:sym typeface="Calibri"/>
              </a:rPr>
              <a:t>Five C’s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of Credit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1300" y="6044134"/>
            <a:ext cx="1879600" cy="307775"/>
          </a:xfrm>
          <a:prstGeom prst="rect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Calibri"/>
                <a:cs typeface="Calibri"/>
                <a:sym typeface="Calibri"/>
              </a:rPr>
              <a:t>New and growing in use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6142714" y="5265533"/>
            <a:ext cx="190152" cy="1193800"/>
          </a:xfrm>
          <a:prstGeom prst="leftBrace">
            <a:avLst>
              <a:gd name="adj1" fmla="val 12608"/>
              <a:gd name="adj2" fmla="val 51906"/>
            </a:avLst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93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IV: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How Lenders Evaluate Your Creditworthiness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2919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753548" y="1762379"/>
            <a:ext cx="1641060" cy="2528093"/>
          </a:xfrm>
          <a:custGeom>
            <a:avLst/>
            <a:gdLst>
              <a:gd name="connsiteX0" fmla="*/ 0 w 1322858"/>
              <a:gd name="connsiteY0" fmla="*/ 132286 h 2528093"/>
              <a:gd name="connsiteX1" fmla="*/ 132286 w 1322858"/>
              <a:gd name="connsiteY1" fmla="*/ 0 h 2528093"/>
              <a:gd name="connsiteX2" fmla="*/ 1190572 w 1322858"/>
              <a:gd name="connsiteY2" fmla="*/ 0 h 2528093"/>
              <a:gd name="connsiteX3" fmla="*/ 1322858 w 1322858"/>
              <a:gd name="connsiteY3" fmla="*/ 132286 h 2528093"/>
              <a:gd name="connsiteX4" fmla="*/ 1322858 w 1322858"/>
              <a:gd name="connsiteY4" fmla="*/ 2395807 h 2528093"/>
              <a:gd name="connsiteX5" fmla="*/ 1190572 w 1322858"/>
              <a:gd name="connsiteY5" fmla="*/ 2528093 h 2528093"/>
              <a:gd name="connsiteX6" fmla="*/ 132286 w 1322858"/>
              <a:gd name="connsiteY6" fmla="*/ 2528093 h 2528093"/>
              <a:gd name="connsiteX7" fmla="*/ 0 w 1322858"/>
              <a:gd name="connsiteY7" fmla="*/ 2395807 h 2528093"/>
              <a:gd name="connsiteX8" fmla="*/ 0 w 1322858"/>
              <a:gd name="connsiteY8" fmla="*/ 132286 h 252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2858" h="2528093">
                <a:moveTo>
                  <a:pt x="0" y="132286"/>
                </a:moveTo>
                <a:cubicBezTo>
                  <a:pt x="0" y="59226"/>
                  <a:pt x="59226" y="0"/>
                  <a:pt x="132286" y="0"/>
                </a:cubicBezTo>
                <a:lnTo>
                  <a:pt x="1190572" y="0"/>
                </a:lnTo>
                <a:cubicBezTo>
                  <a:pt x="1263632" y="0"/>
                  <a:pt x="1322858" y="59226"/>
                  <a:pt x="1322858" y="132286"/>
                </a:cubicBezTo>
                <a:lnTo>
                  <a:pt x="1322858" y="2395807"/>
                </a:lnTo>
                <a:cubicBezTo>
                  <a:pt x="1322858" y="2468867"/>
                  <a:pt x="1263632" y="2528093"/>
                  <a:pt x="1190572" y="2528093"/>
                </a:cubicBezTo>
                <a:lnTo>
                  <a:pt x="132286" y="2528093"/>
                </a:lnTo>
                <a:cubicBezTo>
                  <a:pt x="59226" y="2528093"/>
                  <a:pt x="0" y="2468867"/>
                  <a:pt x="0" y="2395807"/>
                </a:cubicBezTo>
                <a:lnTo>
                  <a:pt x="0" y="132286"/>
                </a:lnTo>
                <a:close/>
              </a:path>
            </a:pathLst>
          </a:cu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325" tIns="107325" rIns="107325" bIns="107325" numCol="1" spcCol="127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anose="020B0603020102020204" pitchFamily="34" charset="0"/>
                <a:cs typeface="Helvetica"/>
                <a:sym typeface="Calibri"/>
              </a:rPr>
              <a:t>Nontraditional Credit Data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Franklin Gothic Medium" panose="020B0603020102020204" pitchFamily="34" charset="0"/>
                <a:cs typeface="Helvetica"/>
                <a:sym typeface="Calibri"/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2700" y="1699991"/>
            <a:ext cx="6324013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alibri"/>
              </a:rPr>
              <a:t>What Is Nontraditional Data?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alibri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alibri"/>
              </a:rPr>
              <a:t>Typically non-loan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alibri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alibri"/>
              </a:rPr>
              <a:t>data that may still help lenders predict risk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Personal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alibri"/>
              </a:rPr>
              <a:t> credit reporting examples: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alibri"/>
              </a:rPr>
            </a:b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alibri"/>
              </a:rPr>
              <a:t>Utilities, telephone services, rental data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alibri"/>
              </a:rPr>
              <a:t>Business credit reporting examples: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alibri"/>
              </a:rPr>
            </a:b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Calibri"/>
              </a:rPr>
              <a:t>Online business reviews, shipment volume, e-commerce trade, and merchant account transactions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3100" y="774241"/>
            <a:ext cx="7975600" cy="833842"/>
          </a:xfrm>
        </p:spPr>
        <p:txBody>
          <a:bodyPr/>
          <a:lstStyle/>
          <a:p>
            <a:r>
              <a:rPr lang="en-US" dirty="0"/>
              <a:t>Nontraditional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3100" y="6439908"/>
            <a:ext cx="7558088" cy="3164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00" y="5937161"/>
            <a:ext cx="697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BBB59"/>
                </a:solidFill>
              </a:rPr>
              <a:t>*Nontraditional data is not as prevalent as traditional data.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93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IV: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How Lenders Evaluate Your Creditworthiness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52061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913941"/>
            <a:ext cx="7785100" cy="676187"/>
          </a:xfrm>
        </p:spPr>
        <p:txBody>
          <a:bodyPr/>
          <a:lstStyle/>
          <a:p>
            <a:r>
              <a:rPr lang="en-US" dirty="0"/>
              <a:t>Different Lenders, Different Priorities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25500" y="6439908"/>
            <a:ext cx="7405688" cy="3291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0361587"/>
              </p:ext>
            </p:extLst>
          </p:nvPr>
        </p:nvGraphicFramePr>
        <p:xfrm>
          <a:off x="596900" y="1719094"/>
          <a:ext cx="8026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77577" y="4333096"/>
            <a:ext cx="2237228" cy="132343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Lender A: Providing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</a:t>
            </a:r>
            <a:b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</a:b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start-up loans</a:t>
            </a:r>
          </a:p>
          <a:p>
            <a:pPr marL="285750" marR="0" lvl="0" indent="-28575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Considers all </a:t>
            </a:r>
            <a:r>
              <a:rPr lang="en-US" sz="1600" kern="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ive C’s </a:t>
            </a:r>
            <a:endParaRPr lang="en-US" sz="1600" kern="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Emphasizes 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personal  </a:t>
            </a:r>
          </a:p>
          <a:p>
            <a:pPr marR="0" lvl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bg1"/>
                </a:solidFill>
                <a:ea typeface="Calibri"/>
                <a:cs typeface="Calibri"/>
              </a:rPr>
              <a:t>      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credit and collateral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93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IV: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How Lenders Evaluate Your Creditworthiness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1834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774241"/>
            <a:ext cx="8051800" cy="881138"/>
          </a:xfrm>
        </p:spPr>
        <p:txBody>
          <a:bodyPr/>
          <a:lstStyle/>
          <a:p>
            <a:r>
              <a:rPr lang="en-US" dirty="0"/>
              <a:t>Different Lenders, Different Priorities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3300" y="6439908"/>
            <a:ext cx="7227888" cy="3291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8900" y="4436665"/>
            <a:ext cx="2235200" cy="206210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Lender B: </a:t>
            </a:r>
          </a:p>
          <a:p>
            <a:pPr marR="0" lvl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Providing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working capital</a:t>
            </a:r>
          </a:p>
          <a:p>
            <a:pPr marL="285750" marR="0" lvl="0" indent="-28575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Considers all </a:t>
            </a:r>
            <a:r>
              <a:rPr lang="en-US" sz="16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ive C’s   to some degree</a:t>
            </a:r>
            <a:endParaRPr lang="en-US" sz="16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Emphasizes business  credit, nontraditional credit data </a:t>
            </a:r>
            <a:endParaRPr lang="en-US" sz="1600" dirty="0">
              <a:solidFill>
                <a:schemeClr val="tx1"/>
              </a:solidFill>
              <a:ea typeface="Calibri"/>
              <a:cs typeface="Calibri"/>
            </a:endParaRPr>
          </a:p>
          <a:p>
            <a:pPr marR="0" lvl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     and conditions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30509067"/>
              </p:ext>
            </p:extLst>
          </p:nvPr>
        </p:nvGraphicFramePr>
        <p:xfrm>
          <a:off x="596900" y="1719094"/>
          <a:ext cx="8026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7493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IV: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How Lenders Evaluate Your Creditworthiness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447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520701" y="1830017"/>
            <a:ext cx="4474632" cy="3964187"/>
          </a:xfrm>
        </p:spPr>
        <p:txBody>
          <a:bodyPr>
            <a:noAutofit/>
          </a:bodyPr>
          <a:lstStyle/>
          <a:p>
            <a:pPr lvl="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Franklin Gothic Book" panose="020B0503020102020204" pitchFamily="34" charset="0"/>
              </a:rPr>
              <a:t>What do you currently know, and what do you want to learn?</a:t>
            </a:r>
          </a:p>
          <a:p>
            <a:pPr lvl="0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latin typeface="Franklin Gothic Book" panose="020B0503020102020204" pitchFamily="34" charset="0"/>
              </a:rPr>
              <a:t>Complete the What Do You Know? form or Pre-Survey and discuss the results.</a:t>
            </a:r>
          </a:p>
        </p:txBody>
      </p:sp>
      <p:pic>
        <p:nvPicPr>
          <p:cNvPr id="5" name="Picture Placeholder 4" descr="GettyImages-506616602.jpg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483" y="1494969"/>
            <a:ext cx="3209631" cy="3788730"/>
          </a:xfrm>
          <a:ln w="12700" cmpd="sng"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08000" y="6439908"/>
            <a:ext cx="7723187" cy="4180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1657" y="0"/>
            <a:ext cx="8083148" cy="149638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992" y="-118135"/>
            <a:ext cx="8338287" cy="1437392"/>
          </a:xfrm>
        </p:spPr>
        <p:txBody>
          <a:bodyPr>
            <a:normAutofit/>
          </a:bodyPr>
          <a:lstStyle/>
          <a:p>
            <a:r>
              <a:rPr lang="en-US" sz="4000" dirty="0"/>
              <a:t>Introductions: </a:t>
            </a:r>
            <a:br>
              <a:rPr lang="en-US" sz="4000" dirty="0"/>
            </a:br>
            <a:r>
              <a:rPr lang="en-US" sz="4000" dirty="0"/>
              <a:t>W</a:t>
            </a:r>
            <a:r>
              <a:rPr lang="en-US" sz="4000" cap="none" dirty="0"/>
              <a:t>hat </a:t>
            </a:r>
            <a:r>
              <a:rPr lang="en-US" sz="4000" cap="none" dirty="0">
                <a:solidFill>
                  <a:schemeClr val="bg1"/>
                </a:solidFill>
              </a:rPr>
              <a:t>Do You </a:t>
            </a:r>
            <a:r>
              <a:rPr lang="en-US" sz="4000" dirty="0">
                <a:solidFill>
                  <a:schemeClr val="bg1"/>
                </a:solidFill>
              </a:rPr>
              <a:t>K</a:t>
            </a:r>
            <a:r>
              <a:rPr lang="en-US" sz="4000" cap="none" dirty="0">
                <a:solidFill>
                  <a:schemeClr val="bg1"/>
                </a:solidFill>
              </a:rPr>
              <a:t>now</a:t>
            </a:r>
            <a:r>
              <a:rPr lang="en-US" sz="4000" cap="none" dirty="0"/>
              <a:t>?</a:t>
            </a:r>
            <a:endParaRPr lang="en-US" sz="3600" cap="none" dirty="0"/>
          </a:p>
        </p:txBody>
      </p:sp>
    </p:spTree>
    <p:extLst>
      <p:ext uri="{BB962C8B-B14F-4D97-AF65-F5344CB8AC3E}">
        <p14:creationId xmlns:p14="http://schemas.microsoft.com/office/powerpoint/2010/main" val="3610445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37841"/>
            <a:ext cx="8343900" cy="8811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Exercise </a:t>
            </a:r>
            <a:r>
              <a:rPr lang="en-US" dirty="0"/>
              <a:t>3: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5000" y="6439908"/>
            <a:ext cx="7596188" cy="4180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>
          <a:xfrm>
            <a:off x="698500" y="2428491"/>
            <a:ext cx="3708400" cy="442950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Compare Lender Criteria and Financing Options</a:t>
            </a:r>
            <a:r>
              <a:rPr lang="en-US" strike="sngStrike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834" y="636741"/>
            <a:ext cx="4114798" cy="4708004"/>
          </a:xfrm>
          <a:prstGeom prst="rect">
            <a:avLst/>
          </a:prstGeom>
          <a:ln w="28575" cmpd="sng">
            <a:noFill/>
          </a:ln>
        </p:spPr>
      </p:pic>
      <p:sp>
        <p:nvSpPr>
          <p:cNvPr id="10" name="Rectangle 9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ctivity_gr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93" y="945082"/>
            <a:ext cx="809635" cy="8172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93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IV: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How Lenders Evaluate Your Creditworthiness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7537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16901"/>
            <a:ext cx="6972299" cy="1143000"/>
          </a:xfrm>
        </p:spPr>
        <p:txBody>
          <a:bodyPr>
            <a:noAutofit/>
          </a:bodyPr>
          <a:lstStyle/>
          <a:p>
            <a:r>
              <a:rPr lang="en-US" dirty="0"/>
              <a:t>Best Practices for Entrepreneurs	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3100" y="6388100"/>
            <a:ext cx="7558088" cy="228600"/>
          </a:xfrm>
        </p:spPr>
        <p:txBody>
          <a:bodyPr>
            <a:normAutofit/>
          </a:bodyPr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>
          <a:xfrm>
            <a:off x="1435941" y="3034841"/>
            <a:ext cx="8139112" cy="4167188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Know your CREDIT</a:t>
            </a:r>
          </a:p>
          <a:p>
            <a:pPr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Know your LENDER</a:t>
            </a:r>
          </a:p>
          <a:p>
            <a:pPr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Know your RIGHTS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11" y="1055280"/>
            <a:ext cx="814877" cy="807261"/>
          </a:xfrm>
          <a:prstGeom prst="rect">
            <a:avLst/>
          </a:prstGeom>
        </p:spPr>
      </p:pic>
      <p:pic>
        <p:nvPicPr>
          <p:cNvPr id="8" name="Picture 2" descr="Image result for checklis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4" y="2100491"/>
            <a:ext cx="538887" cy="7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93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IV: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How Lenders Evaluate Your Creditworthiness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8432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74241"/>
            <a:ext cx="80772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Exercise 4: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" y="6439908"/>
            <a:ext cx="7469188" cy="3037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>
          <a:xfrm>
            <a:off x="596900" y="1866900"/>
            <a:ext cx="7950200" cy="41671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Self-Assessment	</a:t>
            </a:r>
          </a:p>
        </p:txBody>
      </p:sp>
      <p:sp>
        <p:nvSpPr>
          <p:cNvPr id="9" name="Rectangle 8"/>
          <p:cNvSpPr/>
          <p:nvPr/>
        </p:nvSpPr>
        <p:spPr>
          <a:xfrm>
            <a:off x="5443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93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SECTION IV: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j-lt"/>
              </a:rPr>
            </a:br>
            <a:r>
              <a:rPr lang="en-US" dirty="0">
                <a:solidFill>
                  <a:schemeClr val="bg1"/>
                </a:solidFill>
                <a:latin typeface="+mj-lt"/>
              </a:rPr>
              <a:t>How Lenders Evaluate Your Creditworthiness</a:t>
            </a:r>
            <a:endParaRPr lang="en-US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6CD4B40-3433-7145-BFA1-C540F3761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7289" r="8628" b="6185"/>
          <a:stretch/>
        </p:blipFill>
        <p:spPr>
          <a:xfrm rot="882174">
            <a:off x="5606622" y="1472526"/>
            <a:ext cx="3042068" cy="429551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66B941E-D1EC-D54E-89DD-9FA5CDC148CF}"/>
              </a:ext>
            </a:extLst>
          </p:cNvPr>
          <p:cNvSpPr/>
          <p:nvPr/>
        </p:nvSpPr>
        <p:spPr>
          <a:xfrm>
            <a:off x="4010605" y="1156805"/>
            <a:ext cx="2993310" cy="44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00B158D-D2C1-1A44-882A-009BB6216F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6" t="7517" r="10177" b="6097"/>
          <a:stretch/>
        </p:blipFill>
        <p:spPr>
          <a:xfrm>
            <a:off x="4010605" y="1096964"/>
            <a:ext cx="3125930" cy="459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63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99" y="0"/>
            <a:ext cx="8178802" cy="6248400"/>
          </a:xfrm>
          <a:prstGeom prst="rect">
            <a:avLst/>
          </a:prstGeom>
          <a:ln w="28575" cmpd="sng"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2600" y="0"/>
            <a:ext cx="8166100" cy="19172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005490" y="614663"/>
            <a:ext cx="8049610" cy="112477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SECTION V: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Credit Reporting and Business Operations</a:t>
            </a:r>
          </a:p>
        </p:txBody>
      </p:sp>
    </p:spTree>
    <p:extLst>
      <p:ext uri="{BB962C8B-B14F-4D97-AF65-F5344CB8AC3E}">
        <p14:creationId xmlns:p14="http://schemas.microsoft.com/office/powerpoint/2010/main" val="6241697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311768"/>
            <a:ext cx="7823340" cy="1143000"/>
          </a:xfrm>
        </p:spPr>
        <p:txBody>
          <a:bodyPr>
            <a:noAutofit/>
          </a:bodyPr>
          <a:lstStyle/>
          <a:p>
            <a:r>
              <a:rPr lang="en-US" dirty="0"/>
              <a:t>Credit Reporting and Business Operations	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36631"/>
              </p:ext>
            </p:extLst>
          </p:nvPr>
        </p:nvGraphicFramePr>
        <p:xfrm>
          <a:off x="1041400" y="1990165"/>
          <a:ext cx="7189788" cy="44296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06400">
                  <a:extLst>
                    <a:ext uri="{9D8B030D-6E8A-4147-A177-3AD203B41FA5}">
                      <a16:colId xmlns:a16="http://schemas.microsoft.com/office/drawing/2014/main" xmlns="" val="2648328003"/>
                    </a:ext>
                  </a:extLst>
                </a:gridCol>
                <a:gridCol w="3783388">
                  <a:extLst>
                    <a:ext uri="{9D8B030D-6E8A-4147-A177-3AD203B41FA5}">
                      <a16:colId xmlns:a16="http://schemas.microsoft.com/office/drawing/2014/main" xmlns="" val="818130140"/>
                    </a:ext>
                  </a:extLst>
                </a:gridCol>
              </a:tblGrid>
              <a:tr h="66235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Accessing Credit Reports</a:t>
                      </a:r>
                    </a:p>
                  </a:txBody>
                  <a:tcPr marL="78053" marR="78053" marT="39027" marB="39027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Reporting to Credit Reporting Agencies</a:t>
                      </a:r>
                    </a:p>
                  </a:txBody>
                  <a:tcPr marL="78053" marR="78053" marT="39027" marB="39027" anchor="ctr"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5354794"/>
                  </a:ext>
                </a:extLst>
              </a:tr>
              <a:tr h="189929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What it means: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Your</a:t>
                      </a:r>
                      <a:r>
                        <a:rPr lang="en-US" sz="1800" baseline="0" dirty="0"/>
                        <a:t> small business pays a fee to access the credit reports of consumers or other businesses.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78053" marR="78053" marT="39027" marB="39027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What it means: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Your</a:t>
                      </a:r>
                      <a:r>
                        <a:rPr lang="en-US" sz="1800" baseline="0" dirty="0"/>
                        <a:t> small business reports information (such as outstanding debts) about consumers or other businesses to one or more of the major consumer or business credit reporting agencies.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78053" marR="78053" marT="39027" marB="39027"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5213955"/>
                  </a:ext>
                </a:extLst>
              </a:tr>
              <a:tr h="176905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Why do this?</a:t>
                      </a:r>
                    </a:p>
                    <a:p>
                      <a:pPr algn="l"/>
                      <a:r>
                        <a:rPr lang="en-US" sz="1800" dirty="0"/>
                        <a:t>Access to credit reports may be useful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in helping you evaluate risks when hiring employees or working with customers, clients, or other businesses. </a:t>
                      </a:r>
                    </a:p>
                  </a:txBody>
                  <a:tcPr marL="78053" marR="78053" marT="39027" marB="39027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Why do this?</a:t>
                      </a:r>
                    </a:p>
                    <a:p>
                      <a:pPr algn="l"/>
                      <a:r>
                        <a:rPr lang="en-US" sz="1800" dirty="0"/>
                        <a:t>Reporting to credit reporting agencies may support your ability to manage risk when you have a lot of transactional activity with customers. </a:t>
                      </a:r>
                    </a:p>
                  </a:txBody>
                  <a:tcPr marL="78053" marR="78053" marT="39027" marB="39027" anchor="ctr"/>
                </a:tc>
                <a:extLst>
                  <a:ext uri="{0D108BD9-81ED-4DB2-BD59-A6C34878D82A}">
                    <a16:rowId xmlns:a16="http://schemas.microsoft.com/office/drawing/2014/main" xmlns="" val="120902803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36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SECTION V: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Credit Reporting and Business Operations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2308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tyImages-665215966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04" t="14685" r="12861" b="13490"/>
          <a:stretch/>
        </p:blipFill>
        <p:spPr>
          <a:xfrm>
            <a:off x="3570487" y="1587500"/>
            <a:ext cx="4467171" cy="4333766"/>
          </a:xfrm>
          <a:prstGeom prst="rect">
            <a:avLst/>
          </a:prstGeom>
        </p:spPr>
      </p:pic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774700" y="774241"/>
            <a:ext cx="4396390" cy="15905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4400" b="1" dirty="0"/>
              <a:t>Key Points </a:t>
            </a:r>
            <a:br>
              <a:rPr lang="en-US" sz="4400" b="1" dirty="0"/>
            </a:br>
            <a:r>
              <a:rPr lang="en-US" sz="4400" b="1" dirty="0"/>
              <a:t>to Remember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1400" y="6439908"/>
            <a:ext cx="7189788" cy="3164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8" name="Rectangle 7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6360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Wrap-Up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61661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519022"/>
            <a:ext cx="6997700" cy="893609"/>
          </a:xfrm>
        </p:spPr>
        <p:txBody>
          <a:bodyPr>
            <a:normAutofit/>
          </a:bodyPr>
          <a:lstStyle/>
          <a:p>
            <a:r>
              <a:rPr lang="en-US" dirty="0"/>
              <a:t>Key Points to Remember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41400" y="6439908"/>
            <a:ext cx="7189788" cy="3037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54792"/>
              </p:ext>
            </p:extLst>
          </p:nvPr>
        </p:nvGraphicFramePr>
        <p:xfrm>
          <a:off x="546100" y="1560084"/>
          <a:ext cx="8102600" cy="48026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51300">
                  <a:extLst>
                    <a:ext uri="{9D8B030D-6E8A-4147-A177-3AD203B41FA5}">
                      <a16:colId xmlns:a16="http://schemas.microsoft.com/office/drawing/2014/main" xmlns="" val="2648328003"/>
                    </a:ext>
                  </a:extLst>
                </a:gridCol>
                <a:gridCol w="4051300">
                  <a:extLst>
                    <a:ext uri="{9D8B030D-6E8A-4147-A177-3AD203B41FA5}">
                      <a16:colId xmlns:a16="http://schemas.microsoft.com/office/drawing/2014/main" xmlns="" val="818130140"/>
                    </a:ext>
                  </a:extLst>
                </a:gridCol>
              </a:tblGrid>
              <a:tr h="69508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Personal</a:t>
                      </a:r>
                      <a:r>
                        <a:rPr lang="en-US" sz="2000" baseline="0" dirty="0"/>
                        <a:t> Credit Histories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l"/>
                        </a:tabLst>
                        <a:defRPr/>
                      </a:pPr>
                      <a:r>
                        <a:rPr lang="en-US" sz="2000" dirty="0"/>
                        <a:t>       Business</a:t>
                      </a:r>
                      <a:r>
                        <a:rPr lang="en-US" sz="2000" baseline="0" dirty="0"/>
                        <a:t> Credit Histories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95354794"/>
                  </a:ext>
                </a:extLst>
              </a:tr>
              <a:tr h="97287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Credit reports created by consumer credit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/>
                        <a:t>reporting agencies and other companies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Credit reports created</a:t>
                      </a:r>
                      <a:r>
                        <a:rPr lang="en-US" sz="1600" baseline="0" dirty="0"/>
                        <a:t> by business credit reporting agencies and other companies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5213955"/>
                  </a:ext>
                </a:extLst>
              </a:tr>
              <a:tr h="141761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Credit reports </a:t>
                      </a:r>
                      <a:r>
                        <a:rPr lang="en-US" sz="1600" baseline="0" dirty="0"/>
                        <a:t>include personal identifying information, personal credit history, inquiries, and personal public records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Credit reports </a:t>
                      </a:r>
                      <a:r>
                        <a:rPr lang="en-US" sz="1600" baseline="0" dirty="0"/>
                        <a:t>include business identifying information; business credit history; b</a:t>
                      </a:r>
                      <a:r>
                        <a:rPr lang="en-US" sz="1600" dirty="0"/>
                        <a:t>usiness</a:t>
                      </a:r>
                      <a:r>
                        <a:rPr lang="en-US" sz="1600" baseline="0" dirty="0"/>
                        <a:t> background, registration, and financial information; and business public records</a:t>
                      </a:r>
                      <a:endParaRPr lang="en-US" sz="16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9028038"/>
                  </a:ext>
                </a:extLst>
              </a:tr>
              <a:tr h="97287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dirty="0"/>
                        <a:t>Many types of scores available </a:t>
                      </a:r>
                      <a:r>
                        <a:rPr lang="en-US" sz="1600" baseline="0" dirty="0"/>
                        <a:t>with similar ranges and measuring similar factors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3D69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Many types of scores available </a:t>
                      </a:r>
                      <a:r>
                        <a:rPr lang="en-US" sz="1600" baseline="0" dirty="0"/>
                        <a:t>with w</a:t>
                      </a:r>
                      <a:r>
                        <a:rPr lang="en-US" sz="1600" dirty="0"/>
                        <a:t>ide variety</a:t>
                      </a:r>
                      <a:r>
                        <a:rPr lang="en-US" sz="1600" baseline="0" dirty="0"/>
                        <a:t> of ranges and rating systems, and emphasis on different factors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3D69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3352"/>
                  </a:ext>
                </a:extLst>
              </a:tr>
              <a:tr h="744174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solidFill>
                            <a:srgbClr val="9BBB59"/>
                          </a:solidFill>
                        </a:rPr>
                        <a:t>Best practice: </a:t>
                      </a:r>
                      <a:r>
                        <a:rPr lang="en-US" sz="2000" dirty="0">
                          <a:solidFill>
                            <a:srgbClr val="9BBB59"/>
                          </a:solidFill>
                        </a:rPr>
                        <a:t>Pay your loans and other bills on time!!!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2" descr="Image result for person 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63" y="1517202"/>
            <a:ext cx="740080" cy="7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icon buildi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24625" y="1676401"/>
            <a:ext cx="519462" cy="5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67" y="709941"/>
            <a:ext cx="814877" cy="8072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360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Wrap-Up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62706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638300" y="917821"/>
            <a:ext cx="8294088" cy="959966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/>
              <a:t>Key Points to Remember</a:t>
            </a:r>
            <a:endParaRPr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2" name="Shape 32"/>
          <p:cNvSpPr>
            <a:spLocks noGrp="1"/>
          </p:cNvSpPr>
          <p:nvPr>
            <p:ph sz="quarter" idx="12"/>
          </p:nvPr>
        </p:nvSpPr>
        <p:spPr>
          <a:xfrm>
            <a:off x="711200" y="2463800"/>
            <a:ext cx="7899400" cy="4167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Personal and business credit reporting</a:t>
            </a:r>
            <a:r>
              <a:rPr lang="en-US" sz="2400" dirty="0"/>
              <a:t> are important for your business. 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Managing your </a:t>
            </a:r>
            <a:r>
              <a:rPr lang="en-US" sz="2400" b="1" dirty="0"/>
              <a:t>personal and business credit reports and scores </a:t>
            </a:r>
            <a:r>
              <a:rPr lang="en-US" sz="2400" dirty="0"/>
              <a:t>can help you </a:t>
            </a:r>
            <a:r>
              <a:rPr lang="en-US" sz="2400" b="1" dirty="0"/>
              <a:t>establish and build strong credit histories.</a:t>
            </a:r>
            <a:endParaRPr lang="en-US" sz="2400" dirty="0"/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18" y="1225159"/>
            <a:ext cx="814877" cy="8072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360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Wrap-Up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32852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65200" y="6439908"/>
            <a:ext cx="7265988" cy="18949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2" name="Shape 32"/>
          <p:cNvSpPr>
            <a:spLocks noGrp="1"/>
          </p:cNvSpPr>
          <p:nvPr>
            <p:ph sz="quarter" idx="12"/>
          </p:nvPr>
        </p:nvSpPr>
        <p:spPr>
          <a:xfrm>
            <a:off x="1029738" y="2999232"/>
            <a:ext cx="7126710" cy="317995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Lenders and others use credit information in different ways </a:t>
            </a:r>
            <a:r>
              <a:rPr lang="en-US" sz="2400" dirty="0">
                <a:solidFill>
                  <a:srgbClr val="000000"/>
                </a:solidFill>
              </a:rPr>
              <a:t>to make decisions about your business.</a:t>
            </a: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Understanding your credit</a:t>
            </a:r>
            <a:r>
              <a:rPr lang="en-US" sz="2400" dirty="0">
                <a:solidFill>
                  <a:srgbClr val="000000"/>
                </a:solidFill>
              </a:rPr>
              <a:t> and achieving a healthy credit history will </a:t>
            </a:r>
            <a:r>
              <a:rPr lang="en-US" sz="2400" b="1" dirty="0">
                <a:solidFill>
                  <a:srgbClr val="000000"/>
                </a:solidFill>
              </a:rPr>
              <a:t>increase your financing options.</a:t>
            </a:r>
            <a:endParaRPr lang="en-US" sz="2400" dirty="0">
              <a:solidFill>
                <a:srgbClr val="0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0" y="1057131"/>
            <a:ext cx="814877" cy="8072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360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Wrap-Up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5920" y="1137595"/>
            <a:ext cx="5989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Key Points to Remember (continued)</a:t>
            </a:r>
          </a:p>
        </p:txBody>
      </p:sp>
    </p:spTree>
    <p:extLst>
      <p:ext uri="{BB962C8B-B14F-4D97-AF65-F5344CB8AC3E}">
        <p14:creationId xmlns:p14="http://schemas.microsoft.com/office/powerpoint/2010/main" val="2283676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12" name="Shape 123"/>
          <p:cNvSpPr>
            <a:spLocks noGrp="1"/>
          </p:cNvSpPr>
          <p:nvPr>
            <p:ph type="title"/>
          </p:nvPr>
        </p:nvSpPr>
        <p:spPr>
          <a:xfrm>
            <a:off x="622300" y="393241"/>
            <a:ext cx="79121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/>
              <a:t>Summary</a:t>
            </a:r>
          </a:p>
        </p:txBody>
      </p:sp>
      <p:sp>
        <p:nvSpPr>
          <p:cNvPr id="13" name="Shape 124"/>
          <p:cNvSpPr>
            <a:spLocks noGrp="1"/>
          </p:cNvSpPr>
          <p:nvPr>
            <p:ph sz="quarter" idx="12"/>
          </p:nvPr>
        </p:nvSpPr>
        <p:spPr>
          <a:xfrm>
            <a:off x="685800" y="1612900"/>
            <a:ext cx="4509520" cy="4508533"/>
          </a:xfrm>
          <a:prstGeom prst="rect">
            <a:avLst/>
          </a:prstGeom>
        </p:spPr>
        <p:txBody>
          <a:bodyPr lIns="91440" tIns="91440" rIns="0" bIns="0">
            <a:normAutofit/>
          </a:bodyPr>
          <a:lstStyle/>
          <a:p>
            <a:pPr marL="457200" lvl="1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ea typeface="12 pt Helvetica* 55 Roman   05472"/>
                <a:cs typeface="12 pt Helvetica* 55 Roman   05472"/>
              </a:rPr>
              <a:t>What final questions do you have?</a:t>
            </a:r>
          </a:p>
          <a:p>
            <a:pPr marL="457200" lvl="1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ea typeface="12 pt Helvetica* 55 Roman   05472"/>
                <a:cs typeface="12 pt Helvetica* 55 Roman   05472"/>
              </a:rPr>
              <a:t>What have you learned?</a:t>
            </a:r>
          </a:p>
          <a:p>
            <a:pPr marL="457200" lvl="1" indent="-4572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 sz="1800">
                <a:solidFill>
                  <a:srgbClr val="000000"/>
                </a:solidFill>
              </a:defRPr>
            </a:pPr>
            <a:r>
              <a:rPr sz="2400" dirty="0">
                <a:ea typeface="12 pt Helvetica* 55 Roman   05472"/>
                <a:cs typeface="12 pt Helvetica* 55 Roman   05472"/>
              </a:rPr>
              <a:t>How would you evaluate the training?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37"/>
          <a:stretch/>
        </p:blipFill>
        <p:spPr>
          <a:xfrm>
            <a:off x="5309620" y="1028700"/>
            <a:ext cx="3171362" cy="33679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6360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Wrap-Up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275" y="0"/>
            <a:ext cx="8157705" cy="6369461"/>
          </a:xfrm>
          <a:ln w="19050" cmpd="sng"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5300" y="0"/>
            <a:ext cx="8153400" cy="19172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7030A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  <a:sym typeface="12 pt. Helvetica* 85 Heavy   08472"/>
              </a:defRPr>
            </a:lvl1pPr>
          </a:lstStyle>
          <a:p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333501" y="762929"/>
            <a:ext cx="6001390" cy="103633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SECTION I: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The Big Picture: Credit Reporting and My Business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439908"/>
            <a:ext cx="7431088" cy="2529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1200" y="418641"/>
            <a:ext cx="7658100" cy="1143000"/>
          </a:xfrm>
        </p:spPr>
        <p:txBody>
          <a:bodyPr>
            <a:normAutofit/>
          </a:bodyPr>
          <a:lstStyle/>
          <a:p>
            <a:r>
              <a:rPr lang="en-US" dirty="0"/>
              <a:t>Post-Survey and Evaluation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825500" y="1562100"/>
            <a:ext cx="5094288" cy="4522788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</a:pPr>
            <a:r>
              <a:rPr lang="en-US" sz="2000" b="0" dirty="0"/>
              <a:t>If you have not already done so, assess what your knowledge on this topic was </a:t>
            </a:r>
            <a:r>
              <a:rPr lang="en-US" sz="2000" b="0" i="1" dirty="0"/>
              <a:t>before</a:t>
            </a:r>
            <a:r>
              <a:rPr lang="en-US" sz="2000" b="0" dirty="0"/>
              <a:t> you participated in this class.</a:t>
            </a:r>
          </a:p>
          <a:p>
            <a:pPr marL="274320" indent="-274320">
              <a:spcBef>
                <a:spcPts val="1800"/>
              </a:spcBef>
            </a:pPr>
            <a:r>
              <a:rPr lang="en-US" sz="2000" b="0" dirty="0"/>
              <a:t>Assess your knowledge on this topic </a:t>
            </a:r>
            <a:r>
              <a:rPr lang="en-US" sz="2000" b="0" i="1" dirty="0"/>
              <a:t>after</a:t>
            </a:r>
            <a:r>
              <a:rPr lang="en-US" sz="2000" b="0" dirty="0"/>
              <a:t> taking this class.</a:t>
            </a:r>
          </a:p>
          <a:p>
            <a:pPr marL="274320" indent="-274320">
              <a:spcBef>
                <a:spcPts val="1800"/>
              </a:spcBef>
            </a:pPr>
            <a:r>
              <a:rPr lang="en-US" sz="2000" b="0" dirty="0"/>
              <a:t>Complete the Evaluation form. Your feedback is helpful!</a:t>
            </a:r>
          </a:p>
          <a:p>
            <a:pPr marL="274320" indent="-274320">
              <a:spcBef>
                <a:spcPts val="1800"/>
              </a:spcBef>
            </a:pPr>
            <a:r>
              <a:rPr lang="en-US" sz="2000" b="0" dirty="0"/>
              <a:t>Return both forms to the instructor before you leave. Thank you!</a:t>
            </a:r>
          </a:p>
        </p:txBody>
      </p:sp>
      <p:pic>
        <p:nvPicPr>
          <p:cNvPr id="11" name="Picture 10" descr="SB_Mod_bank_services_PG_dr1.pd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881" y="1897710"/>
            <a:ext cx="2919152" cy="37777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 cmpd="sng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6360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Wrap-Up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494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800100" y="1605792"/>
            <a:ext cx="7099299" cy="9993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dirty="0"/>
              <a:t>Why Are Credit Reporting Agencies Important to My Business?</a:t>
            </a:r>
          </a:p>
        </p:txBody>
      </p:sp>
      <p:sp>
        <p:nvSpPr>
          <p:cNvPr id="57" name="Shape 57"/>
          <p:cNvSpPr>
            <a:spLocks noGrp="1"/>
          </p:cNvSpPr>
          <p:nvPr>
            <p:ph sz="quarter" idx="12"/>
          </p:nvPr>
        </p:nvSpPr>
        <p:spPr>
          <a:xfrm>
            <a:off x="863600" y="2784441"/>
            <a:ext cx="6655009" cy="315915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To seek financing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To manage debts and obligations</a:t>
            </a:r>
            <a:endParaRPr lang="en-US" sz="2400" strike="sngStrike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To assess and reduce </a:t>
            </a:r>
            <a:r>
              <a:rPr lang="en-US" sz="2400" dirty="0">
                <a:solidFill>
                  <a:srgbClr val="000000"/>
                </a:solidFill>
              </a:rPr>
              <a:t>risk before entering into a relationship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5800" y="6439908"/>
            <a:ext cx="7929362" cy="418092"/>
          </a:xfrm>
        </p:spPr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Shape 56"/>
          <p:cNvSpPr txBox="1">
            <a:spLocks/>
          </p:cNvSpPr>
          <p:nvPr/>
        </p:nvSpPr>
        <p:spPr>
          <a:xfrm>
            <a:off x="876249" y="-449257"/>
            <a:ext cx="7807474" cy="10363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SECTION I:</a:t>
            </a:r>
            <a:r>
              <a:rPr lang="en-US" sz="1800" b="1" dirty="0">
                <a:solidFill>
                  <a:schemeClr val="bg1"/>
                </a:solidFill>
              </a:rPr>
              <a:t/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The Big Picture: Credit Reporting and My Business</a:t>
            </a:r>
          </a:p>
        </p:txBody>
      </p:sp>
    </p:spTree>
    <p:extLst>
      <p:ext uri="{BB962C8B-B14F-4D97-AF65-F5344CB8AC3E}">
        <p14:creationId xmlns:p14="http://schemas.microsoft.com/office/powerpoint/2010/main" val="14500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355385" y="1206290"/>
            <a:ext cx="8229600" cy="612775"/>
          </a:xfrm>
        </p:spPr>
        <p:txBody>
          <a:bodyPr>
            <a:noAutofit/>
          </a:bodyPr>
          <a:lstStyle/>
          <a:p>
            <a:r>
              <a:rPr lang="en-US" altLang="en-US" dirty="0"/>
              <a:t>The Definition of Credit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2"/>
          </p:nvPr>
        </p:nvSpPr>
        <p:spPr>
          <a:xfrm>
            <a:off x="643888" y="2117613"/>
            <a:ext cx="4205909" cy="429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Credit 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the ability to borrow money or goods based on the promise that it will be paid back;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important </a:t>
            </a:r>
            <a:r>
              <a:rPr lang="en-US" altLang="en-US" sz="2400" dirty="0"/>
              <a:t>for</a:t>
            </a:r>
            <a:r>
              <a:rPr lang="en-US" altLang="en-US" sz="2400" dirty="0">
                <a:solidFill>
                  <a:srgbClr val="000000"/>
                </a:solidFill>
              </a:rPr>
              <a:t> the financial stability and success of individuals and businesses.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57" y="1109048"/>
            <a:ext cx="814877" cy="80726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financialstabilit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23" y="2679835"/>
            <a:ext cx="3040822" cy="3040822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hape 56"/>
          <p:cNvSpPr txBox="1">
            <a:spLocks/>
          </p:cNvSpPr>
          <p:nvPr/>
        </p:nvSpPr>
        <p:spPr>
          <a:xfrm>
            <a:off x="876249" y="-449257"/>
            <a:ext cx="7807474" cy="10363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SECTION I:</a:t>
            </a:r>
            <a:r>
              <a:rPr lang="en-US" sz="1800" b="1" dirty="0">
                <a:solidFill>
                  <a:schemeClr val="bg1"/>
                </a:solidFill>
              </a:rPr>
              <a:t/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The Big Picture: Credit Reporting and My Business</a:t>
            </a:r>
          </a:p>
        </p:txBody>
      </p:sp>
    </p:spTree>
    <p:extLst>
      <p:ext uri="{BB962C8B-B14F-4D97-AF65-F5344CB8AC3E}">
        <p14:creationId xmlns:p14="http://schemas.microsoft.com/office/powerpoint/2010/main" val="128276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39609" y="1762637"/>
            <a:ext cx="6270891" cy="612775"/>
          </a:xfrm>
        </p:spPr>
        <p:txBody>
          <a:bodyPr>
            <a:noAutofit/>
          </a:bodyPr>
          <a:lstStyle/>
          <a:p>
            <a:r>
              <a:rPr lang="en-US" altLang="en-US" dirty="0"/>
              <a:t>Personal Versus Business Credit History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877124"/>
              </p:ext>
            </p:extLst>
          </p:nvPr>
        </p:nvGraphicFramePr>
        <p:xfrm>
          <a:off x="596900" y="2782007"/>
          <a:ext cx="7930437" cy="34441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59546">
                  <a:extLst>
                    <a:ext uri="{9D8B030D-6E8A-4147-A177-3AD203B41FA5}">
                      <a16:colId xmlns:a16="http://schemas.microsoft.com/office/drawing/2014/main" xmlns="" val="4151457744"/>
                    </a:ext>
                  </a:extLst>
                </a:gridCol>
                <a:gridCol w="3970891">
                  <a:extLst>
                    <a:ext uri="{9D8B030D-6E8A-4147-A177-3AD203B41FA5}">
                      <a16:colId xmlns:a16="http://schemas.microsoft.com/office/drawing/2014/main" xmlns="" val="2452513147"/>
                    </a:ext>
                  </a:extLst>
                </a:gridCol>
              </a:tblGrid>
              <a:tr h="10060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Personal Credit History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Business Credit History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70677319"/>
                  </a:ext>
                </a:extLst>
              </a:tr>
              <a:tr h="243809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 record of your use of credit reported to consumer credit reporting agencies.</a:t>
                      </a:r>
                    </a:p>
                  </a:txBody>
                  <a:tcP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400" dirty="0"/>
                        <a:t>our business’s</a:t>
                      </a:r>
                      <a:r>
                        <a:rPr lang="en-US" sz="2400" baseline="0" dirty="0"/>
                        <a:t> record of handling debts </a:t>
                      </a:r>
                      <a:r>
                        <a:rPr lang="en-US" sz="2400" dirty="0"/>
                        <a:t>and financial obligations reported to business credit reporting agencies. </a:t>
                      </a:r>
                    </a:p>
                  </a:txBody>
                  <a:tcP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929693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32" y="1261764"/>
            <a:ext cx="814877" cy="80726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all" dirty="0">
                <a:solidFill>
                  <a:prstClr val="black"/>
                </a:solidFill>
              </a:rPr>
              <a:t>Money Smart for Small Business: </a:t>
            </a:r>
            <a:r>
              <a:rPr lang="en-US" dirty="0">
                <a:solidFill>
                  <a:prstClr val="black"/>
                </a:solidFill>
              </a:rPr>
              <a:t>Building Credit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657" y="0"/>
            <a:ext cx="8083148" cy="6300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hape 56"/>
          <p:cNvSpPr txBox="1">
            <a:spLocks/>
          </p:cNvSpPr>
          <p:nvPr/>
        </p:nvSpPr>
        <p:spPr>
          <a:xfrm>
            <a:off x="876249" y="-449257"/>
            <a:ext cx="7807474" cy="10363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SECTION I:</a:t>
            </a:r>
            <a:r>
              <a:rPr lang="en-US" sz="1800" b="1" dirty="0">
                <a:solidFill>
                  <a:schemeClr val="bg1"/>
                </a:solidFill>
              </a:rPr>
              <a:t/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The Big Picture: Credit Reporting and My Business</a:t>
            </a:r>
          </a:p>
        </p:txBody>
      </p:sp>
    </p:spTree>
    <p:extLst>
      <p:ext uri="{BB962C8B-B14F-4D97-AF65-F5344CB8AC3E}">
        <p14:creationId xmlns:p14="http://schemas.microsoft.com/office/powerpoint/2010/main" val="2004023405"/>
      </p:ext>
    </p:extLst>
  </p:cSld>
  <p:clrMapOvr>
    <a:masterClrMapping/>
  </p:clrMapOvr>
</p:sld>
</file>

<file path=ppt/theme/theme1.xml><?xml version="1.0" encoding="utf-8"?>
<a:theme xmlns:a="http://schemas.openxmlformats.org/drawingml/2006/main" name="MS_smallBusiness_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nsitivity xmlns="E21407E0-F184-48A8-A87A-F4F516274D67">Non-Sensitive Data</Sensitivit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B97CAD3D49634BECB254722C354D7C3700329D6A9E45D6B445B57121BAD49F2D2C" ma:contentTypeVersion="1" ma:contentTypeDescription="Create a new document." ma:contentTypeScope="" ma:versionID="a75a59fdeca216b5929a2a7a29547c53">
  <xsd:schema xmlns:xsd="http://www.w3.org/2001/XMLSchema" xmlns:xs="http://www.w3.org/2001/XMLSchema" xmlns:p="http://schemas.microsoft.com/office/2006/metadata/properties" xmlns:ns2="E21407E0-F184-48A8-A87A-F4F516274D67" targetNamespace="http://schemas.microsoft.com/office/2006/metadata/properties" ma:root="true" ma:fieldsID="53a367d69bddee2cb99a4e866bb4bdb2" ns2:_="">
    <xsd:import namespace="E21407E0-F184-48A8-A87A-F4F516274D67"/>
    <xsd:element name="properties">
      <xsd:complexType>
        <xsd:sequence>
          <xsd:element name="documentManagement">
            <xsd:complexType>
              <xsd:all>
                <xsd:element ref="ns2:Sensi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407E0-F184-48A8-A87A-F4F516274D67" elementFormDefault="qualified">
    <xsd:import namespace="http://schemas.microsoft.com/office/2006/documentManagement/types"/>
    <xsd:import namespace="http://schemas.microsoft.com/office/infopath/2007/PartnerControls"/>
    <xsd:element name="Sensitivity" ma:index="8" nillable="true" ma:displayName="Sensitivity" ma:description="Sensitive Data = Any data that, if lost, stolen or misused, could adversely impact FDIC, insured institutions or individuals.&#10;http://fdic01/division/doa/adminservices/records/directives/1000/1360-9.doc&#10;&#10;Sensitive PII = SSN alone and/or an individual’s full name plus 1 or more additional items of personal data.&#10;http://fdic01/division/dit/ITGovernance/PrivacyProgram/PersonallyIdentifiableInformation/index.html&#10;Non-Sensitive Data = Data that can be shared or viewed with no restrictions internal or external to FDIC.&#10;http://www.fdic.gov/regulations/laws/rules/2000-3800.html" ma:format="Dropdown" ma:internalName="Sensitivity" ma:readOnly="false">
      <xsd:simpleType>
        <xsd:restriction base="dms:Choice">
          <xsd:enumeration value="Sensitive Data"/>
          <xsd:enumeration value="Sensitive PII"/>
          <xsd:enumeration value="Non-Sensitive Dat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E91D05-81FC-4A5E-B9D6-1C3142287D41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E21407E0-F184-48A8-A87A-F4F516274D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E0B23E0-CC99-4463-93FB-8FB92F48C3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427C9C-041A-45EE-8232-295BDCEDB8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1407E0-F184-48A8-A87A-F4F516274D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2943</Words>
  <Application>Microsoft Office PowerPoint</Application>
  <PresentationFormat>On-screen Show (4:3)</PresentationFormat>
  <Paragraphs>579</Paragraphs>
  <Slides>60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MS_smallBusiness_slides</vt:lpstr>
      <vt:lpstr>Default</vt:lpstr>
      <vt:lpstr>PowerPoint Presentation</vt:lpstr>
      <vt:lpstr>Agenda</vt:lpstr>
      <vt:lpstr>   Learning Objectives</vt:lpstr>
      <vt:lpstr>Learning Objectives (continued)</vt:lpstr>
      <vt:lpstr>Introductions:  What Do You Know?</vt:lpstr>
      <vt:lpstr>SECTION I: The Big Picture: Credit Reporting and My Business</vt:lpstr>
      <vt:lpstr>Why Are Credit Reporting Agencies Important to My Business?</vt:lpstr>
      <vt:lpstr>The Definition of Credit</vt:lpstr>
      <vt:lpstr>Personal Versus Business Credit History</vt:lpstr>
      <vt:lpstr>The Importance of Credit for a Business</vt:lpstr>
      <vt:lpstr>The Personal and Business Credit Spectrum</vt:lpstr>
      <vt:lpstr>Case Study: Eco-Grow Solutions </vt:lpstr>
      <vt:lpstr>Credit and Your Business</vt:lpstr>
      <vt:lpstr>SECTION II: The Impact of Personal Credit on My Business </vt:lpstr>
      <vt:lpstr>What Is a Personal Credit Report?</vt:lpstr>
      <vt:lpstr>Major Consumer Credit Reporting Agencies</vt:lpstr>
      <vt:lpstr>Personal Credit Report Information</vt:lpstr>
      <vt:lpstr>What Does NOT Appear on a  Personal Credit Report?</vt:lpstr>
      <vt:lpstr>What Is a Personal Credit Score?</vt:lpstr>
      <vt:lpstr>FICO® Score and VantageScore®</vt:lpstr>
      <vt:lpstr>What Is a Good Personal Credit Score?</vt:lpstr>
      <vt:lpstr>Keeping Up With Your Personal Credit Report</vt:lpstr>
      <vt:lpstr>Keeping Up With Your Personal Credit Report</vt:lpstr>
      <vt:lpstr>Keeping Up With Your Personal Credit Report</vt:lpstr>
      <vt:lpstr>PowerPoint Presentation</vt:lpstr>
      <vt:lpstr>Exercise 1:</vt:lpstr>
      <vt:lpstr>Best Practices for Building a Strong Personal Credit History </vt:lpstr>
      <vt:lpstr>When Personal Credit History  Is Important for Your Business</vt:lpstr>
      <vt:lpstr>Check-In With Rosa and Albert</vt:lpstr>
      <vt:lpstr>PowerPoint Presentation</vt:lpstr>
      <vt:lpstr>What Are Business Credit Reports? </vt:lpstr>
      <vt:lpstr>Personal Versus Business  Credit Reports</vt:lpstr>
      <vt:lpstr>The Major Players in Business Reporting</vt:lpstr>
      <vt:lpstr>What Information Do  Business Credit Reports Contain?</vt:lpstr>
      <vt:lpstr>Regulation of Business Credit</vt:lpstr>
      <vt:lpstr>Business Credit Scores</vt:lpstr>
      <vt:lpstr>PowerPoint Presentation</vt:lpstr>
      <vt:lpstr>Exercise 2:</vt:lpstr>
      <vt:lpstr> </vt:lpstr>
      <vt:lpstr>Establishing Business Credit</vt:lpstr>
      <vt:lpstr>Best Practices for Strong  Business Credit </vt:lpstr>
      <vt:lpstr>Check-In With Eco-Grow Solutions</vt:lpstr>
      <vt:lpstr>Building Your Business Credit History </vt:lpstr>
      <vt:lpstr>SECTION IV: How Lenders Evaluate Your Creditworthiness</vt:lpstr>
      <vt:lpstr>The Current Landscape of Business Credit Reporting</vt:lpstr>
      <vt:lpstr>Putting It All Together</vt:lpstr>
      <vt:lpstr>Nontraditional Data</vt:lpstr>
      <vt:lpstr>Different Lenders, Different Priorities</vt:lpstr>
      <vt:lpstr>Different Lenders, Different Priorities</vt:lpstr>
      <vt:lpstr>Exercise 3:</vt:lpstr>
      <vt:lpstr>Best Practices for Entrepreneurs  </vt:lpstr>
      <vt:lpstr>Exercise 4:</vt:lpstr>
      <vt:lpstr>SECTION V: Credit Reporting and Business Operations</vt:lpstr>
      <vt:lpstr>Credit Reporting and Business Operations  </vt:lpstr>
      <vt:lpstr>Key Points  to Remember </vt:lpstr>
      <vt:lpstr>Key Points to Remember</vt:lpstr>
      <vt:lpstr>Key Points to Remember</vt:lpstr>
      <vt:lpstr>PowerPoint Presentation</vt:lpstr>
      <vt:lpstr>Summary</vt:lpstr>
      <vt:lpstr>Post-Survey and Evaluation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2019-10-23T20:03:49Z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0x0101B97CAD3D49634BECB254722C354D7C3700329D6A9E45D6B445B57121BAD49F2D2C</vt:lpwstr>
  </property>
</Properties>
</file>