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93" r:id="rId3"/>
    <p:sldId id="258" r:id="rId4"/>
    <p:sldId id="259" r:id="rId5"/>
    <p:sldId id="260" r:id="rId6"/>
    <p:sldId id="261" r:id="rId7"/>
    <p:sldId id="262" r:id="rId8"/>
    <p:sldId id="263" r:id="rId9"/>
    <p:sldId id="264" r:id="rId10"/>
    <p:sldId id="265" r:id="rId11"/>
    <p:sldId id="266" r:id="rId12"/>
    <p:sldId id="296" r:id="rId13"/>
    <p:sldId id="297" r:id="rId14"/>
    <p:sldId id="294" r:id="rId15"/>
    <p:sldId id="295"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8" r:id="rId42"/>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orient="horz" pos="528" userDrawn="1">
          <p15:clr>
            <a:srgbClr val="A4A3A4"/>
          </p15:clr>
        </p15:guide>
        <p15:guide id="4" pos="336" userDrawn="1">
          <p15:clr>
            <a:srgbClr val="A4A3A4"/>
          </p15:clr>
        </p15:guide>
        <p15:guide id="5" orient="horz" pos="672" userDrawn="1">
          <p15:clr>
            <a:srgbClr val="A4A3A4"/>
          </p15:clr>
        </p15:guide>
        <p15:guide id="6" pos="5448" userDrawn="1">
          <p15:clr>
            <a:srgbClr val="A4A3A4"/>
          </p15:clr>
        </p15:guide>
        <p15:guide id="7" pos="100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5A"/>
    <a:srgbClr val="C1961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8"/>
    <p:restoredTop sz="94141" autoAdjust="0"/>
  </p:normalViewPr>
  <p:slideViewPr>
    <p:cSldViewPr snapToGrid="0" showGuides="1">
      <p:cViewPr varScale="1">
        <p:scale>
          <a:sx n="35" d="100"/>
          <a:sy n="35" d="100"/>
        </p:scale>
        <p:origin x="-672" y="-86"/>
      </p:cViewPr>
      <p:guideLst>
        <p:guide orient="horz" pos="2160"/>
        <p:guide orient="horz" pos="528"/>
        <p:guide orient="horz" pos="672"/>
        <p:guide pos="2880"/>
        <p:guide pos="336"/>
        <p:guide pos="5448"/>
        <p:guide pos="1008"/>
      </p:guideLst>
    </p:cSldViewPr>
  </p:slideViewPr>
  <p:notesTextViewPr>
    <p:cViewPr>
      <p:scale>
        <a:sx n="1" d="1"/>
        <a:sy n="1" d="1"/>
      </p:scale>
      <p:origin x="0" y="0"/>
    </p:cViewPr>
  </p:notesTextViewPr>
  <p:sorterViewPr>
    <p:cViewPr varScale="1">
      <p:scale>
        <a:sx n="100" d="100"/>
        <a:sy n="100" d="100"/>
      </p:scale>
      <p:origin x="0" y="-9696"/>
    </p:cViewPr>
  </p:sorterViewPr>
  <p:notesViewPr>
    <p:cSldViewPr snapToGrid="0">
      <p:cViewPr varScale="1">
        <p:scale>
          <a:sx n="81" d="100"/>
          <a:sy n="81" d="100"/>
        </p:scale>
        <p:origin x="22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4571394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a:xfrm>
            <a:off x="5231640" y="6601146"/>
            <a:ext cx="4002299" cy="347742"/>
          </a:xfrm>
          <a:prstGeom prst="rect">
            <a:avLst/>
          </a:prstGeom>
        </p:spPr>
        <p:txBody>
          <a:bodyPr/>
          <a:lstStyle/>
          <a:p>
            <a:pPr>
              <a:defRPr/>
            </a:pPr>
            <a:fld id="{01E4CA33-C9F9-43DE-80A9-45C80082B540}" type="slidenum">
              <a:rPr lang="en-US" smtClean="0"/>
              <a:pPr>
                <a:defRPr/>
              </a:pPr>
              <a:t>2</a:t>
            </a:fld>
            <a:endParaRPr lang="en-US" dirty="0"/>
          </a:p>
        </p:txBody>
      </p:sp>
    </p:spTree>
    <p:extLst>
      <p:ext uri="{BB962C8B-B14F-4D97-AF65-F5344CB8AC3E}">
        <p14:creationId xmlns:p14="http://schemas.microsoft.com/office/powerpoint/2010/main" val="292570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pPr lvl="0"/>
            <a:endParaRPr/>
          </a:p>
        </p:txBody>
      </p:sp>
      <p:sp>
        <p:nvSpPr>
          <p:cNvPr id="82" name="Shape 82"/>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Here are ten basic bookkeeping steps:</a:t>
            </a:r>
          </a:p>
          <a:p>
            <a:pPr marL="228600" lvl="0" indent="-228600" defTabSz="914400">
              <a:lnSpc>
                <a:spcPct val="100000"/>
              </a:lnSpc>
              <a:spcBef>
                <a:spcPts val="400"/>
              </a:spcBef>
              <a:buSzPct val="100000"/>
              <a:buAutoNum type="arabicPeriod" startAt="6"/>
              <a:defRPr sz="1800"/>
            </a:pPr>
            <a:r>
              <a:rPr sz="1200">
                <a:latin typeface="Calibri"/>
                <a:ea typeface="Calibri"/>
                <a:cs typeface="Calibri"/>
                <a:sym typeface="Calibri"/>
              </a:rPr>
              <a:t>Write business checks for all business expenses. Don’t use a petty cash system until you are experienced at bookkeeping.</a:t>
            </a:r>
          </a:p>
          <a:p>
            <a:pPr marL="228600" lvl="0" indent="-228600" defTabSz="914400">
              <a:lnSpc>
                <a:spcPct val="100000"/>
              </a:lnSpc>
              <a:spcBef>
                <a:spcPts val="400"/>
              </a:spcBef>
              <a:buSzPct val="100000"/>
              <a:buAutoNum type="arabicPeriod" startAt="6"/>
              <a:defRPr sz="1800"/>
            </a:pPr>
            <a:r>
              <a:rPr sz="1200">
                <a:latin typeface="Calibri"/>
                <a:ea typeface="Calibri"/>
                <a:cs typeface="Calibri"/>
                <a:sym typeface="Calibri"/>
              </a:rPr>
              <a:t>Obtain a separate business credit card. Do not mix personal and business expenses on one credit card.</a:t>
            </a:r>
          </a:p>
          <a:p>
            <a:pPr marL="228600" lvl="0" indent="-228600" defTabSz="914400">
              <a:lnSpc>
                <a:spcPct val="100000"/>
              </a:lnSpc>
              <a:spcBef>
                <a:spcPts val="400"/>
              </a:spcBef>
              <a:buSzPct val="100000"/>
              <a:buAutoNum type="arabicPeriod" startAt="6"/>
              <a:defRPr sz="1800"/>
            </a:pPr>
            <a:r>
              <a:rPr sz="1200">
                <a:latin typeface="Calibri"/>
                <a:ea typeface="Calibri"/>
                <a:cs typeface="Calibri"/>
                <a:sym typeface="Calibri"/>
              </a:rPr>
              <a:t>Pay business expenses first. Most businesses start out as a sole proprietorship. In sole proprietorships, you, the owner, do not get a salary; rather you take an owner’s draw. A common question is how much draw to take? Here’s a rule of thumb: Sales pays for business expenses first, personal expenses second (step 10, below).</a:t>
            </a:r>
          </a:p>
          <a:p>
            <a:pPr marL="228600" lvl="0" indent="-228600" defTabSz="914400">
              <a:lnSpc>
                <a:spcPct val="100000"/>
              </a:lnSpc>
              <a:spcBef>
                <a:spcPts val="400"/>
              </a:spcBef>
              <a:buSzPct val="100000"/>
              <a:buAutoNum type="arabicPeriod" startAt="6"/>
              <a:defRPr sz="1800"/>
            </a:pPr>
            <a:r>
              <a:rPr sz="1200">
                <a:latin typeface="Calibri"/>
                <a:ea typeface="Calibri"/>
                <a:cs typeface="Calibri"/>
                <a:sym typeface="Calibri"/>
              </a:rPr>
              <a:t>Run a profit and loss (P&amp;L) statement. A checking account balance is not a good indication of how much profit the business has made or what amount is available for owner’s draw. A P&amp;L statement can provide a better picture of the financial health of the organization.</a:t>
            </a:r>
          </a:p>
          <a:p>
            <a:pPr marL="228600" lvl="0" indent="-228600" defTabSz="914400">
              <a:lnSpc>
                <a:spcPct val="100000"/>
              </a:lnSpc>
              <a:spcBef>
                <a:spcPts val="400"/>
              </a:spcBef>
              <a:buSzPct val="100000"/>
              <a:buAutoNum type="arabicPeriod" startAt="6"/>
              <a:defRPr sz="1800"/>
            </a:pPr>
            <a:r>
              <a:rPr sz="1200">
                <a:latin typeface="Calibri"/>
                <a:ea typeface="Calibri"/>
                <a:cs typeface="Calibri"/>
                <a:sym typeface="Calibri"/>
              </a:rPr>
              <a:t>Pay yourself with owner’s draw. Owners should pay themselves by writing a check or doing an electronic transfer from the business account to a personal account. If you are a sole proprietor, assign those draw checks to an equity account called “Draws.”</a:t>
            </a:r>
          </a:p>
        </p:txBody>
      </p:sp>
    </p:spTree>
    <p:extLst>
      <p:ext uri="{BB962C8B-B14F-4D97-AF65-F5344CB8AC3E}">
        <p14:creationId xmlns:p14="http://schemas.microsoft.com/office/powerpoint/2010/main" val="935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Cash flow can be defined two ways:</a:t>
            </a:r>
          </a:p>
          <a:p>
            <a:pPr lvl="0" defTabSz="914400">
              <a:lnSpc>
                <a:spcPct val="100000"/>
              </a:lnSpc>
              <a:spcBef>
                <a:spcPts val="400"/>
              </a:spcBef>
              <a:buSzPct val="100000"/>
              <a:buChar char="•"/>
              <a:defRPr sz="1800"/>
            </a:pPr>
            <a:r>
              <a:rPr sz="1200">
                <a:latin typeface="Calibri"/>
                <a:ea typeface="Calibri"/>
                <a:cs typeface="Calibri"/>
                <a:sym typeface="Calibri"/>
              </a:rPr>
              <a:t>Balance of cash received less the amount of cash paid out over a period of time</a:t>
            </a:r>
          </a:p>
          <a:p>
            <a:pPr lvl="0" defTabSz="914400">
              <a:lnSpc>
                <a:spcPct val="100000"/>
              </a:lnSpc>
              <a:spcBef>
                <a:spcPts val="400"/>
              </a:spcBef>
              <a:buSzPct val="100000"/>
              <a:buChar char="•"/>
              <a:defRPr sz="1800"/>
            </a:pPr>
            <a:r>
              <a:rPr sz="1200">
                <a:latin typeface="Calibri"/>
                <a:ea typeface="Calibri"/>
                <a:cs typeface="Calibri"/>
                <a:sym typeface="Calibri"/>
              </a:rPr>
              <a:t>Moving cash in or out of a business </a:t>
            </a:r>
          </a:p>
        </p:txBody>
      </p:sp>
    </p:spTree>
    <p:extLst>
      <p:ext uri="{BB962C8B-B14F-4D97-AF65-F5344CB8AC3E}">
        <p14:creationId xmlns:p14="http://schemas.microsoft.com/office/powerpoint/2010/main" val="423290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endParaRPr sz="1200" dirty="0"/>
          </a:p>
        </p:txBody>
      </p:sp>
    </p:spTree>
    <p:extLst>
      <p:ext uri="{BB962C8B-B14F-4D97-AF65-F5344CB8AC3E}">
        <p14:creationId xmlns:p14="http://schemas.microsoft.com/office/powerpoint/2010/main" val="1040200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A cash flow projection is a great tool for setting sales goals and for planning for expenses to support those sales. A related use for a projection is to determine your breakeven point during a start-up or expansion phase. If you need to plan for a large expenditure, such as an equipment purchase or moving to a new location, a cash flow projection is the perfect tool. Similarly, if you have a seasonal business with large inventory purchases, a projection can help you have the cash on hand to make a large inventory investment when you need it.</a:t>
            </a:r>
          </a:p>
        </p:txBody>
      </p:sp>
    </p:spTree>
    <p:extLst>
      <p:ext uri="{BB962C8B-B14F-4D97-AF65-F5344CB8AC3E}">
        <p14:creationId xmlns:p14="http://schemas.microsoft.com/office/powerpoint/2010/main" val="161388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pPr lvl="0"/>
            <a:endParaRPr/>
          </a:p>
        </p:txBody>
      </p:sp>
      <p:sp>
        <p:nvSpPr>
          <p:cNvPr id="106" name="Shape 106"/>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A P&amp;L statement can mask cash shortages if you use accrual accounting. A cash flow projection helps you see the cash status of your business now and plan into the future. A cash flow projection is a good way to prepare and plan for your financing needs and is often a required part of a business loan application. </a:t>
            </a:r>
          </a:p>
        </p:txBody>
      </p:sp>
    </p:spTree>
    <p:extLst>
      <p:ext uri="{BB962C8B-B14F-4D97-AF65-F5344CB8AC3E}">
        <p14:creationId xmlns:p14="http://schemas.microsoft.com/office/powerpoint/2010/main" val="2803167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defTabSz="914400">
              <a:lnSpc>
                <a:spcPct val="80000"/>
              </a:lnSpc>
              <a:spcBef>
                <a:spcPts val="200"/>
              </a:spcBef>
              <a:defRPr sz="1800"/>
            </a:pPr>
            <a:r>
              <a:rPr sz="600" dirty="0">
                <a:latin typeface="Calibri"/>
                <a:ea typeface="Calibri"/>
                <a:cs typeface="Calibri"/>
                <a:sym typeface="Calibri"/>
              </a:rPr>
              <a:t>Cash Flow Projection Spreadsheet</a:t>
            </a:r>
          </a:p>
          <a:p>
            <a:pPr lvl="0" defTabSz="914400">
              <a:lnSpc>
                <a:spcPct val="80000"/>
              </a:lnSpc>
              <a:spcBef>
                <a:spcPts val="200"/>
              </a:spcBef>
              <a:defRPr sz="1800"/>
            </a:pPr>
            <a:r>
              <a:rPr sz="600" dirty="0">
                <a:latin typeface="Calibri"/>
                <a:ea typeface="Calibri"/>
                <a:cs typeface="Calibri"/>
                <a:sym typeface="Calibri"/>
              </a:rPr>
              <a:t>Let’s look at a sample cash flow projection. The first set of rows, titled Sources of Cash, document all sources of incoming cash, including cash from customer sales, interest earned, loan funds, and current checking and savings account balances. The second section, Operating Uses of Cash, contains all those expenditures associated with the day-to-day buying and selling process. Most of these expenses show up on the P&amp;L statement. The third section, Non-Operating Uses of Cash, show expenses that normally show up on your Balance Sheet: equipment purchases, the principle portion of loan payments, inventory, taxes, and owner’s draw. Subtract your Uses of Cash from your Total Cash Available, and you have Ending Cash for the month. Ending Cash for one month becomes Opening Cash for the next month.</a:t>
            </a:r>
          </a:p>
        </p:txBody>
      </p:sp>
    </p:spTree>
    <p:extLst>
      <p:ext uri="{BB962C8B-B14F-4D97-AF65-F5344CB8AC3E}">
        <p14:creationId xmlns:p14="http://schemas.microsoft.com/office/powerpoint/2010/main" val="27009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Here are some strategies for creating a positive cash flow:</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Increase the number of items sold</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Increase the price of items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Reduce expenses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Change the timing of expenses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Save money to have sufficient Opening Cash to get through the “start-up” period</a:t>
            </a:r>
          </a:p>
        </p:txBody>
      </p:sp>
    </p:spTree>
    <p:extLst>
      <p:ext uri="{BB962C8B-B14F-4D97-AF65-F5344CB8AC3E}">
        <p14:creationId xmlns:p14="http://schemas.microsoft.com/office/powerpoint/2010/main" val="359031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Here are some strategies for creating a positive cash flow:</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Obtain sources of cash other than sales, such as a line of credit</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Reduce or change the timing of your owner’s draw</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Research vendor options for buying inventory at lower price or obtaining credit from vendors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Establish policies to get paid sooner from customers</a:t>
            </a:r>
          </a:p>
        </p:txBody>
      </p:sp>
    </p:spTree>
    <p:extLst>
      <p:ext uri="{BB962C8B-B14F-4D97-AF65-F5344CB8AC3E}">
        <p14:creationId xmlns:p14="http://schemas.microsoft.com/office/powerpoint/2010/main" val="270447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The P&amp;L statement is the best tool for knowing if your business is profitable. A P&amp;L statement measures revenue (also called sales or income) and expenses over a month, quarter or year. With it you know if you have made a profit (and how much) or if you have incurred a loss.</a:t>
            </a:r>
          </a:p>
        </p:txBody>
      </p:sp>
    </p:spTree>
    <p:extLst>
      <p:ext uri="{BB962C8B-B14F-4D97-AF65-F5344CB8AC3E}">
        <p14:creationId xmlns:p14="http://schemas.microsoft.com/office/powerpoint/2010/main" val="243064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pPr lvl="0"/>
            <a:endParaRPr/>
          </a:p>
        </p:txBody>
      </p:sp>
      <p:sp>
        <p:nvSpPr>
          <p:cNvPr id="146" name="Shape 146"/>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The most important financial management report is the P&amp;L statement. A P&amp;L statement will reflect your business decisions on the basic buying and selling process. A P&amp;L will tell you how well you are managing your business and provide information on how to grow your business.</a:t>
            </a:r>
          </a:p>
        </p:txBody>
      </p:sp>
    </p:spTree>
    <p:extLst>
      <p:ext uri="{BB962C8B-B14F-4D97-AF65-F5344CB8AC3E}">
        <p14:creationId xmlns:p14="http://schemas.microsoft.com/office/powerpoint/2010/main" val="133630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prstGeom prst="rect">
            <a:avLst/>
          </a:prstGeom>
        </p:spPr>
        <p:txBody>
          <a:bodyPr/>
          <a:lstStyle/>
          <a:p>
            <a:pPr lvl="0"/>
            <a:endParaRPr/>
          </a:p>
        </p:txBody>
      </p:sp>
      <p:sp>
        <p:nvSpPr>
          <p:cNvPr id="35" name="Shape 35"/>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After completing this training, you will be able to:</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the concept of financial management and why is it important to a small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Identify financial management practices, rules, and tools which are commonly available to a small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how these financial management practices, rules, and tools work</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financial management basics for a small business</a:t>
            </a:r>
          </a:p>
        </p:txBody>
      </p:sp>
    </p:spTree>
    <p:extLst>
      <p:ext uri="{BB962C8B-B14F-4D97-AF65-F5344CB8AC3E}">
        <p14:creationId xmlns:p14="http://schemas.microsoft.com/office/powerpoint/2010/main" val="3105273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pPr lvl="0"/>
            <a:endParaRPr/>
          </a:p>
        </p:txBody>
      </p:sp>
      <p:sp>
        <p:nvSpPr>
          <p:cNvPr id="154" name="Shape 15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 Sales</a:t>
            </a:r>
          </a:p>
          <a:p>
            <a:pPr lvl="0" defTabSz="914400">
              <a:lnSpc>
                <a:spcPct val="100000"/>
              </a:lnSpc>
              <a:spcBef>
                <a:spcPts val="400"/>
              </a:spcBef>
              <a:defRPr sz="1800"/>
            </a:pPr>
            <a:r>
              <a:rPr sz="1200" u="sng">
                <a:latin typeface="Calibri"/>
                <a:ea typeface="Calibri"/>
                <a:cs typeface="Calibri"/>
                <a:sym typeface="Calibri"/>
              </a:rPr>
              <a:t>– Cost of Goods Sold </a:t>
            </a:r>
            <a:endParaRPr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 Gross Profit</a:t>
            </a:r>
          </a:p>
          <a:p>
            <a:pPr lvl="0" defTabSz="914400">
              <a:lnSpc>
                <a:spcPct val="100000"/>
              </a:lnSpc>
              <a:spcBef>
                <a:spcPts val="400"/>
              </a:spcBef>
              <a:defRPr sz="1800"/>
            </a:pPr>
            <a:r>
              <a:rPr sz="1200" u="sng">
                <a:latin typeface="Calibri"/>
                <a:ea typeface="Calibri"/>
                <a:cs typeface="Calibri"/>
                <a:sym typeface="Calibri"/>
              </a:rPr>
              <a:t>– Overhead </a:t>
            </a:r>
            <a:endParaRPr sz="1200">
              <a:latin typeface="Calibri"/>
              <a:ea typeface="Calibri"/>
              <a:cs typeface="Calibri"/>
              <a:sym typeface="Calibri"/>
            </a:endParaRPr>
          </a:p>
          <a:p>
            <a:pPr lvl="0" defTabSz="914400">
              <a:lnSpc>
                <a:spcPct val="100000"/>
              </a:lnSpc>
              <a:spcBef>
                <a:spcPts val="400"/>
              </a:spcBef>
              <a:defRPr sz="1800"/>
            </a:pPr>
            <a:r>
              <a:rPr sz="1200">
                <a:latin typeface="Calibri"/>
                <a:ea typeface="Calibri"/>
                <a:cs typeface="Calibri"/>
                <a:sym typeface="Calibri"/>
              </a:rPr>
              <a:t>= Net Profit</a:t>
            </a:r>
          </a:p>
          <a:p>
            <a:pPr lvl="0" defTabSz="914400">
              <a:lnSpc>
                <a:spcPct val="100000"/>
              </a:lnSpc>
              <a:spcBef>
                <a:spcPts val="400"/>
              </a:spcBef>
              <a:defRPr sz="1800"/>
            </a:pPr>
            <a:endParaRPr sz="1200">
              <a:latin typeface="Calibri"/>
              <a:ea typeface="Calibri"/>
              <a:cs typeface="Calibri"/>
              <a:sym typeface="Calibri"/>
            </a:endParaRP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Sales (also called Income or Revenue): Total amount from selling your product or service that month or quarter.</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Cost of Goods Sold: Total expenditure for inventory items which customers buy. Cost of Goods Sold consists of the cost of purchasing the items, freight, manufacturing costs, modification costs, and packaging. For services, this is the cost of providing the services, including labor, material used, and transportation.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Gross Profit: Sales less Cost of Goods Sold. </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Overhead: Expenses associated with your ongoing business operation. </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Net Profit: Gross Profit less Overhead. </a:t>
            </a:r>
          </a:p>
        </p:txBody>
      </p:sp>
    </p:spTree>
    <p:extLst>
      <p:ext uri="{BB962C8B-B14F-4D97-AF65-F5344CB8AC3E}">
        <p14:creationId xmlns:p14="http://schemas.microsoft.com/office/powerpoint/2010/main" val="190534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pPr lvl="0"/>
            <a:endParaRPr/>
          </a:p>
        </p:txBody>
      </p:sp>
      <p:sp>
        <p:nvSpPr>
          <p:cNvPr id="160" name="Shape 160"/>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Net Profit is what remains to pay for expansion, equipment, loan repayment, income taxes and owner’s draw.</a:t>
            </a:r>
          </a:p>
        </p:txBody>
      </p:sp>
    </p:spTree>
    <p:extLst>
      <p:ext uri="{BB962C8B-B14F-4D97-AF65-F5344CB8AC3E}">
        <p14:creationId xmlns:p14="http://schemas.microsoft.com/office/powerpoint/2010/main" val="277099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All quality business accounting software programs compile a P&amp;L statement at the push of a button. The accuracy of your P&amp;L statement will depend on how it is set up for your company and your input data. Print out your P&amp;L regularly to track your business progress. Use your P&amp;L statement as the basis for building a cash flow projection. </a:t>
            </a:r>
          </a:p>
        </p:txBody>
      </p:sp>
    </p:spTree>
    <p:extLst>
      <p:ext uri="{BB962C8B-B14F-4D97-AF65-F5344CB8AC3E}">
        <p14:creationId xmlns:p14="http://schemas.microsoft.com/office/powerpoint/2010/main" val="2450214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pPr lvl="0"/>
            <a:endParaRPr/>
          </a:p>
        </p:txBody>
      </p:sp>
      <p:sp>
        <p:nvSpPr>
          <p:cNvPr id="172" name="Shape 172"/>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Please review the sample P&amp;L statement.</a:t>
            </a:r>
          </a:p>
          <a:p>
            <a:pPr lvl="0" defTabSz="914400">
              <a:lnSpc>
                <a:spcPct val="100000"/>
              </a:lnSpc>
              <a:spcBef>
                <a:spcPts val="400"/>
              </a:spcBef>
              <a:defRPr sz="1800"/>
            </a:pP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What do you see about this business?</a:t>
            </a: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Is the business well-managed?</a:t>
            </a: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Does any problem stand out?</a:t>
            </a: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What about growth potential?</a:t>
            </a: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Will the business support the owner?</a:t>
            </a:r>
            <a:endParaRPr sz="1200">
              <a:latin typeface="Calibri"/>
              <a:ea typeface="Calibri"/>
              <a:cs typeface="Calibri"/>
              <a:sym typeface="Calibri"/>
            </a:endParaRPr>
          </a:p>
          <a:p>
            <a:pPr marL="457200" lvl="0" indent="-457200" defTabSz="914400">
              <a:lnSpc>
                <a:spcPts val="3000"/>
              </a:lnSpc>
              <a:spcBef>
                <a:spcPts val="200"/>
              </a:spcBef>
              <a:buClr>
                <a:srgbClr val="1F497D"/>
              </a:buClr>
              <a:buSzPct val="100000"/>
              <a:buAutoNum type="arabicPeriod"/>
              <a:defRPr sz="1800"/>
            </a:pPr>
            <a:r>
              <a:rPr sz="1200">
                <a:solidFill>
                  <a:srgbClr val="1F497D"/>
                </a:solidFill>
                <a:latin typeface="Calibri"/>
                <a:ea typeface="Calibri"/>
                <a:cs typeface="Calibri"/>
                <a:sym typeface="Calibri"/>
              </a:rPr>
              <a:t>Will the business be able to get a loan?</a:t>
            </a:r>
          </a:p>
        </p:txBody>
      </p:sp>
    </p:spTree>
    <p:extLst>
      <p:ext uri="{BB962C8B-B14F-4D97-AF65-F5344CB8AC3E}">
        <p14:creationId xmlns:p14="http://schemas.microsoft.com/office/powerpoint/2010/main" val="978495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17498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pPr lvl="0"/>
            <a:endParaRPr/>
          </a:p>
        </p:txBody>
      </p:sp>
      <p:sp>
        <p:nvSpPr>
          <p:cNvPr id="184" name="Shape 184"/>
          <p:cNvSpPr>
            <a:spLocks noGrp="1"/>
          </p:cNvSpPr>
          <p:nvPr>
            <p:ph type="body" sz="quarter" idx="1"/>
          </p:nvPr>
        </p:nvSpPr>
        <p:spPr>
          <a:prstGeom prst="rect">
            <a:avLst/>
          </a:prstGeom>
        </p:spPr>
        <p:txBody>
          <a:bodyPr/>
          <a:lstStyle/>
          <a:p>
            <a:pPr lvl="0" defTabSz="914400">
              <a:lnSpc>
                <a:spcPct val="90000"/>
              </a:lnSpc>
              <a:spcBef>
                <a:spcPts val="400"/>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031551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a:p>
        </p:txBody>
      </p:sp>
      <p:sp>
        <p:nvSpPr>
          <p:cNvPr id="190" name="Shape 190"/>
          <p:cNvSpPr>
            <a:spLocks noGrp="1"/>
          </p:cNvSpPr>
          <p:nvPr>
            <p:ph type="body" sz="quarter" idx="1"/>
          </p:nvPr>
        </p:nvSpPr>
        <p:spPr>
          <a:prstGeom prst="rect">
            <a:avLst/>
          </a:prstGeom>
        </p:spPr>
        <p:txBody>
          <a:bodyPr/>
          <a:lstStyle/>
          <a:p>
            <a:pPr lvl="0" defTabSz="914400">
              <a:lnSpc>
                <a:spcPct val="100000"/>
              </a:lnSpc>
              <a:spcBef>
                <a:spcPts val="400"/>
              </a:spcBef>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805022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pPr lvl="0"/>
            <a:endParaRPr/>
          </a:p>
        </p:txBody>
      </p:sp>
      <p:sp>
        <p:nvSpPr>
          <p:cNvPr id="195" name="Shape 195"/>
          <p:cNvSpPr>
            <a:spLocks noGrp="1"/>
          </p:cNvSpPr>
          <p:nvPr>
            <p:ph type="body" sz="quarter" idx="1"/>
          </p:nvPr>
        </p:nvSpPr>
        <p:spPr>
          <a:prstGeom prst="rect">
            <a:avLst/>
          </a:prstGeom>
        </p:spPr>
        <p:txBody>
          <a:bodyPr/>
          <a:lstStyle/>
          <a:p>
            <a:pPr lvl="0" defTabSz="914400">
              <a:lnSpc>
                <a:spcPct val="80000"/>
              </a:lnSpc>
              <a:spcBef>
                <a:spcPts val="300"/>
              </a:spcBef>
              <a:defRPr sz="1800"/>
            </a:pPr>
            <a:r>
              <a:rPr sz="1100">
                <a:latin typeface="Calibri"/>
                <a:ea typeface="Calibri"/>
                <a:cs typeface="Calibri"/>
                <a:sym typeface="Calibri"/>
              </a:rPr>
              <a:t>Here are some steps you can take to prepare for a loan.</a:t>
            </a:r>
          </a:p>
          <a:p>
            <a:pPr marL="228600" lvl="0" indent="-228600" defTabSz="914400">
              <a:lnSpc>
                <a:spcPct val="80000"/>
              </a:lnSpc>
              <a:spcBef>
                <a:spcPts val="400"/>
              </a:spcBef>
              <a:buSzPct val="100000"/>
              <a:buAutoNum type="arabicPeriod"/>
              <a:defRPr sz="1800"/>
            </a:pPr>
            <a:r>
              <a:rPr sz="1100">
                <a:latin typeface="Calibri"/>
                <a:ea typeface="Calibri"/>
                <a:cs typeface="Calibri"/>
                <a:sym typeface="Calibri"/>
              </a:rPr>
              <a:t>Have a business plan (including a profit plan):</a:t>
            </a:r>
            <a:r>
              <a:rPr sz="1200">
                <a:latin typeface="Calibri"/>
                <a:ea typeface="Calibri"/>
                <a:cs typeface="Calibri"/>
                <a:sym typeface="Calibri"/>
              </a:rPr>
              <a:t> </a:t>
            </a:r>
            <a:r>
              <a:rPr sz="1100">
                <a:latin typeface="Calibri"/>
                <a:ea typeface="Calibri"/>
                <a:cs typeface="Calibri"/>
                <a:sym typeface="Calibri"/>
              </a:rPr>
              <a:t>The best way to get a loan is to have a solid plan for using the loan. Make sure you have a good up-to-date business plan which incorporates a profit plan. A profit plan will show how the loan proceeds will be used to increase sales and profitability. Showing a lender a reasonable proposition with a solid repayment plan will help as well. Your plan should include any research you have undertaken to establish your costs and your marketing or sales strategies. Typically a business plan will:</a:t>
            </a:r>
          </a:p>
          <a:p>
            <a:pPr marL="685800" lvl="1" indent="-228600" defTabSz="914400">
              <a:lnSpc>
                <a:spcPct val="80000"/>
              </a:lnSpc>
              <a:spcBef>
                <a:spcPts val="300"/>
              </a:spcBef>
              <a:buSzPct val="100000"/>
              <a:buFont typeface="Arial"/>
              <a:buChar char="•"/>
              <a:defRPr sz="1800"/>
            </a:pPr>
            <a:r>
              <a:rPr sz="1100">
                <a:latin typeface="Calibri"/>
                <a:ea typeface="Calibri"/>
                <a:cs typeface="Calibri"/>
                <a:sym typeface="Calibri"/>
              </a:rPr>
              <a:t>Have a statement of purpose</a:t>
            </a:r>
          </a:p>
          <a:p>
            <a:pPr marL="685800" lvl="1" indent="-228600" defTabSz="914400">
              <a:lnSpc>
                <a:spcPct val="80000"/>
              </a:lnSpc>
              <a:spcBef>
                <a:spcPts val="300"/>
              </a:spcBef>
              <a:buSzPct val="100000"/>
              <a:buFont typeface="Arial"/>
              <a:buChar char="•"/>
              <a:defRPr sz="1800"/>
            </a:pPr>
            <a:r>
              <a:rPr sz="1100">
                <a:latin typeface="Calibri"/>
                <a:ea typeface="Calibri"/>
                <a:cs typeface="Calibri"/>
                <a:sym typeface="Calibri"/>
              </a:rPr>
              <a:t>List the owners of the business</a:t>
            </a:r>
          </a:p>
          <a:p>
            <a:pPr marL="685800" lvl="1" indent="-228600" defTabSz="914400">
              <a:lnSpc>
                <a:spcPct val="80000"/>
              </a:lnSpc>
              <a:spcBef>
                <a:spcPts val="300"/>
              </a:spcBef>
              <a:buSzPct val="100000"/>
              <a:buFont typeface="Arial"/>
              <a:buChar char="•"/>
              <a:defRPr sz="1800"/>
            </a:pPr>
            <a:r>
              <a:rPr sz="1100">
                <a:latin typeface="Calibri"/>
                <a:ea typeface="Calibri"/>
                <a:cs typeface="Calibri"/>
                <a:sym typeface="Calibri"/>
              </a:rPr>
              <a:t>Describe the business and how it will make a profit</a:t>
            </a:r>
          </a:p>
          <a:p>
            <a:pPr marL="685800" lvl="1" indent="-228600" defTabSz="914400">
              <a:lnSpc>
                <a:spcPct val="80000"/>
              </a:lnSpc>
              <a:spcBef>
                <a:spcPts val="300"/>
              </a:spcBef>
              <a:buSzPct val="100000"/>
              <a:buFont typeface="Arial"/>
              <a:buChar char="•"/>
              <a:defRPr sz="1800"/>
            </a:pPr>
            <a:r>
              <a:rPr sz="1100">
                <a:latin typeface="Calibri"/>
                <a:ea typeface="Calibri"/>
                <a:cs typeface="Calibri"/>
                <a:sym typeface="Calibri"/>
              </a:rPr>
              <a:t>Provide financial statements like a P&amp;L statement and a cash flow projection</a:t>
            </a:r>
          </a:p>
          <a:p>
            <a:pPr marL="685800" lvl="1" indent="-228600" defTabSz="914400">
              <a:lnSpc>
                <a:spcPct val="80000"/>
              </a:lnSpc>
              <a:spcBef>
                <a:spcPts val="300"/>
              </a:spcBef>
              <a:buSzPct val="100000"/>
              <a:buFont typeface="Arial"/>
              <a:buChar char="•"/>
              <a:defRPr sz="1800"/>
            </a:pPr>
            <a:r>
              <a:rPr sz="1100">
                <a:latin typeface="Calibri"/>
                <a:ea typeface="Calibri"/>
                <a:cs typeface="Calibri"/>
                <a:sym typeface="Calibri"/>
              </a:rPr>
              <a:t>Provide other documents such as references and proof of insurance </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Know what you can afford: Using the likely loan terms, calculate the amount of funds you will need and the monthly loan payment. Your plan should include a repayment plan with projections that show your ability to make your monthly loan payment.</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Study your financial statements: As mentioned earlier, a lender will want to see your financial statements. Not only do you need to provide accurate current and historical statements, you need to know what your statements say about your business. Be prepared to discuss the details of your statements and explain any issues.</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Check your credit report: You can get a free copy of your credit report each year. Study your credit report, make sure it is accurate, fix any inaccuracies, and be prepared to explain any credit issues.</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Establish collateral options: Be prepared to discuss collateral with lenders. When you are purchasing a fixed asset, the asset is often the collateral for the loan. Lines of credit are sometimes unsecured if a business owner can show a strong history of profitability, but it is not uncommon to use personal assets to collateralize a business loan.</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Show your equity contribution: Lenders usually require an equity contribution for a start-up loan or a loan for an expansion project. The required cash contribution can range from 10% to 30% of the total project costs.</a:t>
            </a:r>
          </a:p>
          <a:p>
            <a:pPr marL="228600" lvl="0" indent="-228600" defTabSz="914400">
              <a:lnSpc>
                <a:spcPct val="80000"/>
              </a:lnSpc>
              <a:spcBef>
                <a:spcPts val="300"/>
              </a:spcBef>
              <a:buSzPct val="100000"/>
              <a:buAutoNum type="arabicPeriod" startAt="2"/>
              <a:defRPr sz="1800"/>
            </a:pPr>
            <a:r>
              <a:rPr sz="1100">
                <a:latin typeface="Calibri"/>
                <a:ea typeface="Calibri"/>
                <a:cs typeface="Calibri"/>
                <a:sym typeface="Calibri"/>
              </a:rPr>
              <a:t>Research your financing options: You will need to choose between many lenders and many types of loans. Research your options to ensure you obtain financing from credible sources. </a:t>
            </a:r>
          </a:p>
        </p:txBody>
      </p:sp>
    </p:spTree>
    <p:extLst>
      <p:ext uri="{BB962C8B-B14F-4D97-AF65-F5344CB8AC3E}">
        <p14:creationId xmlns:p14="http://schemas.microsoft.com/office/powerpoint/2010/main" val="3139151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prstGeom prst="rect">
            <a:avLst/>
          </a:prstGeom>
        </p:spPr>
        <p:txBody>
          <a:bodyPr/>
          <a:lstStyle/>
          <a:p>
            <a:pPr lvl="0"/>
            <a:endParaRPr/>
          </a:p>
        </p:txBody>
      </p:sp>
      <p:sp>
        <p:nvSpPr>
          <p:cNvPr id="201" name="Shape 20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Loan packages require and a lot of preparation and documentation. Here is a list to get you started:</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Business plan: Most lenders require a business plan that describes your costs and your management and sales strategies.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Business financial statements: Lenders like to see business financial statements from over the past three years, as well as current statements.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Personal financial statements: A personal financial statement shows your personal assets, liabilities, and net worth.</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Personal and business tax returns: Lenders often ask for up to three years of past tax returns, both business and personal.</a:t>
            </a:r>
          </a:p>
        </p:txBody>
      </p:sp>
    </p:spTree>
    <p:extLst>
      <p:ext uri="{BB962C8B-B14F-4D97-AF65-F5344CB8AC3E}">
        <p14:creationId xmlns:p14="http://schemas.microsoft.com/office/powerpoint/2010/main" val="3175092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pPr lvl="0"/>
            <a:endParaRPr/>
          </a:p>
        </p:txBody>
      </p:sp>
      <p:sp>
        <p:nvSpPr>
          <p:cNvPr id="207" name="Shape 207"/>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Loan packages require and a lot of preparation and documentation. Here is a list to get you started:</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Source and amount of equity contribution: Business loans usually require the business owner to contribute between 10% and 30% of total project costs in cash or equity. Include a write-up documenting the amount and source of your equity contribution.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Credit report: Lenders will order your credit report, but it is important you know what they will see in the report. Make sure you have addressed any credit issues that are contained in the report.</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Collateral: Lenders usually require collateral. Include options for collateral in your application.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Purchase agreements, appraisals, contracts, and estimates: Include purchase agreements, appraisals, contracts, and official estimates to document costs that pertain to your project.</a:t>
            </a:r>
          </a:p>
        </p:txBody>
      </p:sp>
    </p:spTree>
    <p:extLst>
      <p:ext uri="{BB962C8B-B14F-4D97-AF65-F5344CB8AC3E}">
        <p14:creationId xmlns:p14="http://schemas.microsoft.com/office/powerpoint/2010/main" val="178256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prstGeom prst="rect">
            <a:avLst/>
          </a:prstGeom>
        </p:spPr>
        <p:txBody>
          <a:bodyPr/>
          <a:lstStyle/>
          <a:p>
            <a:pPr lvl="0"/>
            <a:endParaRPr/>
          </a:p>
        </p:txBody>
      </p:sp>
      <p:sp>
        <p:nvSpPr>
          <p:cNvPr id="40" name="Shape 40"/>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After completing this training, you will be able to:</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the basics of start-up financing</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the basics of financing for a growing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the basics of financing working capital</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Explain the basics of financing fixed assets</a:t>
            </a:r>
          </a:p>
        </p:txBody>
      </p:sp>
    </p:spTree>
    <p:extLst>
      <p:ext uri="{BB962C8B-B14F-4D97-AF65-F5344CB8AC3E}">
        <p14:creationId xmlns:p14="http://schemas.microsoft.com/office/powerpoint/2010/main" val="95430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What do lenders look for when evaluating a loan application?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Good credit score: Your credit report gives the history of how you have managed debt for the past seven years. A good credit score tells a lender that you have the ability to manage and repay a loan.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Equity contribution: Sufficient equity contribution shows a lender that you have a commitment to the project and the ability to earn, save, and manage money. </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Repayment ability: Lenders often analyze financial statements from the past three years to see if the business has the historic ability to pay debt service. Lender criteria vary, however, you will probably need to show that you have strong profits, good cash management skills, and growth potential. The need show historical evidence is why it is harder for a start-up business to obtain a loan. On the other hand, while most loan applications require projections, it is more difficult to qualify for a loan on projections alone.</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Loan-to-value ratio: Lenders tend to loan between 70 and 90 percent of the market value of an asset. If you are buying real estate, an appraisal will be used to determine the maximum loan amount. </a:t>
            </a:r>
          </a:p>
        </p:txBody>
      </p:sp>
    </p:spTree>
    <p:extLst>
      <p:ext uri="{BB962C8B-B14F-4D97-AF65-F5344CB8AC3E}">
        <p14:creationId xmlns:p14="http://schemas.microsoft.com/office/powerpoint/2010/main" val="2068535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pPr lvl="0"/>
            <a:endParaRPr/>
          </a:p>
        </p:txBody>
      </p:sp>
      <p:sp>
        <p:nvSpPr>
          <p:cNvPr id="219" name="Shape 21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Here are options for financing a start-up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Equity: Equity is simply—it’s your money. Many businesses are started with savings from a “day job” or through the sale of an asset. You can launch your business by starting small and re-investing the profits over time to build up the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Sweat equity: Sweat equity means “doing it yourself.”  Owners of start-up businesses are often a” jack of all trades.” You put in the hours to cover the many activities of your business, rather than hiring others or buying equipment. </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Credit card: Owners of start-up businesses can often qualify for a credit card. When used wisely, a credit card can be a source of credit for starting a small business. Here are some tips to using a credit card wisely: </a:t>
            </a:r>
          </a:p>
          <a:p>
            <a:pPr marL="628650" lvl="1" indent="-171450" defTabSz="914400">
              <a:lnSpc>
                <a:spcPct val="100000"/>
              </a:lnSpc>
              <a:spcBef>
                <a:spcPts val="400"/>
              </a:spcBef>
              <a:buSzPct val="100000"/>
              <a:buFont typeface="Arial"/>
              <a:buChar char="•"/>
              <a:defRPr sz="1800"/>
            </a:pPr>
            <a:r>
              <a:rPr sz="1200">
                <a:latin typeface="Calibri"/>
                <a:ea typeface="Calibri"/>
                <a:cs typeface="Calibri"/>
                <a:sym typeface="Calibri"/>
              </a:rPr>
              <a:t>Get a separate credit card for business use.</a:t>
            </a:r>
          </a:p>
          <a:p>
            <a:pPr marL="628650" lvl="1" indent="-171450" defTabSz="914400">
              <a:lnSpc>
                <a:spcPct val="100000"/>
              </a:lnSpc>
              <a:spcBef>
                <a:spcPts val="400"/>
              </a:spcBef>
              <a:buSzPct val="100000"/>
              <a:buFont typeface="Arial"/>
              <a:buChar char="•"/>
              <a:defRPr sz="1800"/>
            </a:pPr>
            <a:r>
              <a:rPr sz="1200">
                <a:latin typeface="Calibri"/>
                <a:ea typeface="Calibri"/>
                <a:cs typeface="Calibri"/>
                <a:sym typeface="Calibri"/>
              </a:rPr>
              <a:t>Use only one credit card, not multiple cards.</a:t>
            </a:r>
          </a:p>
          <a:p>
            <a:pPr marL="628650" lvl="1" indent="-171450" defTabSz="914400">
              <a:lnSpc>
                <a:spcPct val="100000"/>
              </a:lnSpc>
              <a:spcBef>
                <a:spcPts val="400"/>
              </a:spcBef>
              <a:buSzPct val="100000"/>
              <a:buFont typeface="Arial"/>
              <a:buChar char="•"/>
              <a:defRPr sz="1800"/>
            </a:pPr>
            <a:r>
              <a:rPr sz="1200">
                <a:latin typeface="Calibri"/>
                <a:ea typeface="Calibri"/>
                <a:cs typeface="Calibri"/>
                <a:sym typeface="Calibri"/>
              </a:rPr>
              <a:t>Keep your balances modest.</a:t>
            </a:r>
          </a:p>
          <a:p>
            <a:pPr marL="628650" lvl="1" indent="-171450" defTabSz="914400">
              <a:lnSpc>
                <a:spcPct val="100000"/>
              </a:lnSpc>
              <a:spcBef>
                <a:spcPts val="400"/>
              </a:spcBef>
              <a:buSzPct val="100000"/>
              <a:buFont typeface="Arial"/>
              <a:buChar char="•"/>
              <a:defRPr sz="1800"/>
            </a:pPr>
            <a:r>
              <a:rPr sz="1200">
                <a:latin typeface="Calibri"/>
                <a:ea typeface="Calibri"/>
                <a:cs typeface="Calibri"/>
                <a:sym typeface="Calibri"/>
              </a:rPr>
              <a:t>Pay down balances regularly.</a:t>
            </a:r>
          </a:p>
          <a:p>
            <a:pPr marL="628650" lvl="1" indent="-171450" defTabSz="914400">
              <a:lnSpc>
                <a:spcPct val="100000"/>
              </a:lnSpc>
              <a:spcBef>
                <a:spcPts val="400"/>
              </a:spcBef>
              <a:buSzPct val="100000"/>
              <a:buFont typeface="Arial"/>
              <a:buChar char="•"/>
              <a:defRPr sz="1800"/>
            </a:pPr>
            <a:r>
              <a:rPr sz="1200">
                <a:latin typeface="Calibri"/>
                <a:ea typeface="Calibri"/>
                <a:cs typeface="Calibri"/>
                <a:sym typeface="Calibri"/>
              </a:rPr>
              <a:t>Don’t use a credit card to prop up an unprofitable business. Remember, profits are the best way to grow your business.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Family: Some business owners turn to their families for an equity contribution. </a:t>
            </a:r>
          </a:p>
        </p:txBody>
      </p:sp>
    </p:spTree>
    <p:extLst>
      <p:ext uri="{BB962C8B-B14F-4D97-AF65-F5344CB8AC3E}">
        <p14:creationId xmlns:p14="http://schemas.microsoft.com/office/powerpoint/2010/main" val="793056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pPr lvl="0"/>
            <a:endParaRPr/>
          </a:p>
        </p:txBody>
      </p:sp>
      <p:sp>
        <p:nvSpPr>
          <p:cNvPr id="225" name="Shape 225"/>
          <p:cNvSpPr>
            <a:spLocks noGrp="1"/>
          </p:cNvSpPr>
          <p:nvPr>
            <p:ph type="body" sz="quarter" idx="1"/>
          </p:nvPr>
        </p:nvSpPr>
        <p:spPr>
          <a:prstGeom prst="rect">
            <a:avLst/>
          </a:prstGeom>
        </p:spPr>
        <p:txBody>
          <a:bodyPr/>
          <a:lstStyle/>
          <a:p>
            <a:pPr lvl="0" defTabSz="914400">
              <a:lnSpc>
                <a:spcPct val="80000"/>
              </a:lnSpc>
              <a:spcBef>
                <a:spcPts val="300"/>
              </a:spcBef>
              <a:defRPr sz="1800"/>
            </a:pPr>
            <a:r>
              <a:rPr sz="900">
                <a:latin typeface="Calibri"/>
                <a:ea typeface="Calibri"/>
                <a:cs typeface="Calibri"/>
                <a:sym typeface="Calibri"/>
              </a:rPr>
              <a:t>Here are places to look for business financing:</a:t>
            </a:r>
          </a:p>
          <a:p>
            <a:pPr marL="171450" lvl="0" indent="-171450" defTabSz="914400">
              <a:lnSpc>
                <a:spcPct val="80000"/>
              </a:lnSpc>
              <a:spcBef>
                <a:spcPts val="300"/>
              </a:spcBef>
              <a:buSzPct val="100000"/>
              <a:buFont typeface="Arial"/>
              <a:buChar char="•"/>
              <a:defRPr sz="1800"/>
            </a:pPr>
            <a:r>
              <a:rPr sz="900">
                <a:latin typeface="Calibri"/>
                <a:ea typeface="Calibri"/>
                <a:cs typeface="Calibri"/>
                <a:sym typeface="Calibri"/>
              </a:rPr>
              <a:t>Banks: Many banks provide business loans, lines of credit, equipment leasing loans, and SBA-guaranteed loans. Start by gathering information from the bank with which you currently do business. Find out what types of business financing your bank offers. Make an appointment with your bank’s lending officer to discuss products offered by the bank. If your bank is not active in small business lending, ask your accountant or other business owners in your area for referrals to other banks. </a:t>
            </a:r>
          </a:p>
          <a:p>
            <a:pPr marL="171450" lvl="0" indent="-171450" defTabSz="914400">
              <a:lnSpc>
                <a:spcPct val="80000"/>
              </a:lnSpc>
              <a:spcBef>
                <a:spcPts val="300"/>
              </a:spcBef>
              <a:buSzPct val="100000"/>
              <a:buFont typeface="Arial"/>
              <a:buChar char="•"/>
              <a:defRPr sz="1800"/>
            </a:pPr>
            <a:r>
              <a:rPr sz="900">
                <a:latin typeface="Calibri"/>
                <a:ea typeface="Calibri"/>
                <a:cs typeface="Calibri"/>
                <a:sym typeface="Calibri"/>
              </a:rPr>
              <a:t>Regional Lending Organizations: Many are nonprofit, community development organizations that have revolving loan programs for business development in their region. To locate these organizations (or organizations that can refer you) in your area, search the internet for:</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Community Development Financing Institutions (CDFI)</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Small Business Administration (SBA) Resource Partners such as Small Business Development Centers (SBDC),  SCORE, Women’s Business Centers, Veterans Business Outreach Centers, and US Export Assistance Centers</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Your city, county, state, or community economic development department</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Certified Development Corporations (CDCs), part of the National Association of Development Companies (NADCO)</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Microenterprise development organizations, part of the Association for Enterprise Opportunity (AEO)</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SBA lenders, by looking on the SBA website for Community Advantage Approved Lenders</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Your state USDA Rural Development office</a:t>
            </a:r>
          </a:p>
          <a:p>
            <a:pPr marL="628650" lvl="1" indent="-171450" defTabSz="914400">
              <a:lnSpc>
                <a:spcPct val="80000"/>
              </a:lnSpc>
              <a:spcBef>
                <a:spcPts val="300"/>
              </a:spcBef>
              <a:buSzPct val="100000"/>
              <a:buFont typeface="Arial"/>
              <a:buChar char="•"/>
              <a:defRPr sz="1800"/>
            </a:pPr>
            <a:r>
              <a:rPr sz="900">
                <a:latin typeface="Calibri"/>
                <a:ea typeface="Calibri"/>
                <a:cs typeface="Calibri"/>
                <a:sym typeface="Calibri"/>
              </a:rPr>
              <a:t>Your regional SBA office </a:t>
            </a:r>
          </a:p>
        </p:txBody>
      </p:sp>
    </p:spTree>
    <p:extLst>
      <p:ext uri="{BB962C8B-B14F-4D97-AF65-F5344CB8AC3E}">
        <p14:creationId xmlns:p14="http://schemas.microsoft.com/office/powerpoint/2010/main" val="2630838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pPr lvl="0"/>
            <a:endParaRPr/>
          </a:p>
        </p:txBody>
      </p:sp>
      <p:sp>
        <p:nvSpPr>
          <p:cNvPr id="230" name="Shape 230"/>
          <p:cNvSpPr>
            <a:spLocks noGrp="1"/>
          </p:cNvSpPr>
          <p:nvPr>
            <p:ph type="body" sz="quarter" idx="1"/>
          </p:nvPr>
        </p:nvSpPr>
        <p:spPr>
          <a:prstGeom prst="rect">
            <a:avLst/>
          </a:prstGeom>
        </p:spPr>
        <p:txBody>
          <a:bodyPr/>
          <a:lstStyle/>
          <a:p>
            <a:pPr marL="0" lvl="0" indent="0" defTabSz="914400">
              <a:lnSpc>
                <a:spcPct val="100000"/>
              </a:lnSpc>
              <a:spcBef>
                <a:spcPts val="400"/>
              </a:spcBef>
              <a:buSzPct val="100000"/>
              <a:buNone/>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261802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pPr lvl="0"/>
            <a:endParaRPr/>
          </a:p>
        </p:txBody>
      </p:sp>
      <p:sp>
        <p:nvSpPr>
          <p:cNvPr id="46" name="Shape 46"/>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Before we begin, we want to see what you know about financial management for a small business. </a:t>
            </a:r>
          </a:p>
        </p:txBody>
      </p:sp>
    </p:spTree>
    <p:extLst>
      <p:ext uri="{BB962C8B-B14F-4D97-AF65-F5344CB8AC3E}">
        <p14:creationId xmlns:p14="http://schemas.microsoft.com/office/powerpoint/2010/main" val="52719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prstGeom prst="rect">
            <a:avLst/>
          </a:prstGeom>
        </p:spPr>
        <p:txBody>
          <a:bodyPr/>
          <a:lstStyle/>
          <a:p>
            <a:pPr lvl="0"/>
            <a:endParaRPr/>
          </a:p>
        </p:txBody>
      </p:sp>
      <p:sp>
        <p:nvSpPr>
          <p:cNvPr id="51" name="Shape 51"/>
          <p:cNvSpPr>
            <a:spLocks noGrp="1"/>
          </p:cNvSpPr>
          <p:nvPr>
            <p:ph type="body" sz="quarter" idx="1"/>
          </p:nvPr>
        </p:nvSpPr>
        <p:spPr>
          <a:prstGeom prst="rect">
            <a:avLst/>
          </a:prstGeom>
        </p:spPr>
        <p:txBody>
          <a:bodyPr/>
          <a:lstStyle/>
          <a:p>
            <a:pPr lvl="0" defTabSz="914400">
              <a:lnSpc>
                <a:spcPct val="90000"/>
              </a:lnSpc>
              <a:spcBef>
                <a:spcPts val="300"/>
              </a:spcBef>
              <a:defRPr sz="1800"/>
            </a:pPr>
            <a:r>
              <a:rPr sz="1100">
                <a:latin typeface="Calibri"/>
                <a:ea typeface="Calibri"/>
                <a:cs typeface="Calibri"/>
                <a:sym typeface="Calibri"/>
              </a:rPr>
              <a:t>Quality financial management offers many benefits to you as a business owner. Financial management includes bookkeeping, projections, financial statements, and financing, which forms the foundation for reaching your goals through sound business decisions.</a:t>
            </a:r>
          </a:p>
          <a:p>
            <a:pPr lvl="0" defTabSz="914400">
              <a:lnSpc>
                <a:spcPct val="90000"/>
              </a:lnSpc>
              <a:spcBef>
                <a:spcPts val="300"/>
              </a:spcBef>
              <a:defRPr sz="1800"/>
            </a:pPr>
            <a:r>
              <a:rPr sz="1100">
                <a:latin typeface="Calibri"/>
                <a:ea typeface="Calibri"/>
                <a:cs typeface="Calibri"/>
                <a:sym typeface="Calibri"/>
              </a:rPr>
              <a:t> </a:t>
            </a:r>
          </a:p>
          <a:p>
            <a:pPr lvl="0" defTabSz="914400">
              <a:lnSpc>
                <a:spcPct val="90000"/>
              </a:lnSpc>
              <a:spcBef>
                <a:spcPts val="300"/>
              </a:spcBef>
              <a:defRPr sz="1800"/>
            </a:pPr>
            <a:r>
              <a:rPr sz="1100">
                <a:latin typeface="Calibri"/>
                <a:ea typeface="Calibri"/>
                <a:cs typeface="Calibri"/>
                <a:sym typeface="Calibri"/>
              </a:rPr>
              <a:t>Financial management is one of your main avenues to success as a business owner. Financial management is the way you know if you are making a profit. Financial management helps you decide what you can afford in terms of store or office location, inventory purchases, employees, and equipment. You need sound financial information to set your prices and select your vendors. Financial management gives you the tools to plan for overall business growth, for diversification of your product lines, or for reaching new markets. Financial management helps you decide which products, services, and markets are profitable. Effective financial management gives you tools to chart your course into the future, adjust your direction when needed, and help you find your way through challenging times.</a:t>
            </a:r>
          </a:p>
          <a:p>
            <a:pPr lvl="0" defTabSz="914400">
              <a:lnSpc>
                <a:spcPct val="90000"/>
              </a:lnSpc>
              <a:spcBef>
                <a:spcPts val="300"/>
              </a:spcBef>
              <a:defRPr sz="1800"/>
            </a:pPr>
            <a:r>
              <a:rPr sz="1100">
                <a:latin typeface="Calibri"/>
                <a:ea typeface="Calibri"/>
                <a:cs typeface="Calibri"/>
                <a:sym typeface="Calibri"/>
              </a:rPr>
              <a:t> </a:t>
            </a:r>
          </a:p>
          <a:p>
            <a:pPr lvl="0" defTabSz="914400">
              <a:lnSpc>
                <a:spcPct val="90000"/>
              </a:lnSpc>
              <a:spcBef>
                <a:spcPts val="300"/>
              </a:spcBef>
              <a:defRPr sz="1800"/>
            </a:pPr>
            <a:r>
              <a:rPr sz="1100">
                <a:latin typeface="Calibri"/>
                <a:ea typeface="Calibri"/>
                <a:cs typeface="Calibri"/>
                <a:sym typeface="Calibri"/>
              </a:rPr>
              <a:t>If your business growth requires financing (loans), financial management provides the information to know how much you can afford for your business. Financial management gives you not only the documentation needed for a loan application, but also helps you discuss your business circumstances with a lender in terms that improve your ability to qualify for the loan.</a:t>
            </a:r>
          </a:p>
        </p:txBody>
      </p:sp>
    </p:spTree>
    <p:extLst>
      <p:ext uri="{BB962C8B-B14F-4D97-AF65-F5344CB8AC3E}">
        <p14:creationId xmlns:p14="http://schemas.microsoft.com/office/powerpoint/2010/main" val="340272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Creating a budget is the first place to start with your financial management practice. A budget is a list of all your (monthly or yearly) expenses, organized by categories. A budget is a tool that helps you:</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Track all your business expenses</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Plan for the future</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Economize when you need to</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Plan for expansion</a:t>
            </a:r>
          </a:p>
          <a:p>
            <a:pPr marL="171450" lvl="0" indent="-171450" defTabSz="914400">
              <a:lnSpc>
                <a:spcPct val="100000"/>
              </a:lnSpc>
              <a:spcBef>
                <a:spcPts val="400"/>
              </a:spcBef>
              <a:buSzPct val="100000"/>
              <a:buFont typeface="Arial"/>
              <a:buChar char="•"/>
              <a:defRPr sz="1800"/>
            </a:pPr>
            <a:r>
              <a:rPr sz="1200">
                <a:latin typeface="Calibri"/>
                <a:ea typeface="Calibri"/>
                <a:cs typeface="Calibri"/>
                <a:sym typeface="Calibri"/>
              </a:rPr>
              <a:t>Make a profit</a:t>
            </a:r>
          </a:p>
          <a:p>
            <a:pPr lvl="0" defTabSz="914400">
              <a:lnSpc>
                <a:spcPct val="100000"/>
              </a:lnSpc>
              <a:spcBef>
                <a:spcPts val="400"/>
              </a:spcBef>
              <a:defRPr sz="1800"/>
            </a:pPr>
            <a:r>
              <a:rPr sz="1200">
                <a:latin typeface="Calibri"/>
                <a:ea typeface="Calibri"/>
                <a:cs typeface="Calibri"/>
                <a:sym typeface="Calibri"/>
              </a:rPr>
              <a:t> </a:t>
            </a:r>
          </a:p>
          <a:p>
            <a:pPr lvl="0" defTabSz="914400">
              <a:lnSpc>
                <a:spcPct val="100000"/>
              </a:lnSpc>
              <a:spcBef>
                <a:spcPts val="400"/>
              </a:spcBef>
              <a:defRPr sz="1800"/>
            </a:pPr>
            <a:r>
              <a:rPr sz="1200">
                <a:latin typeface="Calibri"/>
                <a:ea typeface="Calibri"/>
                <a:cs typeface="Calibri"/>
                <a:sym typeface="Calibri"/>
              </a:rPr>
              <a:t>Once you create a budget, use it to compare what you’ve budgeted with your actual expenditures.</a:t>
            </a:r>
          </a:p>
        </p:txBody>
      </p:sp>
    </p:spTree>
    <p:extLst>
      <p:ext uri="{BB962C8B-B14F-4D97-AF65-F5344CB8AC3E}">
        <p14:creationId xmlns:p14="http://schemas.microsoft.com/office/powerpoint/2010/main" val="202980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Review the sample budget. Discuss each category and ask what other items participants have for their business expenses. Ask participants if they keep track of their monthly expenses and how it helps them with their business decisions.</a:t>
            </a:r>
          </a:p>
        </p:txBody>
      </p:sp>
    </p:spTree>
    <p:extLst>
      <p:ext uri="{BB962C8B-B14F-4D97-AF65-F5344CB8AC3E}">
        <p14:creationId xmlns:p14="http://schemas.microsoft.com/office/powerpoint/2010/main" val="412093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Bookkeeping is the organized process of tracking all income and expense transactions. Bookkeeping is a critical component of financial management, which leads to better business decisions regarding financing, taxes, owner’s draw, and retirement. </a:t>
            </a:r>
          </a:p>
        </p:txBody>
      </p:sp>
    </p:spTree>
    <p:extLst>
      <p:ext uri="{BB962C8B-B14F-4D97-AF65-F5344CB8AC3E}">
        <p14:creationId xmlns:p14="http://schemas.microsoft.com/office/powerpoint/2010/main" val="342910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pPr lvl="0"/>
            <a:endParaRPr/>
          </a:p>
        </p:txBody>
      </p:sp>
      <p:sp>
        <p:nvSpPr>
          <p:cNvPr id="76" name="Shape 76"/>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Here are ten basic bookkeeping steps:</a:t>
            </a:r>
          </a:p>
          <a:p>
            <a:pPr marL="228600" lvl="0" indent="-228600" defTabSz="914400">
              <a:lnSpc>
                <a:spcPct val="100000"/>
              </a:lnSpc>
              <a:spcBef>
                <a:spcPts val="400"/>
              </a:spcBef>
              <a:buSzPct val="100000"/>
              <a:buAutoNum type="arabicPeriod"/>
              <a:defRPr sz="1800"/>
            </a:pPr>
            <a:r>
              <a:rPr sz="1200">
                <a:latin typeface="Calibri"/>
                <a:ea typeface="Calibri"/>
                <a:cs typeface="Calibri"/>
                <a:sym typeface="Calibri"/>
              </a:rPr>
              <a:t>Obtain business accounting software. Proper software selection is critical for success.</a:t>
            </a:r>
          </a:p>
          <a:p>
            <a:pPr marL="228600" lvl="0" indent="-228600" defTabSz="914400">
              <a:lnSpc>
                <a:spcPct val="100000"/>
              </a:lnSpc>
              <a:spcBef>
                <a:spcPts val="400"/>
              </a:spcBef>
              <a:buSzPct val="100000"/>
              <a:buAutoNum type="arabicPeriod"/>
              <a:defRPr sz="1800"/>
            </a:pPr>
            <a:r>
              <a:rPr sz="1200">
                <a:latin typeface="Calibri"/>
                <a:ea typeface="Calibri"/>
                <a:cs typeface="Calibri"/>
                <a:sym typeface="Calibri"/>
              </a:rPr>
              <a:t>Open a separate business checking account. Do not mix business and personal checking accounts. </a:t>
            </a:r>
          </a:p>
          <a:p>
            <a:pPr marL="228600" lvl="0" indent="-228600" defTabSz="914400">
              <a:lnSpc>
                <a:spcPct val="100000"/>
              </a:lnSpc>
              <a:spcBef>
                <a:spcPts val="400"/>
              </a:spcBef>
              <a:buSzPct val="100000"/>
              <a:buAutoNum type="arabicPeriod"/>
              <a:defRPr sz="1800"/>
            </a:pPr>
            <a:r>
              <a:rPr sz="1200">
                <a:latin typeface="Calibri"/>
                <a:ea typeface="Calibri"/>
                <a:cs typeface="Calibri"/>
                <a:sym typeface="Calibri"/>
              </a:rPr>
              <a:t>Reconcile your checking account. Each month reconcile your account using business accounting software or a cloud computing reconciliation process.</a:t>
            </a:r>
          </a:p>
          <a:p>
            <a:pPr marL="228600" lvl="0" indent="-228600" defTabSz="914400">
              <a:lnSpc>
                <a:spcPct val="100000"/>
              </a:lnSpc>
              <a:spcBef>
                <a:spcPts val="400"/>
              </a:spcBef>
              <a:buSzPct val="100000"/>
              <a:buAutoNum type="arabicPeriod"/>
              <a:defRPr sz="1800"/>
            </a:pPr>
            <a:r>
              <a:rPr sz="1200">
                <a:latin typeface="Calibri"/>
                <a:ea typeface="Calibri"/>
                <a:cs typeface="Calibri"/>
                <a:sym typeface="Calibri"/>
              </a:rPr>
              <a:t>Track sales. Create an airtight system for tracking sales using tools such as a register tape, invoices, and a sales book. Use this sales tracking system religiously.</a:t>
            </a:r>
          </a:p>
          <a:p>
            <a:pPr marL="228600" lvl="0" indent="-228600" defTabSz="914400">
              <a:lnSpc>
                <a:spcPct val="100000"/>
              </a:lnSpc>
              <a:spcBef>
                <a:spcPts val="400"/>
              </a:spcBef>
              <a:buSzPct val="100000"/>
              <a:buAutoNum type="arabicPeriod"/>
              <a:defRPr sz="1800"/>
            </a:pPr>
            <a:r>
              <a:rPr sz="1200">
                <a:latin typeface="Calibri"/>
                <a:ea typeface="Calibri"/>
                <a:cs typeface="Calibri"/>
                <a:sym typeface="Calibri"/>
              </a:rPr>
              <a:t>Deposit all sales. Using the duplicating deposit slips, deposit all sales in your business checking account. Alternately, “remote deposit capture” (RDC) may be available for depositing checks. Total sales should equal total deposits. Do not spend cash sales. Link all forms of sales documentation (such as invoices, cash register tapes, and sales books) with a specific deposit.</a:t>
            </a:r>
          </a:p>
        </p:txBody>
      </p:sp>
    </p:spTree>
    <p:extLst>
      <p:ext uri="{BB962C8B-B14F-4D97-AF65-F5344CB8AC3E}">
        <p14:creationId xmlns:p14="http://schemas.microsoft.com/office/powerpoint/2010/main" val="306414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pPr>
            <a:r>
              <a:rPr sz="4400"/>
              <a:t>Click to edit Master title style</a:t>
            </a:r>
          </a:p>
        </p:txBody>
      </p:sp>
      <p:sp>
        <p:nvSpPr>
          <p:cNvPr id="8" name="Shape 8"/>
          <p:cNvSpPr>
            <a:spLocks noGrp="1"/>
          </p:cNvSpPr>
          <p:nvPr>
            <p:ph type="body" idx="1"/>
          </p:nvPr>
        </p:nvSpPr>
        <p:spPr>
          <a:xfrm>
            <a:off x="3779520" y="4030830"/>
            <a:ext cx="5974080" cy="2971800"/>
          </a:xfrm>
          <a:prstGeom prst="rect">
            <a:avLst/>
          </a:prstGeom>
        </p:spPr>
        <p:txBody>
          <a:bodyPr/>
          <a:lstStyle/>
          <a:p>
            <a:pPr lvl="0">
              <a:defRPr sz="1800">
                <a:solidFill>
                  <a:srgbClr val="000000"/>
                </a:solidFill>
              </a:defRPr>
            </a:pPr>
            <a:r>
              <a:rPr sz="3200">
                <a:solidFill>
                  <a:srgbClr val="888888"/>
                </a:solidFill>
              </a:rPr>
              <a:t>Click to edit Master subtitle style</a:t>
            </a:r>
          </a:p>
        </p:txBody>
      </p:sp>
      <p:sp>
        <p:nvSpPr>
          <p:cNvPr id="9" name="Shape 9"/>
          <p:cNvSpPr>
            <a:spLocks noGrp="1"/>
          </p:cNvSpPr>
          <p:nvPr>
            <p:ph type="sldNum" sz="quarter" idx="2"/>
          </p:nvPr>
        </p:nvSpPr>
        <p:spPr>
          <a:xfrm>
            <a:off x="6553200" y="6415802"/>
            <a:ext cx="2133600" cy="246221"/>
          </a:xfrm>
          <a:prstGeom prst="rect">
            <a:avLst/>
          </a:prstGeom>
        </p:spPr>
        <p:txBody>
          <a:bodyPr/>
          <a:lstStyle>
            <a:lvl1pPr>
              <a:defRPr sz="1000">
                <a:solidFill>
                  <a:srgbClr val="132F5A"/>
                </a:solidFill>
                <a:latin typeface="12 pt. Helvetica* 85 Heavy   08472"/>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94A00C-9519-9946-99C3-853F24949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hape 12"/>
          <p:cNvSpPr/>
          <p:nvPr/>
        </p:nvSpPr>
        <p:spPr>
          <a:xfrm>
            <a:off x="6019800" y="6400800"/>
            <a:ext cx="2438400" cy="2078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r>
              <a:rPr sz="1000">
                <a:solidFill>
                  <a:srgbClr val="FFFFFF"/>
                </a:solidFill>
                <a:latin typeface="12 pt. Helvetica* 85 Heavy   08472"/>
                <a:ea typeface="12 pt. Helvetica* 85 Heavy   08472"/>
                <a:cs typeface="12 pt. Helvetica* 85 Heavy   08472"/>
                <a:sym typeface="12 pt. Helvetica* 85 Heavy   08472"/>
              </a:rPr>
              <a:t>FINANCIAL </a:t>
            </a:r>
            <a:r>
              <a:rPr sz="1000">
                <a:solidFill>
                  <a:srgbClr val="132F5A"/>
                </a:solidFill>
                <a:latin typeface="12 pt. Helvetica* 85 Heavy   08472"/>
                <a:ea typeface="12 pt. Helvetica* 85 Heavy   08472"/>
                <a:cs typeface="12 pt. Helvetica* 85 Heavy   08472"/>
                <a:sym typeface="12 pt. Helvetica* 85 Heavy   08472"/>
              </a:rPr>
              <a:t>MANAGEMENT</a:t>
            </a:r>
          </a:p>
        </p:txBody>
      </p:sp>
      <p:sp>
        <p:nvSpPr>
          <p:cNvPr id="14" name="Shape 14"/>
          <p:cNvSpPr>
            <a:spLocks noGrp="1"/>
          </p:cNvSpPr>
          <p:nvPr>
            <p:ph type="title"/>
          </p:nvPr>
        </p:nvSpPr>
        <p:spPr>
          <a:xfrm>
            <a:off x="457200" y="381000"/>
            <a:ext cx="8229600" cy="609601"/>
          </a:xfrm>
          <a:prstGeom prst="rect">
            <a:avLst/>
          </a:prstGeom>
        </p:spPr>
        <p:txBody>
          <a:bodyPr anchor="t"/>
          <a:lstStyle>
            <a:lvl1pPr algn="l">
              <a:defRPr sz="3600" b="1">
                <a:solidFill>
                  <a:srgbClr val="C1961C"/>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r>
              <a:rPr sz="3600" dirty="0">
                <a:solidFill>
                  <a:srgbClr val="C1961C"/>
                </a:solidFill>
              </a:rPr>
              <a:t>Click to edit Master title style</a:t>
            </a:r>
          </a:p>
        </p:txBody>
      </p:sp>
      <p:sp>
        <p:nvSpPr>
          <p:cNvPr id="15" name="Shape 15"/>
          <p:cNvSpPr>
            <a:spLocks noGrp="1"/>
          </p:cNvSpPr>
          <p:nvPr>
            <p:ph type="body" idx="1"/>
          </p:nvPr>
        </p:nvSpPr>
        <p:spPr>
          <a:xfrm>
            <a:off x="457200" y="1183104"/>
            <a:ext cx="8229600" cy="4267201"/>
          </a:xfrm>
          <a:prstGeom prst="rect">
            <a:avLst/>
          </a:prstGeom>
        </p:spPr>
        <p:txBody>
          <a:bodyPr/>
          <a:lstStyle>
            <a:lvl1pPr marL="342900" indent="-342900" algn="l">
              <a:buSzPct val="100000"/>
              <a:buFont typeface="Wingdings" panose="05000000000000000000" pitchFamily="2" charset="2"/>
              <a:buChar char="§"/>
              <a:defRPr sz="3000">
                <a:solidFill>
                  <a:srgbClr val="132F5A"/>
                </a:solidFill>
                <a:latin typeface="12 pt. Helvetica* 85 Heavy   08472"/>
                <a:ea typeface="12 pt. Helvetica* 85 Heavy   08472"/>
                <a:cs typeface="12 pt. Helvetica* 85 Heavy   08472"/>
                <a:sym typeface="12 pt. Helvetica* 85 Heavy   08472"/>
              </a:defRPr>
            </a:lvl1pPr>
            <a:lvl2pPr marL="763360" indent="-306160" algn="l">
              <a:buSzPct val="100000"/>
              <a:buFont typeface="Arial"/>
              <a:buChar char="•"/>
              <a:defRPr sz="3000">
                <a:solidFill>
                  <a:srgbClr val="132F5A"/>
                </a:solidFill>
                <a:latin typeface="12 pt. Helvetica* 85 Heavy   08472"/>
                <a:ea typeface="12 pt. Helvetica* 85 Heavy   08472"/>
                <a:cs typeface="12 pt. Helvetica* 85 Heavy   08472"/>
                <a:sym typeface="12 pt. Helvetica* 85 Heavy   08472"/>
              </a:defRPr>
            </a:lvl2pPr>
            <a:lvl3pPr marL="1159328" indent="-244928" algn="l">
              <a:buSzPct val="100000"/>
              <a:buFont typeface="Arial"/>
              <a:buChar char="•"/>
              <a:defRPr sz="3000">
                <a:solidFill>
                  <a:srgbClr val="132F5A"/>
                </a:solidFill>
                <a:latin typeface="12 pt. Helvetica* 85 Heavy   08472"/>
                <a:ea typeface="12 pt. Helvetica* 85 Heavy   08472"/>
                <a:cs typeface="12 pt. Helvetica* 85 Heavy   08472"/>
                <a:sym typeface="12 pt. Helvetica* 85 Heavy   08472"/>
              </a:defRPr>
            </a:lvl3pPr>
            <a:lvl4pPr marL="1616528" indent="-244928" algn="l">
              <a:buSzPct val="100000"/>
              <a:buFont typeface="Arial"/>
              <a:buChar char="–"/>
              <a:defRPr sz="3000">
                <a:solidFill>
                  <a:srgbClr val="132F5A"/>
                </a:solidFill>
                <a:latin typeface="12 pt. Helvetica* 85 Heavy   08472"/>
                <a:ea typeface="12 pt. Helvetica* 85 Heavy   08472"/>
                <a:cs typeface="12 pt. Helvetica* 85 Heavy   08472"/>
                <a:sym typeface="12 pt. Helvetica* 85 Heavy   08472"/>
              </a:defRPr>
            </a:lvl4pPr>
            <a:lvl5pPr marL="2073728" indent="-244928" algn="l">
              <a:buSzPct val="100000"/>
              <a:buFont typeface="Arial"/>
              <a:buChar char="»"/>
              <a:defRPr sz="3000">
                <a:solidFill>
                  <a:srgbClr val="132F5A"/>
                </a:solidFill>
                <a:latin typeface="12 pt. Helvetica* 85 Heavy   08472"/>
                <a:ea typeface="12 pt. Helvetica* 85 Heavy   08472"/>
                <a:cs typeface="12 pt. Helvetica* 85 Heavy   08472"/>
                <a:sym typeface="12 pt. Helvetica* 85 Heavy   08472"/>
              </a:defRPr>
            </a:lvl5pPr>
          </a:lstStyle>
          <a:p>
            <a:pPr lvl="0">
              <a:defRPr sz="1800">
                <a:solidFill>
                  <a:srgbClr val="000000"/>
                </a:solidFill>
              </a:defRPr>
            </a:pPr>
            <a:r>
              <a:rPr sz="3000" dirty="0">
                <a:solidFill>
                  <a:srgbClr val="132F5A"/>
                </a:solidFill>
              </a:rPr>
              <a:t>Click to edit Master text styles</a:t>
            </a:r>
          </a:p>
          <a:p>
            <a:pPr lvl="1">
              <a:defRPr sz="1800">
                <a:solidFill>
                  <a:srgbClr val="000000"/>
                </a:solidFill>
              </a:defRPr>
            </a:pPr>
            <a:r>
              <a:rPr sz="3000" dirty="0">
                <a:solidFill>
                  <a:srgbClr val="132F5A"/>
                </a:solidFill>
              </a:rPr>
              <a:t>Second level</a:t>
            </a:r>
          </a:p>
          <a:p>
            <a:pPr lvl="2">
              <a:defRPr sz="1800">
                <a:solidFill>
                  <a:srgbClr val="000000"/>
                </a:solidFill>
              </a:defRPr>
            </a:pPr>
            <a:r>
              <a:rPr sz="3000" dirty="0">
                <a:solidFill>
                  <a:srgbClr val="132F5A"/>
                </a:solidFill>
              </a:rPr>
              <a:t>Third level</a:t>
            </a:r>
          </a:p>
        </p:txBody>
      </p:sp>
      <p:sp>
        <p:nvSpPr>
          <p:cNvPr id="13" name="Shape 13"/>
          <p:cNvSpPr/>
          <p:nvPr/>
        </p:nvSpPr>
        <p:spPr>
          <a:xfrm>
            <a:off x="8305800" y="6400800"/>
            <a:ext cx="381000"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000">
                <a:solidFill>
                  <a:srgbClr val="132F5A"/>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fld id="{33C8E9E7-42ED-4F06-A185-E9278085976B}" type="slidenum">
              <a:rPr lang="en-US" sz="1000" smtClean="0">
                <a:solidFill>
                  <a:srgbClr val="132F5A"/>
                </a:solidFill>
              </a:rPr>
              <a:t>‹#›</a:t>
            </a:fld>
            <a:endParaRPr sz="1000" dirty="0">
              <a:solidFill>
                <a:srgbClr val="132F5A"/>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p:cNvPicPr/>
          <p:nvPr userDrawn="1"/>
        </p:nvPicPr>
        <p:blipFill>
          <a:blip r:embed="rId4">
            <a:extLst>
              <a:ext uri="{28A0092B-C50C-407E-A947-70E740481C1C}">
                <a14:useLocalDpi xmlns:a14="http://schemas.microsoft.com/office/drawing/2010/main" val="0"/>
              </a:ext>
            </a:extLst>
          </a:blip>
          <a:stretch>
            <a:fillRect/>
          </a:stretch>
        </p:blipFill>
        <p:spPr>
          <a:xfrm>
            <a:off x="-19050" y="0"/>
            <a:ext cx="9163050" cy="6877049"/>
          </a:xfrm>
          <a:prstGeom prst="rect">
            <a:avLst/>
          </a:prstGeom>
          <a:ln w="12700">
            <a:miter lim="400000"/>
          </a:ln>
        </p:spPr>
      </p:pic>
      <p:sp>
        <p:nvSpPr>
          <p:cNvPr id="3" name="Shape 3"/>
          <p:cNvSpPr>
            <a:spLocks noGrp="1"/>
          </p:cNvSpPr>
          <p:nvPr>
            <p:ph type="title"/>
          </p:nvPr>
        </p:nvSpPr>
        <p:spPr>
          <a:xfrm>
            <a:off x="685800" y="1844675"/>
            <a:ext cx="7772400" cy="20415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pPr>
            <a:r>
              <a:rPr sz="4400"/>
              <a:t>Click to edit Master title style</a:t>
            </a:r>
          </a:p>
        </p:txBody>
      </p:sp>
      <p:sp>
        <p:nvSpPr>
          <p:cNvPr id="4" name="Shape 4"/>
          <p:cNvSpPr>
            <a:spLocks noGrp="1"/>
          </p:cNvSpPr>
          <p:nvPr>
            <p:ph type="body" idx="1"/>
          </p:nvPr>
        </p:nvSpPr>
        <p:spPr>
          <a:xfrm>
            <a:off x="1615155" y="3904521"/>
            <a:ext cx="6400800" cy="2971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3200" dirty="0">
                <a:solidFill>
                  <a:srgbClr val="888888"/>
                </a:solidFill>
              </a:rPr>
              <a:t>Click to edit Master subtitle style</a:t>
            </a:r>
          </a:p>
        </p:txBody>
      </p:sp>
      <p:sp>
        <p:nvSpPr>
          <p:cNvPr id="5" name="Shape 5"/>
          <p:cNvSpPr>
            <a:spLocks noGrp="1"/>
          </p:cNvSpPr>
          <p:nvPr>
            <p:ph type="sldNum" sz="quarter" idx="2"/>
          </p:nvPr>
        </p:nvSpPr>
        <p:spPr>
          <a:xfrm>
            <a:off x="6553200" y="6415802"/>
            <a:ext cx="2133600" cy="246221"/>
          </a:xfrm>
          <a:prstGeom prst="rect">
            <a:avLst/>
          </a:prstGeom>
          <a:ln w="12700">
            <a:miter lim="400000"/>
          </a:ln>
        </p:spPr>
        <p:txBody>
          <a:bodyPr lIns="45719" rIns="45719" anchor="ctr">
            <a:spAutoFit/>
          </a:bodyPr>
          <a:lstStyle>
            <a:lvl1pPr algn="r">
              <a:defRPr sz="1000">
                <a:solidFill>
                  <a:srgbClr val="132F5A"/>
                </a:solidFill>
                <a:latin typeface="12 pt. Helvetica* 85 Heavy   08472"/>
              </a:defRPr>
            </a:lvl1pPr>
          </a:lstStyle>
          <a:p>
            <a:fld id="{86CB4B4D-7CA3-9044-876B-883B54F8677D}" type="slidenum">
              <a:rPr lang="en-US" smtClean="0"/>
              <a:pPr/>
              <a:t>‹#›</a:t>
            </a:fld>
            <a:endParaRPr lang="en-US" dirty="0"/>
          </a:p>
        </p:txBody>
      </p:sp>
      <p:sp>
        <p:nvSpPr>
          <p:cNvPr id="7" name="Rectangle 6">
            <a:extLst>
              <a:ext uri="{FF2B5EF4-FFF2-40B4-BE49-F238E27FC236}">
                <a16:creationId xmlns:a16="http://schemas.microsoft.com/office/drawing/2014/main" xmlns="" id="{29BED758-4723-F949-81EF-778F80096B04}"/>
              </a:ext>
            </a:extLst>
          </p:cNvPr>
          <p:cNvSpPr/>
          <p:nvPr userDrawn="1"/>
        </p:nvSpPr>
        <p:spPr>
          <a:xfrm>
            <a:off x="1355464" y="5178927"/>
            <a:ext cx="1516828" cy="716264"/>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6" name="Picture 5">
            <a:extLst>
              <a:ext uri="{FF2B5EF4-FFF2-40B4-BE49-F238E27FC236}">
                <a16:creationId xmlns:a16="http://schemas.microsoft.com/office/drawing/2014/main" xmlns="" id="{6E39B3E4-ED21-0642-93BB-04DEE963A8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8261" y="4865853"/>
            <a:ext cx="2994497" cy="8219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algn="ctr">
        <a:spcBef>
          <a:spcPts val="700"/>
        </a:spcBef>
        <a:defRPr sz="3200">
          <a:solidFill>
            <a:srgbClr val="888888"/>
          </a:solidFill>
          <a:latin typeface="Calibri"/>
          <a:ea typeface="Calibri"/>
          <a:cs typeface="Calibri"/>
          <a:sym typeface="Calibri"/>
        </a:defRPr>
      </a:lvl1pPr>
      <a:lvl2pPr indent="457200" algn="ctr">
        <a:spcBef>
          <a:spcPts val="700"/>
        </a:spcBef>
        <a:defRPr sz="3200">
          <a:solidFill>
            <a:srgbClr val="888888"/>
          </a:solidFill>
          <a:latin typeface="Calibri"/>
          <a:ea typeface="Calibri"/>
          <a:cs typeface="Calibri"/>
          <a:sym typeface="Calibri"/>
        </a:defRPr>
      </a:lvl2pPr>
      <a:lvl3pPr indent="914400" algn="ctr">
        <a:spcBef>
          <a:spcPts val="700"/>
        </a:spcBef>
        <a:defRPr sz="3200">
          <a:solidFill>
            <a:srgbClr val="888888"/>
          </a:solidFill>
          <a:latin typeface="Calibri"/>
          <a:ea typeface="Calibri"/>
          <a:cs typeface="Calibri"/>
          <a:sym typeface="Calibri"/>
        </a:defRPr>
      </a:lvl3pPr>
      <a:lvl4pPr indent="1371600" algn="ctr">
        <a:spcBef>
          <a:spcPts val="700"/>
        </a:spcBef>
        <a:defRPr sz="3200">
          <a:solidFill>
            <a:srgbClr val="888888"/>
          </a:solidFill>
          <a:latin typeface="Calibri"/>
          <a:ea typeface="Calibri"/>
          <a:cs typeface="Calibri"/>
          <a:sym typeface="Calibri"/>
        </a:defRPr>
      </a:lvl4pPr>
      <a:lvl5pPr indent="1828800" algn="ctr">
        <a:spcBef>
          <a:spcPts val="700"/>
        </a:spcBef>
        <a:defRPr sz="3200">
          <a:solidFill>
            <a:srgbClr val="888888"/>
          </a:solidFill>
          <a:latin typeface="Calibri"/>
          <a:ea typeface="Calibri"/>
          <a:cs typeface="Calibri"/>
          <a:sym typeface="Calibri"/>
        </a:defRPr>
      </a:lvl5pPr>
      <a:lvl6pPr indent="2286000" algn="ctr">
        <a:spcBef>
          <a:spcPts val="700"/>
        </a:spcBef>
        <a:defRPr sz="3200">
          <a:solidFill>
            <a:srgbClr val="888888"/>
          </a:solidFill>
          <a:latin typeface="Calibri"/>
          <a:ea typeface="Calibri"/>
          <a:cs typeface="Calibri"/>
          <a:sym typeface="Calibri"/>
        </a:defRPr>
      </a:lvl6pPr>
      <a:lvl7pPr indent="2743200" algn="ctr">
        <a:spcBef>
          <a:spcPts val="700"/>
        </a:spcBef>
        <a:defRPr sz="3200">
          <a:solidFill>
            <a:srgbClr val="888888"/>
          </a:solidFill>
          <a:latin typeface="Calibri"/>
          <a:ea typeface="Calibri"/>
          <a:cs typeface="Calibri"/>
          <a:sym typeface="Calibri"/>
        </a:defRPr>
      </a:lvl7pPr>
      <a:lvl8pPr indent="3200400" algn="ctr">
        <a:spcBef>
          <a:spcPts val="700"/>
        </a:spcBef>
        <a:defRPr sz="3200">
          <a:solidFill>
            <a:srgbClr val="888888"/>
          </a:solidFill>
          <a:latin typeface="Calibri"/>
          <a:ea typeface="Calibri"/>
          <a:cs typeface="Calibri"/>
          <a:sym typeface="Calibri"/>
        </a:defRPr>
      </a:lvl8pPr>
      <a:lvl9pPr indent="3657600" algn="ctr">
        <a:spcBef>
          <a:spcPts val="700"/>
        </a:spcBef>
        <a:defRPr sz="3200">
          <a:solidFill>
            <a:srgbClr val="888888"/>
          </a:solidFill>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FDIC_PPT_ART_FinancialManagement.jpg"/>
          <p:cNvPicPr/>
          <p:nvPr/>
        </p:nvPicPr>
        <p:blipFill rotWithShape="1">
          <a:blip r:embed="rId2">
            <a:extLst/>
          </a:blip>
          <a:srcRect l="2086" r="5359"/>
          <a:stretch/>
        </p:blipFill>
        <p:spPr>
          <a:xfrm>
            <a:off x="4623803" y="791433"/>
            <a:ext cx="4301720" cy="4632621"/>
          </a:xfrm>
          <a:prstGeom prst="rect">
            <a:avLst/>
          </a:prstGeom>
          <a:ln w="12700">
            <a:miter lim="400000"/>
          </a:ln>
        </p:spPr>
      </p:pic>
      <p:sp>
        <p:nvSpPr>
          <p:cNvPr id="20" name="Shape 20"/>
          <p:cNvSpPr/>
          <p:nvPr/>
        </p:nvSpPr>
        <p:spPr>
          <a:xfrm>
            <a:off x="533399" y="2606675"/>
            <a:ext cx="2916240" cy="990600"/>
          </a:xfrm>
          <a:prstGeom prst="rect">
            <a:avLst/>
          </a:prstGeom>
          <a:solidFill>
            <a:srgbClr val="17375E"/>
          </a:solidFill>
          <a:ln w="12700">
            <a:miter lim="400000"/>
          </a:ln>
        </p:spPr>
        <p:txBody>
          <a:bodyPr lIns="0" tIns="0" rIns="0" bIns="0" anchor="ctr"/>
          <a:lstStyle/>
          <a:p>
            <a:pPr lvl="0" algn="ctr">
              <a:defRPr>
                <a:solidFill>
                  <a:srgbClr val="FFFFFF"/>
                </a:solidFill>
              </a:defRPr>
            </a:pPr>
            <a:endParaRPr/>
          </a:p>
        </p:txBody>
      </p:sp>
      <p:sp>
        <p:nvSpPr>
          <p:cNvPr id="21" name="Shape 21"/>
          <p:cNvSpPr/>
          <p:nvPr/>
        </p:nvSpPr>
        <p:spPr>
          <a:xfrm>
            <a:off x="76200" y="838200"/>
            <a:ext cx="6781800" cy="91724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7200" spc="-150">
                <a:solidFill>
                  <a:srgbClr val="C1961C"/>
                </a:solidFill>
                <a:latin typeface="12 pt. Helvetica* 85 Heavy   08472"/>
                <a:ea typeface="12 pt. Helvetica* 85 Heavy   08472"/>
                <a:cs typeface="12 pt. Helvetica* 85 Heavy   08472"/>
                <a:sym typeface="12 pt. Helvetica* 85 Heavy   08472"/>
              </a:defRPr>
            </a:lvl1pPr>
          </a:lstStyle>
          <a:p>
            <a:pPr lvl="0">
              <a:defRPr sz="1800" spc="0">
                <a:solidFill>
                  <a:srgbClr val="000000"/>
                </a:solidFill>
              </a:defRPr>
            </a:pPr>
            <a:r>
              <a:rPr sz="7200" spc="-150">
                <a:solidFill>
                  <a:srgbClr val="C1961C"/>
                </a:solidFill>
              </a:rPr>
              <a:t>Financial</a:t>
            </a:r>
          </a:p>
        </p:txBody>
      </p:sp>
      <p:sp>
        <p:nvSpPr>
          <p:cNvPr id="22" name="Shape 22"/>
          <p:cNvSpPr/>
          <p:nvPr/>
        </p:nvSpPr>
        <p:spPr>
          <a:xfrm>
            <a:off x="381000" y="1600200"/>
            <a:ext cx="7924800" cy="7542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5800" spc="-150">
                <a:solidFill>
                  <a:srgbClr val="132F5A"/>
                </a:solidFill>
                <a:latin typeface="12 pt Helvetica* 55 Roman   05472"/>
                <a:ea typeface="12 pt Helvetica* 55 Roman   05472"/>
                <a:cs typeface="12 pt Helvetica* 55 Roman   05472"/>
                <a:sym typeface="12 pt Helvetica* 55 Roman   05472"/>
              </a:defRPr>
            </a:lvl1pPr>
          </a:lstStyle>
          <a:p>
            <a:pPr lvl="0">
              <a:defRPr sz="1800" spc="0">
                <a:solidFill>
                  <a:srgbClr val="000000"/>
                </a:solidFill>
              </a:defRPr>
            </a:pPr>
            <a:r>
              <a:rPr sz="5800" spc="-150">
                <a:solidFill>
                  <a:srgbClr val="132F5A"/>
                </a:solidFill>
              </a:rPr>
              <a:t>Management</a:t>
            </a:r>
          </a:p>
        </p:txBody>
      </p:sp>
      <p:sp>
        <p:nvSpPr>
          <p:cNvPr id="23" name="Shape 23"/>
          <p:cNvSpPr/>
          <p:nvPr/>
        </p:nvSpPr>
        <p:spPr>
          <a:xfrm>
            <a:off x="587374" y="2590800"/>
            <a:ext cx="2862265" cy="955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000" b="1" cap="small">
                <a:solidFill>
                  <a:srgbClr val="FFFFFF"/>
                </a:solidFill>
                <a:latin typeface="Garamond"/>
                <a:ea typeface="Garamond"/>
                <a:cs typeface="Garamond"/>
                <a:sym typeface="Garamond"/>
              </a:defRPr>
            </a:lvl1pPr>
          </a:lstStyle>
          <a:p>
            <a:pPr lvl="0">
              <a:defRPr sz="1800" b="0" cap="none">
                <a:solidFill>
                  <a:srgbClr val="000000"/>
                </a:solidFill>
              </a:defRPr>
            </a:pPr>
            <a:r>
              <a:rPr sz="3000" b="1" cap="small">
                <a:solidFill>
                  <a:srgbClr val="FFFFFF"/>
                </a:solidFill>
              </a:rPr>
              <a:t>For a Small Business</a:t>
            </a:r>
          </a:p>
        </p:txBody>
      </p:sp>
      <p:sp>
        <p:nvSpPr>
          <p:cNvPr id="2" name="Slide Number Placeholder 1"/>
          <p:cNvSpPr>
            <a:spLocks noGrp="1"/>
          </p:cNvSpPr>
          <p:nvPr>
            <p:ph type="sldNum" sz="quarter" idx="2"/>
          </p:nvPr>
        </p:nvSpPr>
        <p:spPr/>
        <p:txBody>
          <a:bodyPr/>
          <a:lstStyle/>
          <a:p>
            <a:pPr lvl="0"/>
            <a:fld id="{86CB4B4D-7CA3-9044-876B-883B54F8677D}" type="slidenum">
              <a:rPr lang="en-US" smtClean="0"/>
              <a:t>1</a:t>
            </a:fld>
            <a:endParaRPr lang="en-US" dirty="0"/>
          </a:p>
        </p:txBody>
      </p:sp>
      <p:sp>
        <p:nvSpPr>
          <p:cNvPr id="8" name="Rectangle 7"/>
          <p:cNvSpPr/>
          <p:nvPr/>
        </p:nvSpPr>
        <p:spPr>
          <a:xfrm>
            <a:off x="6858000" y="6466924"/>
            <a:ext cx="1301959" cy="253916"/>
          </a:xfrm>
          <a:prstGeom prst="rect">
            <a:avLst/>
          </a:prstGeom>
        </p:spPr>
        <p:txBody>
          <a:bodyPr wrap="none">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marL="0" marR="0" latinLnBrk="1" hangingPunct="0">
              <a:spcBef>
                <a:spcPts val="0"/>
              </a:spcBef>
              <a:spcAft>
                <a:spcPts val="0"/>
              </a:spcAft>
            </a:pPr>
            <a:r>
              <a:rPr lang="en-US" sz="1050" b="1" dirty="0">
                <a:solidFill>
                  <a:srgbClr val="FFFFFF"/>
                </a:solidFill>
                <a:latin typeface="Arial" panose="020B0604020202020204" pitchFamily="34" charset="0"/>
                <a:ea typeface="Times New Roman" panose="02020603050405020304" pitchFamily="18" charset="0"/>
              </a:rPr>
              <a:t>Updated</a:t>
            </a:r>
            <a:r>
              <a:rPr lang="en-US" sz="1050" b="1" dirty="0">
                <a:solidFill>
                  <a:srgbClr val="FFFFFF"/>
                </a:solidFill>
                <a:latin typeface="Arial" panose="020B0604020202020204" pitchFamily="34" charset="0"/>
                <a:ea typeface="Calibri" panose="020F0502020204030204" pitchFamily="34" charset="0"/>
              </a:rPr>
              <a:t>: 09-2016</a:t>
            </a:r>
            <a:endParaRPr lang="en-US" sz="105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Bookkeeping Steps</a:t>
            </a:r>
          </a:p>
        </p:txBody>
      </p:sp>
      <p:sp>
        <p:nvSpPr>
          <p:cNvPr id="73" name="Shape 73"/>
          <p:cNvSpPr>
            <a:spLocks noGrp="1"/>
          </p:cNvSpPr>
          <p:nvPr>
            <p:ph type="body" idx="1"/>
          </p:nvPr>
        </p:nvSpPr>
        <p:spPr>
          <a:xfrm>
            <a:off x="521368" y="1054768"/>
            <a:ext cx="8046720" cy="4368800"/>
          </a:xfrm>
          <a:prstGeom prst="rect">
            <a:avLst/>
          </a:prstGeom>
        </p:spPr>
        <p:txBody>
          <a:bodyPr lIns="0" tIns="0" rIns="0" bIns="0">
            <a:normAutofit/>
          </a:bodyPr>
          <a:lstStyle/>
          <a:p>
            <a:pPr marL="0" lvl="0" indent="0">
              <a:buSzTx/>
              <a:buNone/>
              <a:defRPr sz="1800">
                <a:solidFill>
                  <a:srgbClr val="000000"/>
                </a:solidFill>
              </a:defRPr>
            </a:pPr>
            <a:r>
              <a:rPr sz="3000" dirty="0">
                <a:solidFill>
                  <a:srgbClr val="132F5A"/>
                </a:solidFill>
              </a:rPr>
              <a:t>Here are 10 basic bookkeeping steps:</a:t>
            </a:r>
          </a:p>
          <a:p>
            <a:pPr marL="1028700" lvl="1" indent="-6286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Obtain business accounting software</a:t>
            </a:r>
          </a:p>
          <a:p>
            <a:pPr marL="1028700" lvl="1" indent="-6286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Open a separate business checking account    </a:t>
            </a:r>
          </a:p>
          <a:p>
            <a:pPr marL="1028700" lvl="1" indent="-6286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Reconcile your checking account</a:t>
            </a:r>
          </a:p>
          <a:p>
            <a:pPr marL="1028700" lvl="1" indent="-6286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Track sales</a:t>
            </a:r>
          </a:p>
          <a:p>
            <a:pPr marL="1028700" lvl="1" indent="-6286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Deposit all sales</a:t>
            </a:r>
          </a:p>
        </p:txBody>
      </p:sp>
      <p:sp>
        <p:nvSpPr>
          <p:cNvPr id="74" name="Shape 74"/>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Bookkeeping Steps</a:t>
            </a:r>
          </a:p>
        </p:txBody>
      </p:sp>
      <p:sp>
        <p:nvSpPr>
          <p:cNvPr id="80" name="Shape 80"/>
          <p:cNvSpPr>
            <a:spLocks noGrp="1"/>
          </p:cNvSpPr>
          <p:nvPr>
            <p:ph type="body" idx="1"/>
          </p:nvPr>
        </p:nvSpPr>
        <p:spPr>
          <a:xfrm>
            <a:off x="533400" y="1066800"/>
            <a:ext cx="8077200" cy="4267200"/>
          </a:xfrm>
          <a:prstGeom prst="rect">
            <a:avLst/>
          </a:prstGeom>
        </p:spPr>
        <p:txBody>
          <a:bodyPr lIns="0" tIns="0" rIns="0" bIns="0">
            <a:normAutofit/>
          </a:bodyPr>
          <a:lstStyle/>
          <a:p>
            <a:pPr marL="1028700" lvl="1" indent="-628650">
              <a:spcBef>
                <a:spcPts val="600"/>
              </a:spcBef>
              <a:buFontTx/>
              <a:buAutoNum type="arabicPeriod" startAt="6"/>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Write business checks for business expenses</a:t>
            </a:r>
          </a:p>
          <a:p>
            <a:pPr marL="1028700" lvl="1" indent="-628650">
              <a:spcBef>
                <a:spcPts val="600"/>
              </a:spcBef>
              <a:buFontTx/>
              <a:buAutoNum type="arabicPeriod" startAt="6"/>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Obtain a separate business credit card </a:t>
            </a:r>
          </a:p>
          <a:p>
            <a:pPr marL="1028700" lvl="1" indent="-628650">
              <a:spcBef>
                <a:spcPts val="600"/>
              </a:spcBef>
              <a:buFontTx/>
              <a:buAutoNum type="arabicPeriod" startAt="6"/>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Pay business expenses first </a:t>
            </a:r>
          </a:p>
          <a:p>
            <a:pPr marL="1028700" lvl="1" indent="-628650">
              <a:spcBef>
                <a:spcPts val="600"/>
              </a:spcBef>
              <a:buFontTx/>
              <a:buAutoNum type="arabicPeriod" startAt="6"/>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Generate and use a profit and loss (</a:t>
            </a:r>
            <a:r>
              <a:rPr sz="2800" dirty="0" err="1">
                <a:solidFill>
                  <a:srgbClr val="002060"/>
                </a:solidFill>
                <a:latin typeface="12 pt Helvetica* 55 Roman   05472"/>
                <a:ea typeface="12 pt Helvetica* 55 Roman   05472"/>
                <a:cs typeface="12 pt Helvetica* 55 Roman   05472"/>
                <a:sym typeface="12 pt Helvetica* 55 Roman   05472"/>
              </a:rPr>
              <a:t>P&amp;L</a:t>
            </a:r>
            <a:r>
              <a:rPr sz="2800" dirty="0">
                <a:solidFill>
                  <a:srgbClr val="002060"/>
                </a:solidFill>
                <a:latin typeface="12 pt Helvetica* 55 Roman   05472"/>
                <a:ea typeface="12 pt Helvetica* 55 Roman   05472"/>
                <a:cs typeface="12 pt Helvetica* 55 Roman   05472"/>
                <a:sym typeface="12 pt Helvetica* 55 Roman   05472"/>
              </a:rPr>
              <a:t>) statement</a:t>
            </a:r>
          </a:p>
          <a:p>
            <a:pPr marL="1028700" lvl="1" indent="-628650">
              <a:spcBef>
                <a:spcPts val="600"/>
              </a:spcBef>
              <a:buFontTx/>
              <a:buAutoNum type="arabicPeriod" startAt="6"/>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Pay yourself with owner’s draw</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Software</a:t>
            </a:r>
          </a:p>
        </p:txBody>
      </p:sp>
      <p:sp>
        <p:nvSpPr>
          <p:cNvPr id="3" name="Text Placeholder 2"/>
          <p:cNvSpPr>
            <a:spLocks noGrp="1"/>
          </p:cNvSpPr>
          <p:nvPr>
            <p:ph type="body" idx="1"/>
          </p:nvPr>
        </p:nvSpPr>
        <p:spPr>
          <a:xfrm>
            <a:off x="553452" y="1070810"/>
            <a:ext cx="5317959" cy="4712369"/>
          </a:xfrm>
        </p:spPr>
        <p:txBody>
          <a:bodyPr/>
          <a:lstStyle/>
          <a:p>
            <a:pPr>
              <a:buFont typeface="Wingdings" panose="05000000000000000000" pitchFamily="2" charset="2"/>
              <a:buChar char="§"/>
            </a:pPr>
            <a:r>
              <a:rPr lang="en-US" sz="2800" dirty="0"/>
              <a:t>Easy to organize and complete daily accounting tasks</a:t>
            </a:r>
          </a:p>
          <a:p>
            <a:pPr>
              <a:buFont typeface="Wingdings" panose="05000000000000000000" pitchFamily="2" charset="2"/>
              <a:buChar char="§"/>
            </a:pPr>
            <a:r>
              <a:rPr lang="en-US" sz="2800" dirty="0"/>
              <a:t>Creates accounting reports such as cash flow statements</a:t>
            </a:r>
          </a:p>
          <a:p>
            <a:pPr>
              <a:buFont typeface="Wingdings" panose="05000000000000000000" pitchFamily="2" charset="2"/>
              <a:buChar char="§"/>
            </a:pPr>
            <a:r>
              <a:rPr lang="en-US" sz="2800" dirty="0"/>
              <a:t>Helps you track the financial health of your business</a:t>
            </a:r>
          </a:p>
          <a:p>
            <a:pPr>
              <a:buFont typeface="Wingdings" panose="05000000000000000000" pitchFamily="2" charset="2"/>
              <a:buChar char="§"/>
            </a:pPr>
            <a:r>
              <a:rPr lang="en-US" sz="2800" dirty="0"/>
              <a:t>Do not use paper to run your business: use software to stay on top!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1411" y="1712494"/>
            <a:ext cx="3045293" cy="3429000"/>
          </a:xfrm>
          <a:prstGeom prst="rect">
            <a:avLst/>
          </a:prstGeom>
        </p:spPr>
      </p:pic>
    </p:spTree>
    <p:extLst>
      <p:ext uri="{BB962C8B-B14F-4D97-AF65-F5344CB8AC3E}">
        <p14:creationId xmlns:p14="http://schemas.microsoft.com/office/powerpoint/2010/main" val="39607659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4" y="348916"/>
            <a:ext cx="8229600" cy="609601"/>
          </a:xfrm>
        </p:spPr>
        <p:txBody>
          <a:bodyPr/>
          <a:lstStyle/>
          <a:p>
            <a:r>
              <a:rPr lang="en-US" b="1" dirty="0"/>
              <a:t>Financial Statements</a:t>
            </a:r>
          </a:p>
        </p:txBody>
      </p:sp>
      <p:sp>
        <p:nvSpPr>
          <p:cNvPr id="3" name="Text Placeholder 2"/>
          <p:cNvSpPr>
            <a:spLocks noGrp="1"/>
          </p:cNvSpPr>
          <p:nvPr>
            <p:ph type="body" idx="1"/>
          </p:nvPr>
        </p:nvSpPr>
        <p:spPr>
          <a:xfrm>
            <a:off x="552450" y="1104900"/>
            <a:ext cx="8077200" cy="4267201"/>
          </a:xfrm>
        </p:spPr>
        <p:txBody>
          <a:bodyPr/>
          <a:lstStyle/>
          <a:p>
            <a:pPr marL="0" indent="0">
              <a:buNone/>
            </a:pPr>
            <a:r>
              <a:rPr lang="en-US" dirty="0"/>
              <a:t>Financial statements are reports about a business’s financial health and cash flows. </a:t>
            </a:r>
          </a:p>
          <a:p>
            <a:pPr marL="0" indent="0">
              <a:buNone/>
            </a:pPr>
            <a:r>
              <a:rPr lang="en-US" sz="2800" dirty="0"/>
              <a:t>There are three basic statements: </a:t>
            </a:r>
          </a:p>
          <a:p>
            <a:pPr marL="401638" lvl="0" indent="-401638">
              <a:buFont typeface="Wingdings" panose="05000000000000000000" pitchFamily="2" charset="2"/>
              <a:buChar char="§"/>
            </a:pPr>
            <a:r>
              <a:rPr lang="en-US" sz="2800" b="1" dirty="0">
                <a:solidFill>
                  <a:srgbClr val="C1961C"/>
                </a:solidFill>
              </a:rPr>
              <a:t>Balance Sheet</a:t>
            </a:r>
          </a:p>
          <a:p>
            <a:pPr marL="401638" lvl="0" indent="-401638">
              <a:buFont typeface="Wingdings" panose="05000000000000000000" pitchFamily="2" charset="2"/>
              <a:buChar char="§"/>
            </a:pPr>
            <a:r>
              <a:rPr lang="en-US" sz="2800" b="1" dirty="0">
                <a:solidFill>
                  <a:srgbClr val="C1961C"/>
                </a:solidFill>
              </a:rPr>
              <a:t>Cash Flow Projection </a:t>
            </a:r>
            <a:r>
              <a:rPr lang="en-US" sz="2800" dirty="0"/>
              <a:t>- also sometimes called a Cash Flow Statement</a:t>
            </a:r>
          </a:p>
          <a:p>
            <a:pPr marL="401638" lvl="0" indent="-401638">
              <a:buFont typeface="Wingdings" panose="05000000000000000000" pitchFamily="2" charset="2"/>
              <a:buChar char="§"/>
            </a:pPr>
            <a:r>
              <a:rPr lang="en-US" sz="2800" b="1" dirty="0">
                <a:solidFill>
                  <a:srgbClr val="C1961C"/>
                </a:solidFill>
              </a:rPr>
              <a:t>Profit and Loss Statement </a:t>
            </a:r>
            <a:r>
              <a:rPr lang="en-US" sz="2800" dirty="0"/>
              <a:t>- also known as a P&amp;L or Income Statement</a:t>
            </a:r>
            <a:br>
              <a:rPr lang="en-US" sz="2800" dirty="0"/>
            </a:br>
            <a:endParaRPr lang="en-US" sz="2800" dirty="0"/>
          </a:p>
          <a:p>
            <a:endParaRPr lang="en-US" dirty="0"/>
          </a:p>
        </p:txBody>
      </p:sp>
    </p:spTree>
    <p:extLst>
      <p:ext uri="{BB962C8B-B14F-4D97-AF65-F5344CB8AC3E}">
        <p14:creationId xmlns:p14="http://schemas.microsoft.com/office/powerpoint/2010/main" val="20973853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916"/>
            <a:ext cx="8321040" cy="609601"/>
          </a:xfrm>
        </p:spPr>
        <p:txBody>
          <a:bodyPr/>
          <a:lstStyle/>
          <a:p>
            <a:r>
              <a:rPr lang="en-US" b="1" dirty="0"/>
              <a:t>Financial Statements: </a:t>
            </a:r>
            <a:r>
              <a:rPr lang="en-US" dirty="0"/>
              <a:t>Balance Sheets</a:t>
            </a:r>
          </a:p>
        </p:txBody>
      </p:sp>
      <p:sp>
        <p:nvSpPr>
          <p:cNvPr id="3" name="Text Placeholder 2"/>
          <p:cNvSpPr>
            <a:spLocks noGrp="1"/>
          </p:cNvSpPr>
          <p:nvPr>
            <p:ph type="body" idx="1"/>
          </p:nvPr>
        </p:nvSpPr>
        <p:spPr>
          <a:xfrm>
            <a:off x="537409" y="1094124"/>
            <a:ext cx="8359847" cy="2675771"/>
          </a:xfrm>
        </p:spPr>
        <p:txBody>
          <a:bodyPr/>
          <a:lstStyle/>
          <a:p>
            <a:pPr marL="0" indent="0">
              <a:buNone/>
            </a:pPr>
            <a:r>
              <a:rPr lang="en-US" sz="2400" b="1" dirty="0"/>
              <a:t>See pages 10 – 13 in your guide for detailed information.</a:t>
            </a:r>
          </a:p>
          <a:p>
            <a:r>
              <a:rPr lang="en-US" sz="2600" dirty="0"/>
              <a:t>A snapshot of a business at a specific point in time</a:t>
            </a:r>
          </a:p>
          <a:p>
            <a:r>
              <a:rPr lang="en-US" sz="2600" dirty="0"/>
              <a:t>Lists Assets (on the left) and Liabilities or Debt (on the right)</a:t>
            </a:r>
          </a:p>
          <a:p>
            <a:r>
              <a:rPr lang="en-US" sz="2600" dirty="0"/>
              <a:t>The totals on both sides must be the same</a:t>
            </a:r>
          </a:p>
        </p:txBody>
      </p:sp>
      <p:graphicFrame>
        <p:nvGraphicFramePr>
          <p:cNvPr id="4" name="Table 3"/>
          <p:cNvGraphicFramePr>
            <a:graphicFrameLocks noGrp="1"/>
          </p:cNvGraphicFramePr>
          <p:nvPr>
            <p:extLst>
              <p:ext uri="{D42A27DB-BD31-4B8C-83A1-F6EECF244321}">
                <p14:modId xmlns:p14="http://schemas.microsoft.com/office/powerpoint/2010/main" val="51175575"/>
              </p:ext>
            </p:extLst>
          </p:nvPr>
        </p:nvGraphicFramePr>
        <p:xfrm>
          <a:off x="1417320" y="4181976"/>
          <a:ext cx="6309360" cy="1724841"/>
        </p:xfrm>
        <a:graphic>
          <a:graphicData uri="http://schemas.openxmlformats.org/drawingml/2006/table">
            <a:tbl>
              <a:tblPr firstRow="1" firstCol="1" bandRow="1">
                <a:tableStyleId>{5940675A-B579-460E-94D1-54222C63F5DA}</a:tableStyleId>
              </a:tblPr>
              <a:tblGrid>
                <a:gridCol w="3125472">
                  <a:extLst>
                    <a:ext uri="{9D8B030D-6E8A-4147-A177-3AD203B41FA5}">
                      <a16:colId xmlns:a16="http://schemas.microsoft.com/office/drawing/2014/main" xmlns="" val="20000"/>
                    </a:ext>
                  </a:extLst>
                </a:gridCol>
                <a:gridCol w="3183888">
                  <a:extLst>
                    <a:ext uri="{9D8B030D-6E8A-4147-A177-3AD203B41FA5}">
                      <a16:colId xmlns:a16="http://schemas.microsoft.com/office/drawing/2014/main" xmlns="" val="20001"/>
                    </a:ext>
                  </a:extLst>
                </a:gridCol>
              </a:tblGrid>
              <a:tr h="231676">
                <a:tc>
                  <a:txBody>
                    <a:bodyPr/>
                    <a:lstStyle/>
                    <a:p>
                      <a:pPr marL="0" marR="0" algn="l">
                        <a:lnSpc>
                          <a:spcPct val="125000"/>
                        </a:lnSpc>
                        <a:spcBef>
                          <a:spcPts val="0"/>
                        </a:spcBef>
                        <a:spcAft>
                          <a:spcPts val="0"/>
                        </a:spcAft>
                      </a:pPr>
                      <a:r>
                        <a:rPr lang="en-US" sz="1400" dirty="0">
                          <a:effectLst/>
                        </a:rPr>
                        <a:t>Assets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25000"/>
                        </a:lnSpc>
                        <a:spcBef>
                          <a:spcPts val="0"/>
                        </a:spcBef>
                        <a:spcAft>
                          <a:spcPts val="0"/>
                        </a:spcAft>
                      </a:pPr>
                      <a:r>
                        <a:rPr lang="en-US" sz="1400" dirty="0">
                          <a:effectLst/>
                        </a:rPr>
                        <a:t>Liabilities (Debt)</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31676">
                <a:tc>
                  <a:txBody>
                    <a:bodyPr/>
                    <a:lstStyle/>
                    <a:p>
                      <a:pPr marL="457200" marR="0" algn="l">
                        <a:lnSpc>
                          <a:spcPct val="125000"/>
                        </a:lnSpc>
                        <a:spcBef>
                          <a:spcPts val="0"/>
                        </a:spcBef>
                        <a:spcAft>
                          <a:spcPts val="0"/>
                        </a:spcAft>
                        <a:tabLst>
                          <a:tab pos="2497455" algn="r"/>
                        </a:tabLst>
                      </a:pPr>
                      <a:r>
                        <a:rPr lang="en-US" sz="1400" dirty="0">
                          <a:effectLst/>
                        </a:rPr>
                        <a:t>Cash	$10,000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25000"/>
                        </a:lnSpc>
                        <a:spcBef>
                          <a:spcPts val="0"/>
                        </a:spcBef>
                        <a:spcAft>
                          <a:spcPts val="0"/>
                        </a:spcAft>
                      </a:pPr>
                      <a:r>
                        <a:rPr lang="en-US" sz="1400" dirty="0">
                          <a:effectLst/>
                        </a:rPr>
                        <a:t>$20,000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31676">
                <a:tc>
                  <a:txBody>
                    <a:bodyPr/>
                    <a:lstStyle/>
                    <a:p>
                      <a:pPr marL="457200" marR="0" algn="l">
                        <a:lnSpc>
                          <a:spcPct val="125000"/>
                        </a:lnSpc>
                        <a:spcBef>
                          <a:spcPts val="0"/>
                        </a:spcBef>
                        <a:spcAft>
                          <a:spcPts val="0"/>
                        </a:spcAft>
                        <a:tabLst>
                          <a:tab pos="2497455" algn="r"/>
                        </a:tabLst>
                      </a:pPr>
                      <a:r>
                        <a:rPr lang="en-US" sz="1400">
                          <a:effectLst/>
                        </a:rPr>
                        <a:t>Equipment	$25,000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25000"/>
                        </a:lnSpc>
                        <a:spcBef>
                          <a:spcPts val="0"/>
                        </a:spcBef>
                        <a:spcAft>
                          <a:spcPts val="0"/>
                        </a:spcAft>
                      </a:pPr>
                      <a:r>
                        <a:rPr lang="en-US" sz="1400" dirty="0">
                          <a:effectLst/>
                        </a:rPr>
                        <a:t>Owner’s Equity</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31676">
                <a:tc>
                  <a:txBody>
                    <a:bodyPr/>
                    <a:lstStyle/>
                    <a:p>
                      <a:pPr marL="457200" marR="0" algn="l">
                        <a:lnSpc>
                          <a:spcPct val="125000"/>
                        </a:lnSpc>
                        <a:spcBef>
                          <a:spcPts val="0"/>
                        </a:spcBef>
                        <a:spcAft>
                          <a:spcPts val="0"/>
                        </a:spcAft>
                        <a:tabLst>
                          <a:tab pos="2497455" algn="r"/>
                        </a:tabLst>
                      </a:pPr>
                      <a:r>
                        <a:rPr lang="en-US" sz="1400">
                          <a:effectLst/>
                        </a:rPr>
                        <a:t>Inventory	$20,000</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lnSpc>
                          <a:spcPct val="125000"/>
                        </a:lnSpc>
                        <a:spcBef>
                          <a:spcPts val="0"/>
                        </a:spcBef>
                        <a:spcAft>
                          <a:spcPts val="0"/>
                        </a:spcAft>
                      </a:pPr>
                      <a:r>
                        <a:rPr lang="en-US" sz="1400" dirty="0">
                          <a:effectLst/>
                        </a:rPr>
                        <a:t>$35,000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31676">
                <a:tc>
                  <a:txBody>
                    <a:bodyPr/>
                    <a:lstStyle/>
                    <a:p>
                      <a:pPr marL="0" marR="0" algn="l">
                        <a:lnSpc>
                          <a:spcPct val="125000"/>
                        </a:lnSpc>
                        <a:spcBef>
                          <a:spcPts val="0"/>
                        </a:spcBef>
                        <a:spcAft>
                          <a:spcPts val="0"/>
                        </a:spcAft>
                        <a:tabLst>
                          <a:tab pos="2497455" algn="r"/>
                        </a:tabLst>
                      </a:pPr>
                      <a:r>
                        <a:rPr lang="en-US" sz="1400">
                          <a:effectLst/>
                        </a:rPr>
                        <a:t>Total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25000"/>
                        </a:lnSpc>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87541">
                <a:tc>
                  <a:txBody>
                    <a:bodyPr/>
                    <a:lstStyle/>
                    <a:p>
                      <a:pPr marL="0" marR="0" algn="l">
                        <a:lnSpc>
                          <a:spcPct val="125000"/>
                        </a:lnSpc>
                        <a:spcBef>
                          <a:spcPts val="0"/>
                        </a:spcBef>
                        <a:spcAft>
                          <a:spcPts val="0"/>
                        </a:spcAft>
                        <a:tabLst>
                          <a:tab pos="2497455" algn="r"/>
                          <a:tab pos="2514600" algn="r"/>
                        </a:tabLst>
                      </a:pPr>
                      <a:r>
                        <a:rPr lang="en-US" sz="1400" dirty="0">
                          <a:effectLst/>
                        </a:rPr>
                        <a:t>	$55,000</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2286000" marR="0" algn="l">
                        <a:lnSpc>
                          <a:spcPct val="125000"/>
                        </a:lnSpc>
                        <a:spcBef>
                          <a:spcPts val="0"/>
                        </a:spcBef>
                        <a:spcAft>
                          <a:spcPts val="0"/>
                        </a:spcAft>
                      </a:pPr>
                      <a:r>
                        <a:rPr lang="en-US" sz="1400" dirty="0">
                          <a:effectLst/>
                        </a:rPr>
                        <a:t>$55,000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335490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768642"/>
            <a:ext cx="4038600" cy="4267201"/>
          </a:xfrm>
        </p:spPr>
        <p:txBody>
          <a:bodyPr/>
          <a:lstStyle/>
          <a:p>
            <a:pPr marL="0" indent="0">
              <a:buNone/>
            </a:pPr>
            <a:r>
              <a:rPr lang="en-US" sz="2800" dirty="0"/>
              <a:t>Review the balance sheet on page 12. </a:t>
            </a:r>
          </a:p>
          <a:p>
            <a:pPr marL="0" indent="0">
              <a:buNone/>
            </a:pPr>
            <a:r>
              <a:rPr lang="en-US" sz="2800" dirty="0"/>
              <a:t>What story does it tell? </a:t>
            </a:r>
          </a:p>
        </p:txBody>
      </p:sp>
      <p:sp>
        <p:nvSpPr>
          <p:cNvPr id="4" name="Title 3"/>
          <p:cNvSpPr>
            <a:spLocks noGrp="1"/>
          </p:cNvSpPr>
          <p:nvPr>
            <p:ph type="title"/>
          </p:nvPr>
        </p:nvSpPr>
        <p:spPr>
          <a:xfrm>
            <a:off x="457199" y="381000"/>
            <a:ext cx="3793959" cy="609601"/>
          </a:xfrm>
        </p:spPr>
        <p:txBody>
          <a:bodyPr/>
          <a:lstStyle/>
          <a:p>
            <a:r>
              <a:rPr lang="en-US" sz="2800" dirty="0"/>
              <a:t>Discussion Point #2: Balance Sheets</a:t>
            </a:r>
          </a:p>
        </p:txBody>
      </p:sp>
      <p:pic>
        <p:nvPicPr>
          <p:cNvPr id="2" name="Picture 1"/>
          <p:cNvPicPr>
            <a:picLocks noChangeAspect="1"/>
          </p:cNvPicPr>
          <p:nvPr/>
        </p:nvPicPr>
        <p:blipFill>
          <a:blip r:embed="rId2"/>
          <a:stretch>
            <a:fillRect/>
          </a:stretch>
        </p:blipFill>
        <p:spPr>
          <a:xfrm>
            <a:off x="4805948" y="287423"/>
            <a:ext cx="2943963" cy="5962770"/>
          </a:xfrm>
          <a:prstGeom prst="rect">
            <a:avLst/>
          </a:prstGeom>
        </p:spPr>
      </p:pic>
    </p:spTree>
    <p:extLst>
      <p:ext uri="{BB962C8B-B14F-4D97-AF65-F5344CB8AC3E}">
        <p14:creationId xmlns:p14="http://schemas.microsoft.com/office/powerpoint/2010/main" val="9152491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lang="en-US" sz="3600" b="1" dirty="0">
                <a:solidFill>
                  <a:srgbClr val="C1961C"/>
                </a:solidFill>
              </a:rPr>
              <a:t>Financial Statements:</a:t>
            </a:r>
            <a:r>
              <a:rPr lang="en-US" sz="3600" dirty="0">
                <a:solidFill>
                  <a:srgbClr val="C1961C"/>
                </a:solidFill>
              </a:rPr>
              <a:t> </a:t>
            </a:r>
            <a:r>
              <a:rPr sz="3600" dirty="0">
                <a:solidFill>
                  <a:srgbClr val="C1961C"/>
                </a:solidFill>
              </a:rPr>
              <a:t>Cash Flow</a:t>
            </a:r>
          </a:p>
        </p:txBody>
      </p:sp>
      <p:sp>
        <p:nvSpPr>
          <p:cNvPr id="85" name="Shape 85"/>
          <p:cNvSpPr>
            <a:spLocks noGrp="1"/>
          </p:cNvSpPr>
          <p:nvPr>
            <p:ph type="body" idx="1"/>
          </p:nvPr>
        </p:nvSpPr>
        <p:spPr>
          <a:xfrm>
            <a:off x="457200" y="1247784"/>
            <a:ext cx="8229600" cy="4267200"/>
          </a:xfrm>
          <a:prstGeom prst="rect">
            <a:avLst/>
          </a:prstGeom>
        </p:spPr>
        <p:txBody>
          <a:bodyPr lIns="0" tIns="0" rIns="0" bIns="0">
            <a:normAutofit/>
          </a:bodyPr>
          <a:lstStyle/>
          <a:p>
            <a:pPr lvl="0">
              <a:buSzTx/>
              <a:buNone/>
              <a:defRPr sz="1800">
                <a:solidFill>
                  <a:srgbClr val="000000"/>
                </a:solidFill>
              </a:defRPr>
            </a:pPr>
            <a:r>
              <a:rPr sz="3000" dirty="0">
                <a:solidFill>
                  <a:srgbClr val="132F5A"/>
                </a:solidFill>
              </a:rPr>
              <a:t>What is cash flow?</a:t>
            </a:r>
            <a:r>
              <a:rPr lang="en-US" sz="3000" dirty="0">
                <a:solidFill>
                  <a:srgbClr val="132F5A"/>
                </a:solidFill>
              </a:rPr>
              <a:t> Two primary definitions:</a:t>
            </a:r>
            <a:endParaRPr sz="3000" dirty="0">
              <a:solidFill>
                <a:srgbClr val="132F5A"/>
              </a:solidFill>
            </a:endParaRPr>
          </a:p>
          <a:p>
            <a:pPr marL="571500" lvl="1" indent="-514350">
              <a:spcBef>
                <a:spcPts val="600"/>
              </a:spcBef>
              <a:spcAft>
                <a:spcPts val="1200"/>
              </a:spcAft>
              <a:buSzTx/>
              <a:buFont typeface="+mj-lt"/>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Balance of cash received</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less the amount of cash</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paid out over a period of time</a:t>
            </a:r>
          </a:p>
          <a:p>
            <a:pPr marL="571500" lvl="1" indent="-514350">
              <a:spcBef>
                <a:spcPts val="600"/>
              </a:spcBef>
              <a:spcAft>
                <a:spcPts val="1200"/>
              </a:spcAft>
              <a:buSzTx/>
              <a:buFont typeface="+mj-lt"/>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Moving cash in</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or out of a business</a:t>
            </a:r>
          </a:p>
        </p:txBody>
      </p:sp>
      <p:pic>
        <p:nvPicPr>
          <p:cNvPr id="86" name="image9.pdf" descr="C:\Documents and Settings\Susan\Local Settings\Temporary Internet Files\Content.IE5\OTQ32JGX\MC900197964[1].wmf"/>
          <p:cNvPicPr/>
          <p:nvPr/>
        </p:nvPicPr>
        <p:blipFill>
          <a:blip r:embed="rId3">
            <a:extLst/>
          </a:blip>
          <a:stretch>
            <a:fillRect/>
          </a:stretch>
        </p:blipFill>
        <p:spPr>
          <a:xfrm>
            <a:off x="7121525" y="3362325"/>
            <a:ext cx="1736725" cy="275272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Cash Flow Projection</a:t>
            </a:r>
          </a:p>
        </p:txBody>
      </p:sp>
      <p:sp>
        <p:nvSpPr>
          <p:cNvPr id="91" name="Shape 91"/>
          <p:cNvSpPr>
            <a:spLocks noGrp="1"/>
          </p:cNvSpPr>
          <p:nvPr>
            <p:ph type="body" idx="1"/>
          </p:nvPr>
        </p:nvSpPr>
        <p:spPr>
          <a:xfrm>
            <a:off x="556661" y="2013284"/>
            <a:ext cx="6284495" cy="5083175"/>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Company </a:t>
            </a:r>
            <a:r>
              <a:rPr lang="en-US" sz="2800" dirty="0">
                <a:solidFill>
                  <a:srgbClr val="002060"/>
                </a:solidFill>
                <a:latin typeface="12 pt Helvetica* 55 Roman   05472"/>
                <a:ea typeface="12 pt Helvetica* 55 Roman   05472"/>
                <a:cs typeface="12 pt Helvetica* 55 Roman   05472"/>
                <a:sym typeface="12 pt Helvetica* 55 Roman   05472"/>
              </a:rPr>
              <a:t>c</a:t>
            </a:r>
            <a:r>
              <a:rPr sz="2800" dirty="0">
                <a:solidFill>
                  <a:srgbClr val="002060"/>
                </a:solidFill>
                <a:latin typeface="12 pt Helvetica* 55 Roman   05472"/>
                <a:ea typeface="12 pt Helvetica* 55 Roman   05472"/>
                <a:cs typeface="12 pt Helvetica* 55 Roman   05472"/>
                <a:sym typeface="12 pt Helvetica* 55 Roman   05472"/>
              </a:rPr>
              <a:t>ash flowing in and out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Helvetica Neue"/>
              </a:rPr>
              <a:t>Future</a:t>
            </a:r>
            <a:r>
              <a:rPr sz="2800" dirty="0">
                <a:solidFill>
                  <a:srgbClr val="002060"/>
                </a:solidFill>
                <a:latin typeface="12 pt Helvetica* 55 Roman   05472"/>
                <a:ea typeface="12 pt Helvetica* 55 Roman   05472"/>
                <a:cs typeface="12 pt Helvetica* 55 Roman   05472"/>
                <a:sym typeface="12 pt Helvetica* 55 Roman   05472"/>
              </a:rPr>
              <a:t> cash flow during a specific time period</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Project whether cash receipts</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(in flows) will be sufficient to cover</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projected cash disbursements</a:t>
            </a:r>
            <a:br>
              <a:rPr sz="2800" dirty="0">
                <a:solidFill>
                  <a:srgbClr val="002060"/>
                </a:solidFill>
                <a:latin typeface="12 pt Helvetica* 55 Roman   05472"/>
                <a:ea typeface="12 pt Helvetica* 55 Roman   05472"/>
                <a:cs typeface="12 pt Helvetica* 55 Roman   05472"/>
                <a:sym typeface="12 pt Helvetica* 55 Roman   05472"/>
              </a:rPr>
            </a:br>
            <a:r>
              <a:rPr sz="2800" dirty="0">
                <a:solidFill>
                  <a:srgbClr val="002060"/>
                </a:solidFill>
                <a:latin typeface="12 pt Helvetica* 55 Roman   05472"/>
                <a:ea typeface="12 pt Helvetica* 55 Roman   05472"/>
                <a:cs typeface="12 pt Helvetica* 55 Roman   05472"/>
                <a:sym typeface="12 pt Helvetica* 55 Roman   05472"/>
              </a:rPr>
              <a:t>(out flows).</a:t>
            </a:r>
          </a:p>
        </p:txBody>
      </p:sp>
      <p:pic>
        <p:nvPicPr>
          <p:cNvPr id="92" name="image10.jpg" descr="C:\Documents and Settings\Susan\Local Settings\Temporary Internet Files\Content.IE5\G52FOD2Z\MP900401504[1].jpg"/>
          <p:cNvPicPr>
            <a:picLocks noChangeAspect="1"/>
          </p:cNvPicPr>
          <p:nvPr/>
        </p:nvPicPr>
        <p:blipFill>
          <a:blip r:embed="rId3">
            <a:extLst/>
          </a:blip>
          <a:stretch>
            <a:fillRect/>
          </a:stretch>
        </p:blipFill>
        <p:spPr>
          <a:xfrm>
            <a:off x="6872007" y="3366653"/>
            <a:ext cx="1873675" cy="2563973"/>
          </a:xfrm>
          <a:prstGeom prst="rect">
            <a:avLst/>
          </a:prstGeom>
          <a:ln>
            <a:solidFill/>
          </a:ln>
          <a:effectLst>
            <a:outerShdw blurRad="50800" dist="38100" dir="2700000" rotWithShape="0">
              <a:srgbClr val="000000">
                <a:alpha val="40000"/>
              </a:srgbClr>
            </a:outerShdw>
          </a:effectLst>
        </p:spPr>
      </p:pic>
      <p:sp>
        <p:nvSpPr>
          <p:cNvPr id="2" name="Rectangle 1"/>
          <p:cNvSpPr/>
          <p:nvPr/>
        </p:nvSpPr>
        <p:spPr>
          <a:xfrm>
            <a:off x="533400" y="1066800"/>
            <a:ext cx="6493042" cy="954107"/>
          </a:xfrm>
          <a:prstGeom prst="rect">
            <a:avLst/>
          </a:prstGeom>
        </p:spPr>
        <p:txBody>
          <a:bodyPr wrap="square">
            <a:spAutoFit/>
          </a:bodyPr>
          <a:lstStyle/>
          <a:p>
            <a:pPr marL="0" lvl="1" indent="0">
              <a:spcBef>
                <a:spcPts val="600"/>
              </a:spcBef>
              <a:buSzTx/>
              <a:buNone/>
              <a:defRPr sz="1800">
                <a:solidFill>
                  <a:srgbClr val="000000"/>
                </a:solidFill>
              </a:defRPr>
            </a:pPr>
            <a:r>
              <a:rPr lang="en-US" sz="2800" dirty="0">
                <a:solidFill>
                  <a:srgbClr val="002060"/>
                </a:solidFill>
                <a:latin typeface="12 pt Helvetica* 55 Roman   05472"/>
                <a:ea typeface="12 pt Helvetica* 55 Roman   05472"/>
                <a:cs typeface="12 pt Helvetica* 55 Roman   05472"/>
                <a:sym typeface="12 pt Helvetica* 55 Roman   05472"/>
              </a:rPr>
              <a:t>A financial statement using assumptions to forecast: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iterate>
                                    <p:tmAbs val="0"/>
                                  </p:iterate>
                                  <p:childTnLst>
                                    <p:set>
                                      <p:cBhvr>
                                        <p:cTn id="6" fill="hold"/>
                                        <p:tgtEl>
                                          <p:spTgt spid="92"/>
                                        </p:tgtEl>
                                        <p:attrNameLst>
                                          <p:attrName>style.visibility</p:attrName>
                                        </p:attrNameLst>
                                      </p:cBhvr>
                                      <p:to>
                                        <p:strVal val="visible"/>
                                      </p:to>
                                    </p:set>
                                    <p:animEffect transition="in" filter="fade">
                                      <p:cBhvr>
                                        <p:cTn id="7"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Cash Flow Projection</a:t>
            </a:r>
          </a:p>
        </p:txBody>
      </p:sp>
      <p:sp>
        <p:nvSpPr>
          <p:cNvPr id="97" name="Shape 97"/>
          <p:cNvSpPr>
            <a:spLocks noGrp="1"/>
          </p:cNvSpPr>
          <p:nvPr>
            <p:ph type="body" idx="1"/>
          </p:nvPr>
        </p:nvSpPr>
        <p:spPr>
          <a:xfrm>
            <a:off x="457200" y="990600"/>
            <a:ext cx="8229600" cy="4953000"/>
          </a:xfrm>
          <a:prstGeom prst="rect">
            <a:avLst/>
          </a:prstGeom>
        </p:spPr>
        <p:txBody>
          <a:bodyPr lIns="0" tIns="0" rIns="0" bIns="0">
            <a:normAutofit/>
          </a:bodyPr>
          <a:lstStyle/>
          <a:p>
            <a:pPr marL="0" lvl="0" indent="0">
              <a:buSzTx/>
              <a:buNone/>
              <a:defRPr sz="1800">
                <a:solidFill>
                  <a:srgbClr val="000000"/>
                </a:solidFill>
              </a:defRPr>
            </a:pPr>
            <a:r>
              <a:rPr sz="3000" dirty="0">
                <a:solidFill>
                  <a:srgbClr val="C1961C"/>
                </a:solidFill>
              </a:rPr>
              <a:t>How can a cash flow projection help and when do I need one?</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Set sales and expense goals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Determine breakeven point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Plan equipment purchases for replacement or expansion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Determine cash needed to purchase inventory for seasonal cycles</a:t>
            </a:r>
          </a:p>
        </p:txBody>
      </p:sp>
      <p:sp>
        <p:nvSpPr>
          <p:cNvPr id="98" name="Shape 98"/>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Cash Flow Projection</a:t>
            </a:r>
          </a:p>
        </p:txBody>
      </p:sp>
      <p:sp>
        <p:nvSpPr>
          <p:cNvPr id="103" name="Shape 103"/>
          <p:cNvSpPr/>
          <p:nvPr/>
        </p:nvSpPr>
        <p:spPr>
          <a:xfrm>
            <a:off x="457200" y="990600"/>
            <a:ext cx="8229600"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700"/>
              </a:spcBef>
              <a:defRPr sz="3000">
                <a:solidFill>
                  <a:srgbClr val="BFBFBF"/>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r>
              <a:rPr sz="3000" dirty="0">
                <a:solidFill>
                  <a:srgbClr val="C1961C"/>
                </a:solidFill>
              </a:rPr>
              <a:t>How can a cash flow projection help</a:t>
            </a:r>
            <a:r>
              <a:rPr lang="en-US" sz="3000" dirty="0">
                <a:solidFill>
                  <a:srgbClr val="C1961C"/>
                </a:solidFill>
              </a:rPr>
              <a:t>? W</a:t>
            </a:r>
            <a:r>
              <a:rPr sz="3000" dirty="0">
                <a:solidFill>
                  <a:srgbClr val="C1961C"/>
                </a:solidFill>
              </a:rPr>
              <a:t>hen do I need one?</a:t>
            </a:r>
          </a:p>
        </p:txBody>
      </p:sp>
      <p:sp>
        <p:nvSpPr>
          <p:cNvPr id="104" name="Shape 104"/>
          <p:cNvSpPr>
            <a:spLocks noGrp="1"/>
          </p:cNvSpPr>
          <p:nvPr>
            <p:ph type="body" idx="1"/>
          </p:nvPr>
        </p:nvSpPr>
        <p:spPr>
          <a:xfrm>
            <a:off x="457200" y="2141540"/>
            <a:ext cx="8229600" cy="40894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Track liquidity when accrual accounting masks cash realities</a:t>
            </a:r>
            <a:r>
              <a:rPr lang="en-US" sz="2800" dirty="0">
                <a:solidFill>
                  <a:srgbClr val="002060"/>
                </a:solidFill>
                <a:latin typeface="12 pt Helvetica* 55 Roman   05472"/>
                <a:ea typeface="12 pt Helvetica* 55 Roman   05472"/>
                <a:cs typeface="12 pt Helvetica* 55 Roman   05472"/>
                <a:sym typeface="12 pt Helvetica* 55 Roman   05472"/>
              </a:rPr>
              <a:t>.</a:t>
            </a:r>
            <a:r>
              <a:rPr sz="2800" dirty="0">
                <a:solidFill>
                  <a:srgbClr val="002060"/>
                </a:solidFill>
                <a:latin typeface="12 pt Helvetica* 55 Roman   05472"/>
                <a:ea typeface="12 pt Helvetica* 55 Roman   05472"/>
                <a:cs typeface="12 pt Helvetica* 55 Roman   05472"/>
                <a:sym typeface="12 pt Helvetica* 55 Roman   05472"/>
              </a:rPr>
              <a:t> </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Helps you determine the need for financing</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Show lenders your ability to plan and repay financing</a:t>
            </a:r>
            <a:r>
              <a:rPr lang="en-US" sz="2800" dirty="0">
                <a:solidFill>
                  <a:srgbClr val="002060"/>
                </a:solidFill>
                <a:latin typeface="12 pt Helvetica* 55 Roman   05472"/>
                <a:ea typeface="12 pt Helvetica* 55 Roman   05472"/>
                <a:cs typeface="12 pt Helvetica* 55 Roman   05472"/>
                <a:sym typeface="12 pt Helvetica* 55 Roman   05472"/>
              </a:rPr>
              <a:t>.</a:t>
            </a:r>
            <a:r>
              <a:rPr sz="2800" dirty="0">
                <a:solidFill>
                  <a:srgbClr val="002060"/>
                </a:solidFill>
                <a:latin typeface="12 pt Helvetica* 55 Roman   05472"/>
                <a:ea typeface="12 pt Helvetica* 55 Roman   05472"/>
                <a:cs typeface="12 pt Helvetica* 55 Roman   05472"/>
                <a:sym typeface="12 pt Helvetica* 55 Roman   05472"/>
              </a:rPr>
              <a:t> (Frequently required with loan applications</a:t>
            </a:r>
            <a:r>
              <a:rPr lang="en-US" sz="2800" dirty="0">
                <a:solidFill>
                  <a:srgbClr val="002060"/>
                </a:solidFill>
                <a:latin typeface="12 pt Helvetica* 55 Roman   05472"/>
                <a:ea typeface="12 pt Helvetica* 55 Roman   05472"/>
                <a:cs typeface="12 pt Helvetica* 55 Roman   05472"/>
                <a:sym typeface="12 pt Helvetica* 55 Roman   05472"/>
              </a:rPr>
              <a:t>.</a:t>
            </a:r>
            <a:r>
              <a:rPr sz="2800" dirty="0">
                <a:solidFill>
                  <a:srgbClr val="002060"/>
                </a:solidFill>
                <a:latin typeface="12 pt Helvetica* 55 Roman   05472"/>
                <a:ea typeface="12 pt Helvetica* 55 Roman   05472"/>
                <a:cs typeface="12 pt Helvetica* 55 Roman   05472"/>
                <a:sym typeface="12 pt Helvetica* 55 Roman   05472"/>
              </a:rP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500064" y="338392"/>
            <a:ext cx="8229600" cy="609600"/>
          </a:xfrm>
        </p:spPr>
        <p:txBody>
          <a:bodyPr/>
          <a:lstStyle/>
          <a:p>
            <a:pPr eaLnBrk="1" hangingPunct="1">
              <a:spcAft>
                <a:spcPct val="0"/>
              </a:spcAft>
            </a:pPr>
            <a:r>
              <a:rPr lang="en-US" b="1" dirty="0">
                <a:ea typeface="Helvetica Neue"/>
              </a:rPr>
              <a:t>Agenda</a:t>
            </a:r>
          </a:p>
        </p:txBody>
      </p:sp>
      <p:sp>
        <p:nvSpPr>
          <p:cNvPr id="8194" name="Content Placeholder 2"/>
          <p:cNvSpPr>
            <a:spLocks noGrp="1"/>
          </p:cNvSpPr>
          <p:nvPr>
            <p:ph idx="1"/>
          </p:nvPr>
        </p:nvSpPr>
        <p:spPr>
          <a:xfrm>
            <a:off x="548918" y="1086206"/>
            <a:ext cx="8137882" cy="4508927"/>
          </a:xfrm>
        </p:spPr>
        <p:txBody>
          <a:bodyPr wrap="square" anchor="ctr">
            <a:spAutoFit/>
          </a:bodyPr>
          <a:lstStyle/>
          <a:p>
            <a:pPr>
              <a:spcBef>
                <a:spcPts val="0"/>
              </a:spcBef>
              <a:spcAft>
                <a:spcPts val="600"/>
              </a:spcAft>
              <a:buFont typeface="Wingdings" panose="05000000000000000000" pitchFamily="2" charset="2"/>
              <a:buChar char="§"/>
            </a:pPr>
            <a:r>
              <a:rPr lang="en-US" sz="2800" b="0" dirty="0"/>
              <a:t>Welcome, Pre-Test, Agenda, and Learning Objectives</a:t>
            </a:r>
          </a:p>
          <a:p>
            <a:pPr>
              <a:spcBef>
                <a:spcPts val="0"/>
              </a:spcBef>
              <a:spcAft>
                <a:spcPts val="600"/>
              </a:spcAft>
              <a:buFont typeface="Wingdings" panose="05000000000000000000" pitchFamily="2" charset="2"/>
              <a:buChar char="§"/>
            </a:pPr>
            <a:r>
              <a:rPr lang="en-US" sz="2800" b="0" dirty="0"/>
              <a:t>Benefits of Financial Management</a:t>
            </a:r>
          </a:p>
          <a:p>
            <a:pPr>
              <a:spcBef>
                <a:spcPts val="0"/>
              </a:spcBef>
              <a:spcAft>
                <a:spcPts val="600"/>
              </a:spcAft>
              <a:buFont typeface="Wingdings" panose="05000000000000000000" pitchFamily="2" charset="2"/>
              <a:buChar char="§"/>
            </a:pPr>
            <a:r>
              <a:rPr lang="en-US" sz="2800" dirty="0"/>
              <a:t>Budgeting</a:t>
            </a:r>
          </a:p>
          <a:p>
            <a:pPr>
              <a:spcBef>
                <a:spcPts val="0"/>
              </a:spcBef>
              <a:spcAft>
                <a:spcPts val="600"/>
              </a:spcAft>
              <a:buFont typeface="Wingdings" panose="05000000000000000000" pitchFamily="2" charset="2"/>
              <a:buChar char="§"/>
            </a:pPr>
            <a:r>
              <a:rPr lang="en-US" sz="2800" b="0" dirty="0"/>
              <a:t>Bookkeeping</a:t>
            </a:r>
          </a:p>
          <a:p>
            <a:pPr>
              <a:spcBef>
                <a:spcPts val="0"/>
              </a:spcBef>
              <a:spcAft>
                <a:spcPts val="600"/>
              </a:spcAft>
              <a:buFont typeface="Wingdings" panose="05000000000000000000" pitchFamily="2" charset="2"/>
              <a:buChar char="§"/>
            </a:pPr>
            <a:r>
              <a:rPr lang="en-US" sz="2800" dirty="0"/>
              <a:t>Financial Statements</a:t>
            </a:r>
          </a:p>
          <a:p>
            <a:pPr>
              <a:spcBef>
                <a:spcPts val="0"/>
              </a:spcBef>
              <a:spcAft>
                <a:spcPts val="600"/>
              </a:spcAft>
              <a:buFont typeface="Wingdings" panose="05000000000000000000" pitchFamily="2" charset="2"/>
              <a:buChar char="§"/>
            </a:pPr>
            <a:r>
              <a:rPr lang="en-US" sz="2800" dirty="0"/>
              <a:t>Business Financing</a:t>
            </a:r>
          </a:p>
          <a:p>
            <a:pPr>
              <a:spcBef>
                <a:spcPts val="0"/>
              </a:spcBef>
              <a:spcAft>
                <a:spcPts val="600"/>
              </a:spcAft>
              <a:buFont typeface="Wingdings" panose="05000000000000000000" pitchFamily="2" charset="2"/>
              <a:buChar char="§"/>
            </a:pPr>
            <a:r>
              <a:rPr lang="en-US" sz="2800" dirty="0"/>
              <a:t>Key Points to Remember</a:t>
            </a:r>
          </a:p>
          <a:p>
            <a:pPr>
              <a:spcBef>
                <a:spcPts val="0"/>
              </a:spcBef>
              <a:spcAft>
                <a:spcPts val="600"/>
              </a:spcAft>
              <a:buFont typeface="Wingdings" panose="05000000000000000000" pitchFamily="2" charset="2"/>
              <a:buChar char="§"/>
            </a:pPr>
            <a:r>
              <a:rPr lang="en-US" sz="2800" b="0" dirty="0"/>
              <a:t>Summary, Post-Test, Evaluation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070" y="3044930"/>
            <a:ext cx="2576219" cy="2468880"/>
          </a:xfrm>
          <a:prstGeom prst="rect">
            <a:avLst/>
          </a:prstGeom>
        </p:spPr>
      </p:pic>
    </p:spTree>
    <p:extLst>
      <p:ext uri="{BB962C8B-B14F-4D97-AF65-F5344CB8AC3E}">
        <p14:creationId xmlns:p14="http://schemas.microsoft.com/office/powerpoint/2010/main" val="312610391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Cash Flow Projection Sample</a:t>
            </a:r>
          </a:p>
        </p:txBody>
      </p:sp>
      <p:sp>
        <p:nvSpPr>
          <p:cNvPr id="109" name="Shape 109"/>
          <p:cNvSpPr>
            <a:spLocks noGrp="1"/>
          </p:cNvSpPr>
          <p:nvPr>
            <p:ph type="body" idx="1"/>
          </p:nvPr>
        </p:nvSpPr>
        <p:spPr>
          <a:xfrm>
            <a:off x="457200" y="990599"/>
            <a:ext cx="8229600" cy="598490"/>
          </a:xfrm>
          <a:prstGeom prst="rect">
            <a:avLst/>
          </a:prstGeom>
        </p:spPr>
        <p:txBody>
          <a:bodyPr lIns="0" tIns="0" rIns="0" bIns="0">
            <a:normAutofit/>
          </a:bodyPr>
          <a:lstStyle>
            <a:lvl1pPr marL="332613" indent="-332613" defTabSz="886968">
              <a:spcBef>
                <a:spcPts val="600"/>
              </a:spcBef>
              <a:buSzTx/>
              <a:buNone/>
              <a:defRPr sz="2910"/>
            </a:lvl1pPr>
          </a:lstStyle>
          <a:p>
            <a:pPr lvl="0">
              <a:defRPr sz="1800">
                <a:solidFill>
                  <a:srgbClr val="000000"/>
                </a:solidFill>
              </a:defRPr>
            </a:pPr>
            <a:r>
              <a:rPr sz="2910">
                <a:solidFill>
                  <a:srgbClr val="132F5A"/>
                </a:solidFill>
              </a:rPr>
              <a:t>Let’s look at a sample cash flow projection.</a:t>
            </a:r>
          </a:p>
        </p:txBody>
      </p:sp>
      <p:graphicFrame>
        <p:nvGraphicFramePr>
          <p:cNvPr id="110" name="Table 110"/>
          <p:cNvGraphicFramePr/>
          <p:nvPr/>
        </p:nvGraphicFramePr>
        <p:xfrm>
          <a:off x="5311533" y="1860550"/>
          <a:ext cx="2275371" cy="4353844"/>
        </p:xfrm>
        <a:graphic>
          <a:graphicData uri="http://schemas.openxmlformats.org/drawingml/2006/table">
            <a:tbl>
              <a:tblPr>
                <a:tableStyleId>{4C3C2611-4C71-4FC5-86AE-919BDF0F9419}</a:tableStyleId>
              </a:tblPr>
              <a:tblGrid>
                <a:gridCol w="1125957">
                  <a:extLst>
                    <a:ext uri="{9D8B030D-6E8A-4147-A177-3AD203B41FA5}">
                      <a16:colId xmlns:a16="http://schemas.microsoft.com/office/drawing/2014/main" xmlns="" val="20000"/>
                    </a:ext>
                  </a:extLst>
                </a:gridCol>
                <a:gridCol w="398776">
                  <a:extLst>
                    <a:ext uri="{9D8B030D-6E8A-4147-A177-3AD203B41FA5}">
                      <a16:colId xmlns:a16="http://schemas.microsoft.com/office/drawing/2014/main" xmlns="" val="20001"/>
                    </a:ext>
                  </a:extLst>
                </a:gridCol>
                <a:gridCol w="375319">
                  <a:extLst>
                    <a:ext uri="{9D8B030D-6E8A-4147-A177-3AD203B41FA5}">
                      <a16:colId xmlns:a16="http://schemas.microsoft.com/office/drawing/2014/main" xmlns="" val="20002"/>
                    </a:ext>
                  </a:extLst>
                </a:gridCol>
                <a:gridCol w="375319">
                  <a:extLst>
                    <a:ext uri="{9D8B030D-6E8A-4147-A177-3AD203B41FA5}">
                      <a16:colId xmlns:a16="http://schemas.microsoft.com/office/drawing/2014/main" xmlns="" val="20003"/>
                    </a:ext>
                  </a:extLst>
                </a:gridCol>
              </a:tblGrid>
              <a:tr h="193524">
                <a:tc>
                  <a:txBody>
                    <a:bodyPr/>
                    <a:lstStyle/>
                    <a:p>
                      <a:pPr lvl="0" algn="l">
                        <a:defRPr sz="1800" b="0" i="0"/>
                      </a:pPr>
                      <a:r>
                        <a:rPr sz="600" b="1">
                          <a:latin typeface="Arial"/>
                          <a:ea typeface="Arial"/>
                          <a:cs typeface="Arial"/>
                          <a:sym typeface="Arial"/>
                        </a:rPr>
                        <a:t>Sources of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600" b="1">
                          <a:latin typeface="Arial"/>
                          <a:ea typeface="Arial"/>
                          <a:cs typeface="Arial"/>
                          <a:sym typeface="Arial"/>
                        </a:rPr>
                        <a:t>Opening Balances*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600" b="1">
                          <a:latin typeface="Arial"/>
                          <a:ea typeface="Arial"/>
                          <a:cs typeface="Arial"/>
                          <a:sym typeface="Arial"/>
                        </a:rPr>
                        <a:t>Month 1</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ctr">
                        <a:defRPr sz="1800" b="0" i="0"/>
                      </a:pPr>
                      <a:r>
                        <a:rPr sz="600" b="1">
                          <a:latin typeface="Arial"/>
                          <a:ea typeface="Arial"/>
                          <a:cs typeface="Arial"/>
                          <a:sym typeface="Arial"/>
                        </a:rPr>
                        <a:t>Month 2</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0"/>
                  </a:ext>
                </a:extLst>
              </a:tr>
              <a:tr h="117287">
                <a:tc>
                  <a:txBody>
                    <a:bodyPr/>
                    <a:lstStyle/>
                    <a:p>
                      <a:pPr lvl="0">
                        <a:defRPr sz="1800" b="0" i="0"/>
                      </a:pPr>
                      <a:r>
                        <a:rPr sz="600">
                          <a:latin typeface="Arial"/>
                          <a:ea typeface="Arial"/>
                          <a:cs typeface="Arial"/>
                          <a:sym typeface="Arial"/>
                        </a:rPr>
                        <a:t>Beginning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extLst>
                  <a:ext uri="{0D108BD9-81ED-4DB2-BD59-A6C34878D82A}">
                    <a16:rowId xmlns:a16="http://schemas.microsoft.com/office/drawing/2014/main" xmlns="" val="10001"/>
                  </a:ext>
                </a:extLst>
              </a:tr>
              <a:tr h="117287">
                <a:tc>
                  <a:txBody>
                    <a:bodyPr/>
                    <a:lstStyle/>
                    <a:p>
                      <a:pPr lvl="0">
                        <a:defRPr sz="1800" b="0" i="0"/>
                      </a:pPr>
                      <a:r>
                        <a:rPr sz="600">
                          <a:latin typeface="Arial"/>
                          <a:ea typeface="Arial"/>
                          <a:cs typeface="Arial"/>
                          <a:sym typeface="Arial"/>
                        </a:rPr>
                        <a:t>Cash Sales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2"/>
                  </a:ext>
                </a:extLst>
              </a:tr>
              <a:tr h="117287">
                <a:tc>
                  <a:txBody>
                    <a:bodyPr/>
                    <a:lstStyle/>
                    <a:p>
                      <a:pPr lvl="0">
                        <a:defRPr sz="1800" b="0" i="0"/>
                      </a:pPr>
                      <a:r>
                        <a:rPr sz="600">
                          <a:latin typeface="Arial"/>
                          <a:ea typeface="Arial"/>
                          <a:cs typeface="Arial"/>
                          <a:sym typeface="Arial"/>
                        </a:rPr>
                        <a:t>Collections on A/R</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3"/>
                  </a:ext>
                </a:extLst>
              </a:tr>
              <a:tr h="117287">
                <a:tc>
                  <a:txBody>
                    <a:bodyPr/>
                    <a:lstStyle/>
                    <a:p>
                      <a:pPr lvl="0">
                        <a:defRPr sz="1800" b="0" i="0"/>
                      </a:pPr>
                      <a:r>
                        <a:rPr sz="600">
                          <a:latin typeface="Arial"/>
                          <a:ea typeface="Arial"/>
                          <a:cs typeface="Arial"/>
                          <a:sym typeface="Arial"/>
                        </a:rPr>
                        <a:t>Interest income</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4"/>
                  </a:ext>
                </a:extLst>
              </a:tr>
              <a:tr h="117287">
                <a:tc>
                  <a:txBody>
                    <a:bodyPr/>
                    <a:lstStyle/>
                    <a:p>
                      <a:pPr lvl="0">
                        <a:defRPr sz="1800" b="0" i="0"/>
                      </a:pPr>
                      <a:r>
                        <a:rPr sz="600">
                          <a:latin typeface="Arial"/>
                          <a:ea typeface="Arial"/>
                          <a:cs typeface="Arial"/>
                          <a:sym typeface="Arial"/>
                        </a:rPr>
                        <a:t>Loan Received</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5"/>
                  </a:ext>
                </a:extLst>
              </a:tr>
              <a:tr h="117287">
                <a:tc>
                  <a:txBody>
                    <a:bodyPr/>
                    <a:lstStyle/>
                    <a:p>
                      <a:pPr lvl="0">
                        <a:defRPr sz="1800" b="0" i="0"/>
                      </a:pPr>
                      <a:r>
                        <a:rPr sz="600">
                          <a:latin typeface="Arial"/>
                          <a:ea typeface="Arial"/>
                          <a:cs typeface="Arial"/>
                          <a:sym typeface="Arial"/>
                        </a:rPr>
                        <a:t>Equity Contribution</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6"/>
                  </a:ext>
                </a:extLst>
              </a:tr>
              <a:tr h="117287">
                <a:tc>
                  <a:txBody>
                    <a:bodyPr/>
                    <a:lstStyle/>
                    <a:p>
                      <a:pPr lvl="0">
                        <a:defRPr sz="1800" b="0" i="0"/>
                      </a:pPr>
                      <a:r>
                        <a:rPr sz="600" b="1">
                          <a:latin typeface="Arial"/>
                          <a:ea typeface="Arial"/>
                          <a:cs typeface="Arial"/>
                          <a:sym typeface="Arial"/>
                        </a:rPr>
                        <a:t>Total Cash Available</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extLst>
                  <a:ext uri="{0D108BD9-81ED-4DB2-BD59-A6C34878D82A}">
                    <a16:rowId xmlns:a16="http://schemas.microsoft.com/office/drawing/2014/main" xmlns="" val="10007"/>
                  </a:ext>
                </a:extLst>
              </a:tr>
              <a:tr h="117287">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8"/>
                  </a:ext>
                </a:extLst>
              </a:tr>
              <a:tr h="117287">
                <a:tc>
                  <a:txBody>
                    <a:bodyPr/>
                    <a:lstStyle/>
                    <a:p>
                      <a:pPr lvl="0" algn="l">
                        <a:defRPr sz="1800" b="0" i="0"/>
                      </a:pPr>
                      <a:r>
                        <a:rPr sz="600" b="1">
                          <a:latin typeface="Arial"/>
                          <a:ea typeface="Arial"/>
                          <a:cs typeface="Arial"/>
                          <a:sym typeface="Arial"/>
                        </a:rPr>
                        <a:t>Operating Uses of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09"/>
                  </a:ext>
                </a:extLst>
              </a:tr>
              <a:tr h="117287">
                <a:tc>
                  <a:txBody>
                    <a:bodyPr/>
                    <a:lstStyle/>
                    <a:p>
                      <a:pPr lvl="0">
                        <a:defRPr sz="1800" b="0" i="0"/>
                      </a:pPr>
                      <a:r>
                        <a:rPr sz="600">
                          <a:latin typeface="Arial"/>
                          <a:ea typeface="Arial"/>
                          <a:cs typeface="Arial"/>
                          <a:sym typeface="Arial"/>
                        </a:rPr>
                        <a:t>Contract labor</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0"/>
                  </a:ext>
                </a:extLst>
              </a:tr>
              <a:tr h="117287">
                <a:tc>
                  <a:txBody>
                    <a:bodyPr/>
                    <a:lstStyle/>
                    <a:p>
                      <a:pPr lvl="0">
                        <a:defRPr sz="1800" b="0" i="0"/>
                      </a:pPr>
                      <a:r>
                        <a:rPr sz="600">
                          <a:latin typeface="Arial"/>
                          <a:ea typeface="Arial"/>
                          <a:cs typeface="Arial"/>
                          <a:sym typeface="Arial"/>
                        </a:rPr>
                        <a:t>Wages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1"/>
                  </a:ext>
                </a:extLst>
              </a:tr>
              <a:tr h="117287">
                <a:tc>
                  <a:txBody>
                    <a:bodyPr/>
                    <a:lstStyle/>
                    <a:p>
                      <a:pPr lvl="0">
                        <a:defRPr sz="1800" b="0" i="0"/>
                      </a:pPr>
                      <a:r>
                        <a:rPr sz="600">
                          <a:latin typeface="Arial"/>
                          <a:ea typeface="Arial"/>
                          <a:cs typeface="Arial"/>
                          <a:sym typeface="Arial"/>
                        </a:rPr>
                        <a:t>Payroll Taxes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2"/>
                  </a:ext>
                </a:extLst>
              </a:tr>
              <a:tr h="117287">
                <a:tc>
                  <a:txBody>
                    <a:bodyPr/>
                    <a:lstStyle/>
                    <a:p>
                      <a:pPr lvl="0">
                        <a:defRPr sz="1800" b="0" i="0"/>
                      </a:pPr>
                      <a:r>
                        <a:rPr sz="600">
                          <a:latin typeface="Arial"/>
                          <a:ea typeface="Arial"/>
                          <a:cs typeface="Arial"/>
                          <a:sym typeface="Arial"/>
                        </a:rPr>
                        <a:t>Rent</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3"/>
                  </a:ext>
                </a:extLst>
              </a:tr>
              <a:tr h="117287">
                <a:tc>
                  <a:txBody>
                    <a:bodyPr/>
                    <a:lstStyle/>
                    <a:p>
                      <a:pPr lvl="0">
                        <a:defRPr sz="1800" b="0" i="0"/>
                      </a:pPr>
                      <a:r>
                        <a:rPr sz="600">
                          <a:latin typeface="Arial"/>
                          <a:ea typeface="Arial"/>
                          <a:cs typeface="Arial"/>
                          <a:sym typeface="Arial"/>
                        </a:rPr>
                        <a:t>Phone</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4"/>
                  </a:ext>
                </a:extLst>
              </a:tr>
              <a:tr h="117287">
                <a:tc>
                  <a:txBody>
                    <a:bodyPr/>
                    <a:lstStyle/>
                    <a:p>
                      <a:pPr lvl="0">
                        <a:defRPr sz="1800" b="0" i="0"/>
                      </a:pPr>
                      <a:r>
                        <a:rPr sz="600">
                          <a:latin typeface="Arial"/>
                          <a:ea typeface="Arial"/>
                          <a:cs typeface="Arial"/>
                          <a:sym typeface="Arial"/>
                        </a:rPr>
                        <a:t>Office Supplies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5"/>
                  </a:ext>
                </a:extLst>
              </a:tr>
              <a:tr h="117287">
                <a:tc>
                  <a:txBody>
                    <a:bodyPr/>
                    <a:lstStyle/>
                    <a:p>
                      <a:pPr lvl="0">
                        <a:defRPr sz="1800" b="0" i="0"/>
                      </a:pPr>
                      <a:r>
                        <a:rPr sz="600">
                          <a:latin typeface="Arial"/>
                          <a:ea typeface="Arial"/>
                          <a:cs typeface="Arial"/>
                          <a:sym typeface="Arial"/>
                        </a:rPr>
                        <a:t>Utilities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6"/>
                  </a:ext>
                </a:extLst>
              </a:tr>
              <a:tr h="117287">
                <a:tc>
                  <a:txBody>
                    <a:bodyPr/>
                    <a:lstStyle/>
                    <a:p>
                      <a:pPr lvl="0">
                        <a:defRPr sz="1800" b="0" i="0"/>
                      </a:pPr>
                      <a:r>
                        <a:rPr sz="600">
                          <a:latin typeface="Arial"/>
                          <a:ea typeface="Arial"/>
                          <a:cs typeface="Arial"/>
                          <a:sym typeface="Arial"/>
                        </a:rPr>
                        <a:t>Travel</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7"/>
                  </a:ext>
                </a:extLst>
              </a:tr>
              <a:tr h="117287">
                <a:tc>
                  <a:txBody>
                    <a:bodyPr/>
                    <a:lstStyle/>
                    <a:p>
                      <a:pPr lvl="0">
                        <a:defRPr sz="1800" b="0" i="0"/>
                      </a:pPr>
                      <a:r>
                        <a:rPr sz="600">
                          <a:latin typeface="Arial"/>
                          <a:ea typeface="Arial"/>
                          <a:cs typeface="Arial"/>
                          <a:sym typeface="Arial"/>
                        </a:rPr>
                        <a:t>Insurance</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8"/>
                  </a:ext>
                </a:extLst>
              </a:tr>
              <a:tr h="117287">
                <a:tc>
                  <a:txBody>
                    <a:bodyPr/>
                    <a:lstStyle/>
                    <a:p>
                      <a:pPr lvl="0">
                        <a:defRPr sz="1800" b="0" i="0"/>
                      </a:pPr>
                      <a:r>
                        <a:rPr sz="600">
                          <a:latin typeface="Arial"/>
                          <a:ea typeface="Arial"/>
                          <a:cs typeface="Arial"/>
                          <a:sym typeface="Arial"/>
                        </a:rPr>
                        <a:t>Licenses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19"/>
                  </a:ext>
                </a:extLst>
              </a:tr>
              <a:tr h="117287">
                <a:tc>
                  <a:txBody>
                    <a:bodyPr/>
                    <a:lstStyle/>
                    <a:p>
                      <a:pPr lvl="0">
                        <a:defRPr sz="1800" b="0" i="0"/>
                      </a:pPr>
                      <a:r>
                        <a:rPr sz="600">
                          <a:latin typeface="Arial"/>
                          <a:ea typeface="Arial"/>
                          <a:cs typeface="Arial"/>
                          <a:sym typeface="Arial"/>
                        </a:rPr>
                        <a:t>Marketing</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0"/>
                  </a:ext>
                </a:extLst>
              </a:tr>
              <a:tr h="117287">
                <a:tc>
                  <a:txBody>
                    <a:bodyPr/>
                    <a:lstStyle/>
                    <a:p>
                      <a:pPr lvl="0">
                        <a:defRPr sz="1800" b="0" i="0"/>
                      </a:pPr>
                      <a:r>
                        <a:rPr sz="600">
                          <a:latin typeface="Arial"/>
                          <a:ea typeface="Arial"/>
                          <a:cs typeface="Arial"/>
                          <a:sym typeface="Arial"/>
                        </a:rPr>
                        <a:t>Professional Fees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1"/>
                  </a:ext>
                </a:extLst>
              </a:tr>
              <a:tr h="117287">
                <a:tc>
                  <a:txBody>
                    <a:bodyPr/>
                    <a:lstStyle/>
                    <a:p>
                      <a:pPr lvl="0">
                        <a:defRPr sz="1800" b="0" i="0"/>
                      </a:pPr>
                      <a:r>
                        <a:rPr sz="600">
                          <a:latin typeface="Arial"/>
                          <a:ea typeface="Arial"/>
                          <a:cs typeface="Arial"/>
                          <a:sym typeface="Arial"/>
                        </a:rPr>
                        <a:t>Other</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2"/>
                  </a:ext>
                </a:extLst>
              </a:tr>
              <a:tr h="406052">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3"/>
                  </a:ext>
                </a:extLst>
              </a:tr>
              <a:tr h="117287">
                <a:tc>
                  <a:txBody>
                    <a:bodyPr/>
                    <a:lstStyle/>
                    <a:p>
                      <a:pPr lvl="0">
                        <a:defRPr sz="1800" b="0" i="0"/>
                      </a:pPr>
                      <a:r>
                        <a:rPr sz="600" b="1">
                          <a:latin typeface="Arial"/>
                          <a:ea typeface="Arial"/>
                          <a:cs typeface="Arial"/>
                          <a:sym typeface="Arial"/>
                        </a:rPr>
                        <a:t>Total Op Uses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extLst>
                  <a:ext uri="{0D108BD9-81ED-4DB2-BD59-A6C34878D82A}">
                    <a16:rowId xmlns:a16="http://schemas.microsoft.com/office/drawing/2014/main" xmlns="" val="10024"/>
                  </a:ext>
                </a:extLst>
              </a:tr>
              <a:tr h="117287">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5"/>
                  </a:ext>
                </a:extLst>
              </a:tr>
              <a:tr h="117287">
                <a:tc>
                  <a:txBody>
                    <a:bodyPr/>
                    <a:lstStyle/>
                    <a:p>
                      <a:pPr lvl="0">
                        <a:defRPr sz="1800" b="0" i="0"/>
                      </a:pPr>
                      <a:r>
                        <a:rPr sz="600" b="1">
                          <a:latin typeface="Arial"/>
                          <a:ea typeface="Arial"/>
                          <a:cs typeface="Arial"/>
                          <a:sym typeface="Arial"/>
                        </a:rPr>
                        <a:t>Net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extLst>
                  <a:ext uri="{0D108BD9-81ED-4DB2-BD59-A6C34878D82A}">
                    <a16:rowId xmlns:a16="http://schemas.microsoft.com/office/drawing/2014/main" xmlns="" val="10026"/>
                  </a:ext>
                </a:extLst>
              </a:tr>
              <a:tr h="117287">
                <a:tc>
                  <a:txBody>
                    <a:bodyPr/>
                    <a:lstStyle/>
                    <a:p>
                      <a:pPr lvl="0" algn="l">
                        <a:defRPr sz="1800" b="0" i="0"/>
                      </a:pPr>
                      <a:r>
                        <a:rPr sz="600" b="1">
                          <a:latin typeface="Arial"/>
                          <a:ea typeface="Arial"/>
                          <a:cs typeface="Arial"/>
                          <a:sym typeface="Arial"/>
                        </a:rPr>
                        <a:t>Non-Operating Uses of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7"/>
                  </a:ext>
                </a:extLst>
              </a:tr>
              <a:tr h="117287">
                <a:tc>
                  <a:txBody>
                    <a:bodyPr/>
                    <a:lstStyle/>
                    <a:p>
                      <a:pPr lvl="0">
                        <a:defRPr sz="1800" b="0" i="0"/>
                      </a:pPr>
                      <a:r>
                        <a:rPr sz="600">
                          <a:latin typeface="Arial"/>
                          <a:ea typeface="Arial"/>
                          <a:cs typeface="Arial"/>
                          <a:sym typeface="Arial"/>
                        </a:rPr>
                        <a:t>Debt Service</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8"/>
                  </a:ext>
                </a:extLst>
              </a:tr>
              <a:tr h="117287">
                <a:tc>
                  <a:txBody>
                    <a:bodyPr/>
                    <a:lstStyle/>
                    <a:p>
                      <a:pPr lvl="0">
                        <a:defRPr sz="1800" b="0" i="0"/>
                      </a:pPr>
                      <a:r>
                        <a:rPr sz="600">
                          <a:latin typeface="Arial"/>
                          <a:ea typeface="Arial"/>
                          <a:cs typeface="Arial"/>
                          <a:sym typeface="Arial"/>
                        </a:rPr>
                        <a:t>Equipment Purchases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29"/>
                  </a:ext>
                </a:extLst>
              </a:tr>
              <a:tr h="117287">
                <a:tc>
                  <a:txBody>
                    <a:bodyPr/>
                    <a:lstStyle/>
                    <a:p>
                      <a:pPr lvl="0">
                        <a:defRPr sz="1800" b="0" i="0"/>
                      </a:pPr>
                      <a:r>
                        <a:rPr sz="600">
                          <a:latin typeface="Arial"/>
                          <a:ea typeface="Arial"/>
                          <a:cs typeface="Arial"/>
                          <a:sym typeface="Arial"/>
                        </a:rPr>
                        <a:t>Self Employment Taxes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FFFFFF"/>
                    </a:solid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FFFFFF"/>
                    </a:solidFill>
                  </a:tcPr>
                </a:tc>
                <a:extLst>
                  <a:ext uri="{0D108BD9-81ED-4DB2-BD59-A6C34878D82A}">
                    <a16:rowId xmlns:a16="http://schemas.microsoft.com/office/drawing/2014/main" xmlns="" val="10030"/>
                  </a:ext>
                </a:extLst>
              </a:tr>
              <a:tr h="117287">
                <a:tc>
                  <a:txBody>
                    <a:bodyPr/>
                    <a:lstStyle/>
                    <a:p>
                      <a:pPr lvl="0">
                        <a:defRPr sz="1800" b="0" i="0"/>
                      </a:pPr>
                      <a:r>
                        <a:rPr sz="600">
                          <a:latin typeface="Arial"/>
                          <a:ea typeface="Arial"/>
                          <a:cs typeface="Arial"/>
                          <a:sym typeface="Arial"/>
                        </a:rPr>
                        <a:t>Owner's Draw</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31"/>
                  </a:ext>
                </a:extLst>
              </a:tr>
              <a:tr h="117287">
                <a:tc>
                  <a:txBody>
                    <a:bodyPr/>
                    <a:lstStyle/>
                    <a:p>
                      <a:pPr lvl="0">
                        <a:defRPr sz="1800" b="0" i="0"/>
                      </a:pPr>
                      <a:r>
                        <a:rPr sz="600">
                          <a:latin typeface="Arial"/>
                          <a:ea typeface="Arial"/>
                          <a:cs typeface="Arial"/>
                          <a:sym typeface="Arial"/>
                        </a:rPr>
                        <a:t>Inventory Purchases</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lgn="l">
                        <a:defRPr sz="1800" b="0" i="0"/>
                      </a:pPr>
                      <a:r>
                        <a:rPr sz="600">
                          <a:latin typeface="Arial"/>
                          <a:ea typeface="Arial"/>
                          <a:cs typeface="Arial"/>
                          <a:sym typeface="Arial"/>
                        </a:rPr>
                        <a:t> </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extLst>
                  <a:ext uri="{0D108BD9-81ED-4DB2-BD59-A6C34878D82A}">
                    <a16:rowId xmlns:a16="http://schemas.microsoft.com/office/drawing/2014/main" xmlns="" val="10032"/>
                  </a:ext>
                </a:extLst>
              </a:tr>
              <a:tr h="117287">
                <a:tc>
                  <a:txBody>
                    <a:bodyPr/>
                    <a:lstStyle/>
                    <a:p>
                      <a:pPr lvl="0">
                        <a:defRPr sz="1800" b="0" i="0"/>
                      </a:pPr>
                      <a:r>
                        <a:rPr sz="600" b="1">
                          <a:latin typeface="Arial"/>
                          <a:ea typeface="Arial"/>
                          <a:cs typeface="Arial"/>
                          <a:sym typeface="Arial"/>
                        </a:rPr>
                        <a:t>Ending Cash</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no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tc>
                  <a:txBody>
                    <a:bodyPr/>
                    <a:lstStyle/>
                    <a:p>
                      <a:pPr lvl="0">
                        <a:defRPr sz="1800" b="0" i="0"/>
                      </a:pPr>
                      <a:r>
                        <a:rPr sz="600">
                          <a:latin typeface="Arial"/>
                          <a:ea typeface="Arial"/>
                          <a:cs typeface="Arial"/>
                          <a:sym typeface="Arial"/>
                        </a:rPr>
                        <a:t>0</a:t>
                      </a:r>
                    </a:p>
                  </a:txBody>
                  <a:tcPr marL="5864" marR="5864" marT="5864" marB="5864" anchor="b" horzOverflow="overflow">
                    <a:lnL w="6350">
                      <a:solidFill>
                        <a:srgbClr val="000000"/>
                      </a:solidFill>
                      <a:round/>
                    </a:lnL>
                    <a:lnR w="6350">
                      <a:solidFill>
                        <a:srgbClr val="000000"/>
                      </a:solidFill>
                      <a:round/>
                    </a:lnR>
                    <a:lnT w="6350">
                      <a:solidFill>
                        <a:srgbClr val="000000"/>
                      </a:solidFill>
                      <a:round/>
                    </a:lnT>
                    <a:lnB w="6350">
                      <a:solidFill>
                        <a:srgbClr val="000000"/>
                      </a:solidFill>
                      <a:round/>
                    </a:lnB>
                    <a:solidFill>
                      <a:srgbClr val="C0C0C0"/>
                    </a:solidFill>
                  </a:tcPr>
                </a:tc>
                <a:extLst>
                  <a:ext uri="{0D108BD9-81ED-4DB2-BD59-A6C34878D82A}">
                    <a16:rowId xmlns:a16="http://schemas.microsoft.com/office/drawing/2014/main" xmlns="" val="10033"/>
                  </a:ext>
                </a:extLst>
              </a:tr>
            </a:tbl>
          </a:graphicData>
        </a:graphic>
      </p:graphicFrame>
      <p:sp>
        <p:nvSpPr>
          <p:cNvPr id="111" name="Shape 111"/>
          <p:cNvSpPr/>
          <p:nvPr/>
        </p:nvSpPr>
        <p:spPr>
          <a:xfrm>
            <a:off x="717549" y="1831974"/>
            <a:ext cx="2538415" cy="2544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lgn="r">
              <a:spcBef>
                <a:spcPts val="600"/>
              </a:spcBef>
              <a:defRPr sz="1400">
                <a:solidFill>
                  <a:srgbClr val="132F5A"/>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r>
              <a:rPr sz="1400">
                <a:solidFill>
                  <a:srgbClr val="132F5A"/>
                </a:solidFill>
              </a:rPr>
              <a:t>Sources of Cash</a:t>
            </a:r>
          </a:p>
        </p:txBody>
      </p:sp>
      <p:sp>
        <p:nvSpPr>
          <p:cNvPr id="112" name="Shape 112"/>
          <p:cNvSpPr/>
          <p:nvPr/>
        </p:nvSpPr>
        <p:spPr>
          <a:xfrm>
            <a:off x="714374" y="2898774"/>
            <a:ext cx="2538415" cy="2544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lgn="r">
              <a:spcBef>
                <a:spcPts val="600"/>
              </a:spcBef>
              <a:defRPr sz="1400">
                <a:solidFill>
                  <a:srgbClr val="132F5A"/>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r>
              <a:rPr sz="1400">
                <a:solidFill>
                  <a:srgbClr val="132F5A"/>
                </a:solidFill>
              </a:rPr>
              <a:t>Operating Uses of Cash</a:t>
            </a:r>
          </a:p>
        </p:txBody>
      </p:sp>
      <p:sp>
        <p:nvSpPr>
          <p:cNvPr id="113" name="Shape 113"/>
          <p:cNvSpPr/>
          <p:nvPr/>
        </p:nvSpPr>
        <p:spPr>
          <a:xfrm>
            <a:off x="457199" y="4989512"/>
            <a:ext cx="2798765" cy="2544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lgn="r">
              <a:spcBef>
                <a:spcPts val="600"/>
              </a:spcBef>
              <a:defRPr sz="1400">
                <a:solidFill>
                  <a:srgbClr val="132F5A"/>
                </a:solidFill>
                <a:latin typeface="12 pt. Helvetica* 85 Heavy   08472"/>
                <a:ea typeface="12 pt. Helvetica* 85 Heavy   08472"/>
                <a:cs typeface="12 pt. Helvetica* 85 Heavy   08472"/>
                <a:sym typeface="12 pt. Helvetica* 85 Heavy   08472"/>
              </a:defRPr>
            </a:lvl1pPr>
          </a:lstStyle>
          <a:p>
            <a:pPr lvl="0">
              <a:defRPr sz="1800">
                <a:solidFill>
                  <a:srgbClr val="000000"/>
                </a:solidFill>
              </a:defRPr>
            </a:pPr>
            <a:r>
              <a:rPr sz="1400">
                <a:solidFill>
                  <a:srgbClr val="132F5A"/>
                </a:solidFill>
              </a:rPr>
              <a:t>Non-Operating Uses of Cash</a:t>
            </a:r>
          </a:p>
        </p:txBody>
      </p:sp>
      <p:sp>
        <p:nvSpPr>
          <p:cNvPr id="114" name="Shape 114"/>
          <p:cNvSpPr/>
          <p:nvPr/>
        </p:nvSpPr>
        <p:spPr>
          <a:xfrm>
            <a:off x="3397250" y="1862138"/>
            <a:ext cx="1839914" cy="269876"/>
          </a:xfrm>
          <a:prstGeom prst="rightArrow">
            <a:avLst>
              <a:gd name="adj1" fmla="val 50000"/>
              <a:gd name="adj2" fmla="val 50000"/>
            </a:avLst>
          </a:prstGeom>
          <a:solidFill>
            <a:srgbClr val="4F81BD"/>
          </a:solidFill>
          <a:ln w="25400">
            <a:solidFill>
              <a:srgbClr val="3A5E8A"/>
            </a:solidFill>
          </a:ln>
        </p:spPr>
        <p:txBody>
          <a:bodyPr lIns="0" tIns="0" rIns="0" bIns="0" anchor="ctr"/>
          <a:lstStyle/>
          <a:p>
            <a:pPr lvl="0" algn="ctr">
              <a:defRPr>
                <a:solidFill>
                  <a:srgbClr val="FFFFFF"/>
                </a:solidFill>
              </a:defRPr>
            </a:pPr>
            <a:endParaRPr/>
          </a:p>
        </p:txBody>
      </p:sp>
      <p:sp>
        <p:nvSpPr>
          <p:cNvPr id="115" name="Shape 115"/>
          <p:cNvSpPr/>
          <p:nvPr/>
        </p:nvSpPr>
        <p:spPr>
          <a:xfrm>
            <a:off x="3397250" y="2928938"/>
            <a:ext cx="1839914" cy="269876"/>
          </a:xfrm>
          <a:prstGeom prst="rightArrow">
            <a:avLst>
              <a:gd name="adj1" fmla="val 50000"/>
              <a:gd name="adj2" fmla="val 50000"/>
            </a:avLst>
          </a:prstGeom>
          <a:solidFill>
            <a:srgbClr val="4F81BD"/>
          </a:solidFill>
          <a:ln w="25400">
            <a:solidFill>
              <a:srgbClr val="3A5E8A"/>
            </a:solidFill>
          </a:ln>
        </p:spPr>
        <p:txBody>
          <a:bodyPr lIns="0" tIns="0" rIns="0" bIns="0" anchor="ctr"/>
          <a:lstStyle/>
          <a:p>
            <a:pPr lvl="0" algn="ctr">
              <a:defRPr>
                <a:solidFill>
                  <a:srgbClr val="FFFFFF"/>
                </a:solidFill>
              </a:defRPr>
            </a:pPr>
            <a:endParaRPr/>
          </a:p>
        </p:txBody>
      </p:sp>
      <p:sp>
        <p:nvSpPr>
          <p:cNvPr id="116" name="Shape 116"/>
          <p:cNvSpPr/>
          <p:nvPr/>
        </p:nvSpPr>
        <p:spPr>
          <a:xfrm>
            <a:off x="3397250" y="5019675"/>
            <a:ext cx="1839914" cy="269875"/>
          </a:xfrm>
          <a:prstGeom prst="rightArrow">
            <a:avLst>
              <a:gd name="adj1" fmla="val 50000"/>
              <a:gd name="adj2" fmla="val 50000"/>
            </a:avLst>
          </a:prstGeom>
          <a:solidFill>
            <a:srgbClr val="4F81BD"/>
          </a:solidFill>
          <a:ln w="25400">
            <a:solidFill>
              <a:srgbClr val="3A5E8A"/>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57200" y="461210"/>
            <a:ext cx="8229600" cy="609600"/>
          </a:xfrm>
          <a:prstGeom prst="rect">
            <a:avLst/>
          </a:prstGeom>
        </p:spPr>
        <p:txBody>
          <a:bodyPr lIns="0" tIns="0" rIns="0" bIns="0">
            <a:normAutofit/>
          </a:bodyPr>
          <a:lstStyle>
            <a:lvl1pPr defTabSz="758951">
              <a:defRPr sz="2988"/>
            </a:lvl1pPr>
          </a:lstStyle>
          <a:p>
            <a:pPr lvl="0">
              <a:defRPr sz="1800">
                <a:solidFill>
                  <a:srgbClr val="000000"/>
                </a:solidFill>
              </a:defRPr>
            </a:pPr>
            <a:r>
              <a:rPr sz="2988" dirty="0">
                <a:solidFill>
                  <a:srgbClr val="C1961C"/>
                </a:solidFill>
              </a:rPr>
              <a:t>Discussion Point #</a:t>
            </a:r>
            <a:r>
              <a:rPr lang="en-US" sz="2988" dirty="0">
                <a:solidFill>
                  <a:srgbClr val="C1961C"/>
                </a:solidFill>
              </a:rPr>
              <a:t>3</a:t>
            </a:r>
            <a:r>
              <a:rPr sz="2988" dirty="0">
                <a:solidFill>
                  <a:srgbClr val="C1961C"/>
                </a:solidFill>
              </a:rPr>
              <a:t>: Cash Flow Projection</a:t>
            </a:r>
          </a:p>
        </p:txBody>
      </p:sp>
      <p:sp>
        <p:nvSpPr>
          <p:cNvPr id="121" name="Shape 121"/>
          <p:cNvSpPr>
            <a:spLocks noGrp="1"/>
          </p:cNvSpPr>
          <p:nvPr>
            <p:ph type="body" idx="1"/>
          </p:nvPr>
        </p:nvSpPr>
        <p:spPr>
          <a:xfrm>
            <a:off x="569494" y="1075238"/>
            <a:ext cx="8229600" cy="625225"/>
          </a:xfrm>
          <a:prstGeom prst="rect">
            <a:avLst/>
          </a:prstGeom>
        </p:spPr>
        <p:txBody>
          <a:bodyPr lIns="0" tIns="0" rIns="0" bIns="0">
            <a:normAutofit/>
          </a:bodyPr>
          <a:lstStyle/>
          <a:p>
            <a:pPr marL="0" lvl="0" indent="0">
              <a:spcBef>
                <a:spcPts val="600"/>
              </a:spcBef>
              <a:buSzTx/>
              <a:buNone/>
              <a:defRPr sz="1800">
                <a:solidFill>
                  <a:srgbClr val="000000"/>
                </a:solidFill>
              </a:defRPr>
            </a:pPr>
            <a:r>
              <a:rPr sz="2800" dirty="0">
                <a:solidFill>
                  <a:srgbClr val="002060"/>
                </a:solidFill>
                <a:latin typeface="+mn-lt"/>
                <a:ea typeface="Calibri"/>
                <a:cs typeface="Calibri"/>
                <a:sym typeface="Calibri"/>
              </a:rPr>
              <a:t>Review the cash flow projection spreadsheet.</a:t>
            </a:r>
          </a:p>
        </p:txBody>
      </p:sp>
      <p:pic>
        <p:nvPicPr>
          <p:cNvPr id="122" name="image7.png" descr="Pencil"/>
          <p:cNvPicPr/>
          <p:nvPr/>
        </p:nvPicPr>
        <p:blipFill>
          <a:blip r:embed="rId3">
            <a:extLst/>
          </a:blip>
          <a:stretch>
            <a:fillRect/>
          </a:stretch>
        </p:blipFill>
        <p:spPr>
          <a:xfrm>
            <a:off x="0" y="2895600"/>
            <a:ext cx="1619250" cy="2714625"/>
          </a:xfrm>
          <a:prstGeom prst="rect">
            <a:avLst/>
          </a:prstGeom>
          <a:ln w="12700">
            <a:miter lim="400000"/>
          </a:ln>
        </p:spPr>
      </p:pic>
      <p:sp>
        <p:nvSpPr>
          <p:cNvPr id="123" name="Shape 123"/>
          <p:cNvSpPr/>
          <p:nvPr/>
        </p:nvSpPr>
        <p:spPr>
          <a:xfrm>
            <a:off x="1610814" y="1795493"/>
            <a:ext cx="6999786" cy="31700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nSpc>
                <a:spcPts val="3000"/>
              </a:lnSpc>
              <a:spcBef>
                <a:spcPts val="600"/>
              </a:spcBef>
            </a:pPr>
            <a:r>
              <a:rPr sz="2800" dirty="0">
                <a:solidFill>
                  <a:srgbClr val="002060"/>
                </a:solidFill>
                <a:latin typeface="+mn-lt"/>
              </a:rPr>
              <a:t>To increase cash flow, the owner could:</a:t>
            </a:r>
            <a:endParaRPr dirty="0">
              <a:solidFill>
                <a:srgbClr val="002060"/>
              </a:solidFill>
              <a:latin typeface="+mn-lt"/>
              <a:ea typeface="Arial"/>
              <a:cs typeface="Arial"/>
              <a:sym typeface="Arial"/>
            </a:endParaRPr>
          </a:p>
          <a:p>
            <a:pPr marL="800100" lvl="0" indent="-800100">
              <a:lnSpc>
                <a:spcPts val="3000"/>
              </a:lnSpc>
              <a:spcBef>
                <a:spcPts val="600"/>
              </a:spcBef>
              <a:buSzPct val="100000"/>
              <a:buAutoNum type="arabicPeriod"/>
            </a:pPr>
            <a:r>
              <a:rPr sz="2600" dirty="0">
                <a:solidFill>
                  <a:srgbClr val="002060"/>
                </a:solidFill>
                <a:latin typeface="+mn-lt"/>
                <a:ea typeface="Arial"/>
                <a:cs typeface="Arial"/>
                <a:sym typeface="Arial"/>
              </a:rPr>
              <a:t>Increase the number of items sold</a:t>
            </a:r>
          </a:p>
          <a:p>
            <a:pPr marL="800100" lvl="0" indent="-800100">
              <a:lnSpc>
                <a:spcPts val="3000"/>
              </a:lnSpc>
              <a:spcBef>
                <a:spcPts val="600"/>
              </a:spcBef>
              <a:buSzPct val="100000"/>
              <a:buAutoNum type="arabicPeriod"/>
            </a:pPr>
            <a:r>
              <a:rPr sz="2600" dirty="0">
                <a:solidFill>
                  <a:srgbClr val="002060"/>
                </a:solidFill>
                <a:latin typeface="+mn-lt"/>
                <a:ea typeface="Arial"/>
                <a:cs typeface="Arial"/>
                <a:sym typeface="Arial"/>
              </a:rPr>
              <a:t>Increase the price</a:t>
            </a:r>
          </a:p>
          <a:p>
            <a:pPr marL="800100" lvl="0" indent="-800100">
              <a:lnSpc>
                <a:spcPts val="3000"/>
              </a:lnSpc>
              <a:spcBef>
                <a:spcPts val="600"/>
              </a:spcBef>
              <a:buSzPct val="100000"/>
              <a:buAutoNum type="arabicPeriod"/>
            </a:pPr>
            <a:r>
              <a:rPr sz="2600" dirty="0">
                <a:solidFill>
                  <a:srgbClr val="002060"/>
                </a:solidFill>
                <a:latin typeface="+mn-lt"/>
                <a:ea typeface="Arial"/>
                <a:cs typeface="Arial"/>
                <a:sym typeface="Arial"/>
              </a:rPr>
              <a:t>Reduce expenses</a:t>
            </a:r>
          </a:p>
          <a:p>
            <a:pPr marL="800100" lvl="0" indent="-800100">
              <a:lnSpc>
                <a:spcPts val="3000"/>
              </a:lnSpc>
              <a:spcBef>
                <a:spcPts val="600"/>
              </a:spcBef>
              <a:buSzPct val="100000"/>
              <a:buAutoNum type="arabicPeriod"/>
            </a:pPr>
            <a:r>
              <a:rPr sz="2600" dirty="0">
                <a:solidFill>
                  <a:srgbClr val="002060"/>
                </a:solidFill>
                <a:latin typeface="+mn-lt"/>
                <a:ea typeface="Arial"/>
                <a:cs typeface="Arial"/>
                <a:sym typeface="Arial"/>
              </a:rPr>
              <a:t>Change the timing of expenses</a:t>
            </a:r>
          </a:p>
          <a:p>
            <a:pPr marL="800100" lvl="0" indent="-800100">
              <a:lnSpc>
                <a:spcPts val="3000"/>
              </a:lnSpc>
              <a:spcBef>
                <a:spcPts val="600"/>
              </a:spcBef>
              <a:buSzPct val="100000"/>
              <a:buAutoNum type="arabicPeriod"/>
            </a:pPr>
            <a:r>
              <a:rPr sz="2600" dirty="0">
                <a:solidFill>
                  <a:srgbClr val="002060"/>
                </a:solidFill>
                <a:latin typeface="+mn-lt"/>
                <a:ea typeface="Arial"/>
                <a:cs typeface="Arial"/>
                <a:sym typeface="Arial"/>
              </a:rPr>
              <a:t>Save money to have sufficient </a:t>
            </a:r>
            <a:r>
              <a:rPr lang="en-US" sz="2600" dirty="0">
                <a:solidFill>
                  <a:srgbClr val="002060"/>
                </a:solidFill>
                <a:latin typeface="+mn-lt"/>
                <a:ea typeface="Arial"/>
                <a:cs typeface="Arial"/>
                <a:sym typeface="Arial"/>
              </a:rPr>
              <a:t>O</a:t>
            </a:r>
            <a:r>
              <a:rPr sz="2600" dirty="0">
                <a:solidFill>
                  <a:srgbClr val="002060"/>
                </a:solidFill>
                <a:latin typeface="+mn-lt"/>
                <a:ea typeface="Arial"/>
                <a:cs typeface="Arial"/>
                <a:sym typeface="Arial"/>
              </a:rPr>
              <a:t>pening Cash to get through the “start-up” period</a:t>
            </a:r>
          </a:p>
        </p:txBody>
      </p:sp>
      <p:sp>
        <p:nvSpPr>
          <p:cNvPr id="124" name="Shape 124"/>
          <p:cNvSpPr/>
          <p:nvPr/>
        </p:nvSpPr>
        <p:spPr>
          <a:xfrm>
            <a:off x="6444917" y="5410201"/>
            <a:ext cx="2192265" cy="52322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sz="2800" dirty="0">
                <a:solidFill>
                  <a:srgbClr val="002060"/>
                </a:solidFill>
              </a:rPr>
              <a:t>Continued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1"/>
          </p:nvPr>
        </p:nvSpPr>
        <p:spPr>
          <a:xfrm>
            <a:off x="585536" y="1357812"/>
            <a:ext cx="3931920" cy="548640"/>
          </a:xfrm>
          <a:prstGeom prst="rect">
            <a:avLst/>
          </a:prstGeom>
        </p:spPr>
        <p:txBody>
          <a:bodyPr lIns="0" tIns="0" rIns="0" bIns="0">
            <a:normAutofit/>
          </a:bodyPr>
          <a:lstStyle>
            <a:lvl1pPr marL="0" indent="0">
              <a:spcBef>
                <a:spcPts val="600"/>
              </a:spcBef>
              <a:buSzTx/>
              <a:buNone/>
              <a:defRPr sz="2800">
                <a:solidFill>
                  <a:srgbClr val="BFBFBF"/>
                </a:solidFill>
                <a:latin typeface="Calibri"/>
                <a:ea typeface="Calibri"/>
                <a:cs typeface="Calibri"/>
                <a:sym typeface="Calibri"/>
              </a:defRPr>
            </a:lvl1pPr>
          </a:lstStyle>
          <a:p>
            <a:pPr lvl="0">
              <a:defRPr sz="1800">
                <a:solidFill>
                  <a:srgbClr val="000000"/>
                </a:solidFill>
              </a:defRPr>
            </a:pPr>
            <a:r>
              <a:rPr sz="2800" dirty="0">
                <a:solidFill>
                  <a:srgbClr val="002060"/>
                </a:solidFill>
                <a:latin typeface="+mn-lt"/>
              </a:rPr>
              <a:t>Continued</a:t>
            </a:r>
            <a:r>
              <a:rPr lang="en-US" dirty="0">
                <a:solidFill>
                  <a:srgbClr val="002060"/>
                </a:solidFill>
                <a:latin typeface="+mn-lt"/>
              </a:rPr>
              <a:t>…</a:t>
            </a:r>
          </a:p>
          <a:p>
            <a:pPr lvl="0">
              <a:defRPr sz="1800">
                <a:solidFill>
                  <a:srgbClr val="000000"/>
                </a:solidFill>
              </a:defRPr>
            </a:pPr>
            <a:endParaRPr sz="2800" dirty="0">
              <a:solidFill>
                <a:srgbClr val="002060"/>
              </a:solidFill>
              <a:latin typeface="+mn-lt"/>
            </a:endParaRPr>
          </a:p>
        </p:txBody>
      </p:sp>
      <p:sp>
        <p:nvSpPr>
          <p:cNvPr id="131" name="Shape 131"/>
          <p:cNvSpPr/>
          <p:nvPr/>
        </p:nvSpPr>
        <p:spPr>
          <a:xfrm>
            <a:off x="1638888" y="2079712"/>
            <a:ext cx="6971712" cy="30931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14350" indent="-514350">
              <a:lnSpc>
                <a:spcPts val="3000"/>
              </a:lnSpc>
              <a:spcBef>
                <a:spcPts val="600"/>
              </a:spcBef>
              <a:buSzPct val="100000"/>
              <a:buFont typeface="+mj-lt"/>
              <a:buAutoNum type="arabicPeriod" startAt="6"/>
            </a:pPr>
            <a:r>
              <a:rPr sz="2600" dirty="0">
                <a:solidFill>
                  <a:srgbClr val="002060"/>
                </a:solidFill>
                <a:latin typeface="+mn-lt"/>
                <a:ea typeface="Arial"/>
                <a:cs typeface="Arial"/>
              </a:rPr>
              <a:t>Obtain sources of cash other than sales       (e.g., line of credit)</a:t>
            </a:r>
            <a:endParaRPr lang="en-US" sz="2600" dirty="0">
              <a:solidFill>
                <a:srgbClr val="002060"/>
              </a:solidFill>
              <a:latin typeface="+mn-lt"/>
              <a:ea typeface="Arial"/>
              <a:cs typeface="Arial"/>
              <a:sym typeface="Arial"/>
            </a:endParaRPr>
          </a:p>
          <a:p>
            <a:pPr marL="514350" indent="-514350">
              <a:lnSpc>
                <a:spcPts val="3000"/>
              </a:lnSpc>
              <a:spcBef>
                <a:spcPts val="600"/>
              </a:spcBef>
              <a:buSzPct val="100000"/>
              <a:buFont typeface="+mj-lt"/>
              <a:buAutoNum type="arabicPeriod" startAt="6"/>
            </a:pPr>
            <a:r>
              <a:rPr sz="2600" dirty="0">
                <a:solidFill>
                  <a:srgbClr val="002060"/>
                </a:solidFill>
                <a:latin typeface="+mn-lt"/>
                <a:ea typeface="Arial"/>
                <a:cs typeface="Arial"/>
              </a:rPr>
              <a:t>Reduce or change timing of Owner’s Draw</a:t>
            </a:r>
            <a:endParaRPr lang="en-US" sz="2600" dirty="0">
              <a:solidFill>
                <a:srgbClr val="002060"/>
              </a:solidFill>
              <a:latin typeface="+mn-lt"/>
              <a:ea typeface="Arial"/>
              <a:cs typeface="Arial"/>
              <a:sym typeface="Arial"/>
            </a:endParaRPr>
          </a:p>
          <a:p>
            <a:pPr marL="514350" indent="-514350">
              <a:lnSpc>
                <a:spcPts val="3000"/>
              </a:lnSpc>
              <a:spcBef>
                <a:spcPts val="600"/>
              </a:spcBef>
              <a:buSzPct val="100000"/>
              <a:buFont typeface="+mj-lt"/>
              <a:buAutoNum type="arabicPeriod" startAt="6"/>
            </a:pPr>
            <a:r>
              <a:rPr sz="2600" dirty="0">
                <a:solidFill>
                  <a:srgbClr val="002060"/>
                </a:solidFill>
                <a:latin typeface="+mn-lt"/>
                <a:ea typeface="Arial"/>
                <a:cs typeface="Arial"/>
              </a:rPr>
              <a:t>Buy inventory from vendor at lower price</a:t>
            </a:r>
            <a:endParaRPr lang="en-US" sz="2600" dirty="0">
              <a:solidFill>
                <a:srgbClr val="002060"/>
              </a:solidFill>
              <a:latin typeface="+mn-lt"/>
              <a:ea typeface="Arial"/>
              <a:cs typeface="Arial"/>
              <a:sym typeface="Arial"/>
            </a:endParaRPr>
          </a:p>
          <a:p>
            <a:pPr marL="514350" indent="-514350">
              <a:lnSpc>
                <a:spcPts val="3000"/>
              </a:lnSpc>
              <a:spcBef>
                <a:spcPts val="600"/>
              </a:spcBef>
              <a:buSzPct val="100000"/>
              <a:buFont typeface="+mj-lt"/>
              <a:buAutoNum type="arabicPeriod" startAt="6"/>
            </a:pPr>
            <a:r>
              <a:rPr sz="2600" dirty="0">
                <a:solidFill>
                  <a:srgbClr val="002060"/>
                </a:solidFill>
                <a:latin typeface="+mn-lt"/>
                <a:ea typeface="Arial"/>
                <a:cs typeface="Arial"/>
              </a:rPr>
              <a:t>Obtain credit from vendor</a:t>
            </a:r>
            <a:endParaRPr sz="2600" dirty="0">
              <a:solidFill>
                <a:srgbClr val="002060"/>
              </a:solidFill>
              <a:latin typeface="+mn-lt"/>
              <a:ea typeface="Arial"/>
              <a:cs typeface="Arial"/>
              <a:sym typeface="Arial"/>
            </a:endParaRPr>
          </a:p>
          <a:p>
            <a:pPr marL="514350" indent="-514350">
              <a:lnSpc>
                <a:spcPts val="3000"/>
              </a:lnSpc>
              <a:spcBef>
                <a:spcPts val="600"/>
              </a:spcBef>
              <a:buClr>
                <a:srgbClr val="1F497D"/>
              </a:buClr>
              <a:buSzPct val="100000"/>
              <a:buFont typeface="+mj-lt"/>
              <a:buAutoNum type="arabicPeriod" startAt="6"/>
            </a:pPr>
            <a:r>
              <a:rPr sz="2600" dirty="0">
                <a:solidFill>
                  <a:srgbClr val="002060"/>
                </a:solidFill>
                <a:latin typeface="+mn-lt"/>
                <a:ea typeface="Arial"/>
                <a:cs typeface="Arial"/>
              </a:rPr>
              <a:t>Establish policy to get paid sooner by customers</a:t>
            </a:r>
          </a:p>
        </p:txBody>
      </p:sp>
      <p:sp>
        <p:nvSpPr>
          <p:cNvPr id="7" name="Shape 120"/>
          <p:cNvSpPr>
            <a:spLocks noGrp="1"/>
          </p:cNvSpPr>
          <p:nvPr>
            <p:ph type="title"/>
          </p:nvPr>
        </p:nvSpPr>
        <p:spPr>
          <a:xfrm>
            <a:off x="457200" y="461210"/>
            <a:ext cx="8229600" cy="609600"/>
          </a:xfrm>
          <a:prstGeom prst="rect">
            <a:avLst/>
          </a:prstGeom>
        </p:spPr>
        <p:txBody>
          <a:bodyPr lIns="0" tIns="0" rIns="0" bIns="0">
            <a:normAutofit/>
          </a:bodyPr>
          <a:lstStyle>
            <a:lvl1pPr defTabSz="758951">
              <a:defRPr sz="2988"/>
            </a:lvl1pPr>
          </a:lstStyle>
          <a:p>
            <a:pPr lvl="0">
              <a:defRPr sz="1800">
                <a:solidFill>
                  <a:srgbClr val="000000"/>
                </a:solidFill>
              </a:defRPr>
            </a:pPr>
            <a:r>
              <a:rPr sz="2988" dirty="0">
                <a:solidFill>
                  <a:srgbClr val="C1961C"/>
                </a:solidFill>
              </a:rPr>
              <a:t>Discussion Point #</a:t>
            </a:r>
            <a:r>
              <a:rPr lang="en-US" sz="2988" dirty="0">
                <a:solidFill>
                  <a:srgbClr val="C1961C"/>
                </a:solidFill>
              </a:rPr>
              <a:t>3</a:t>
            </a:r>
            <a:r>
              <a:rPr sz="2988" dirty="0">
                <a:solidFill>
                  <a:srgbClr val="C1961C"/>
                </a:solidFill>
              </a:rPr>
              <a:t>: Cash Flow Projection</a:t>
            </a:r>
          </a:p>
        </p:txBody>
      </p:sp>
      <p:pic>
        <p:nvPicPr>
          <p:cNvPr id="8" name="image7.png" descr="Pencil"/>
          <p:cNvPicPr/>
          <p:nvPr/>
        </p:nvPicPr>
        <p:blipFill>
          <a:blip r:embed="rId3">
            <a:extLst/>
          </a:blip>
          <a:stretch>
            <a:fillRect/>
          </a:stretch>
        </p:blipFill>
        <p:spPr>
          <a:xfrm>
            <a:off x="0" y="2895600"/>
            <a:ext cx="1619250" cy="271462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271456" y="381000"/>
            <a:ext cx="8595360" cy="609600"/>
          </a:xfrm>
          <a:prstGeom prst="rect">
            <a:avLst/>
          </a:prstGeom>
        </p:spPr>
        <p:txBody>
          <a:bodyPr lIns="0" tIns="0" rIns="0" bIns="0">
            <a:noAutofit/>
          </a:bodyPr>
          <a:lstStyle/>
          <a:p>
            <a:pPr lvl="0">
              <a:defRPr sz="1800">
                <a:solidFill>
                  <a:srgbClr val="000000"/>
                </a:solidFill>
              </a:defRPr>
            </a:pPr>
            <a:r>
              <a:rPr lang="en-US" sz="3000" b="1" dirty="0">
                <a:solidFill>
                  <a:srgbClr val="C1961C"/>
                </a:solidFill>
              </a:rPr>
              <a:t>Financial Statements</a:t>
            </a:r>
            <a:r>
              <a:rPr lang="en-US" sz="3000" dirty="0">
                <a:solidFill>
                  <a:srgbClr val="C1961C"/>
                </a:solidFill>
              </a:rPr>
              <a:t>: </a:t>
            </a:r>
            <a:r>
              <a:rPr sz="3000" dirty="0">
                <a:solidFill>
                  <a:srgbClr val="C1961C"/>
                </a:solidFill>
              </a:rPr>
              <a:t>Profit and Loss</a:t>
            </a:r>
            <a:r>
              <a:rPr lang="en-US" sz="3000" dirty="0">
                <a:solidFill>
                  <a:srgbClr val="C1961C"/>
                </a:solidFill>
              </a:rPr>
              <a:t> (</a:t>
            </a:r>
            <a:r>
              <a:rPr lang="en-US" sz="3000" dirty="0" err="1">
                <a:solidFill>
                  <a:srgbClr val="C1961C"/>
                </a:solidFill>
              </a:rPr>
              <a:t>P&amp;L</a:t>
            </a:r>
            <a:r>
              <a:rPr lang="en-US" sz="3000" dirty="0">
                <a:solidFill>
                  <a:srgbClr val="C1961C"/>
                </a:solidFill>
              </a:rPr>
              <a:t>)</a:t>
            </a:r>
            <a:endParaRPr sz="3000" dirty="0">
              <a:solidFill>
                <a:srgbClr val="C1961C"/>
              </a:solidFill>
            </a:endParaRPr>
          </a:p>
        </p:txBody>
      </p:sp>
      <p:sp>
        <p:nvSpPr>
          <p:cNvPr id="136" name="Shape 136"/>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
        <p:nvSpPr>
          <p:cNvPr id="137" name="Shape 137"/>
          <p:cNvSpPr>
            <a:spLocks noGrp="1"/>
          </p:cNvSpPr>
          <p:nvPr>
            <p:ph type="body" idx="1"/>
          </p:nvPr>
        </p:nvSpPr>
        <p:spPr>
          <a:xfrm>
            <a:off x="514350" y="1093788"/>
            <a:ext cx="7581900" cy="4267200"/>
          </a:xfrm>
          <a:prstGeom prst="rect">
            <a:avLst/>
          </a:prstGeom>
        </p:spPr>
        <p:txBody>
          <a:bodyPr lIns="0" tIns="0" rIns="0" bIns="0">
            <a:normAutofit/>
          </a:bodyPr>
          <a:lstStyle/>
          <a:p>
            <a:pPr lvl="0">
              <a:buSzTx/>
              <a:buNone/>
              <a:defRPr sz="1800">
                <a:solidFill>
                  <a:srgbClr val="000000"/>
                </a:solidFill>
              </a:defRPr>
            </a:pPr>
            <a:r>
              <a:rPr sz="3000" dirty="0">
                <a:solidFill>
                  <a:srgbClr val="132F5A"/>
                </a:solidFill>
              </a:rPr>
              <a:t>A </a:t>
            </a:r>
            <a:r>
              <a:rPr lang="en-US" sz="3000" dirty="0">
                <a:solidFill>
                  <a:srgbClr val="132F5A"/>
                </a:solidFill>
              </a:rPr>
              <a:t>Profit and Loss s</a:t>
            </a:r>
            <a:r>
              <a:rPr sz="3000" dirty="0">
                <a:solidFill>
                  <a:srgbClr val="132F5A"/>
                </a:solidFill>
              </a:rPr>
              <a:t>tatement: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Measures revenues and</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expenses over a period</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of time</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Tracks profitability: whether</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the business is making a profit</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on what it sells</a:t>
            </a:r>
          </a:p>
        </p:txBody>
      </p:sp>
      <p:pic>
        <p:nvPicPr>
          <p:cNvPr id="138" name="image11.jpeg" descr="iStock_000010683011XSmall.jpg"/>
          <p:cNvPicPr/>
          <p:nvPr/>
        </p:nvPicPr>
        <p:blipFill>
          <a:blip r:embed="rId3">
            <a:extLst/>
          </a:blip>
          <a:stretch>
            <a:fillRect/>
          </a:stretch>
        </p:blipFill>
        <p:spPr>
          <a:xfrm>
            <a:off x="5684520" y="3526314"/>
            <a:ext cx="2926080" cy="2011680"/>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dirty="0">
                <a:solidFill>
                  <a:srgbClr val="C1961C"/>
                </a:solidFill>
              </a:rPr>
              <a:t>Profit</a:t>
            </a:r>
            <a:r>
              <a:rPr lang="en-US" sz="3600" dirty="0">
                <a:solidFill>
                  <a:srgbClr val="C1961C"/>
                </a:solidFill>
              </a:rPr>
              <a:t> and Loss Statement</a:t>
            </a:r>
            <a:endParaRPr dirty="0"/>
          </a:p>
        </p:txBody>
      </p:sp>
      <p:sp>
        <p:nvSpPr>
          <p:cNvPr id="143" name="Shape 143"/>
          <p:cNvSpPr/>
          <p:nvPr/>
        </p:nvSpPr>
        <p:spPr>
          <a:xfrm>
            <a:off x="552450" y="1123950"/>
            <a:ext cx="8229600" cy="5539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lvl="0" indent="-342900">
              <a:spcBef>
                <a:spcPts val="700"/>
              </a:spcBef>
            </a:pPr>
            <a:r>
              <a:rPr sz="3000" dirty="0">
                <a:solidFill>
                  <a:srgbClr val="002060"/>
                </a:solidFill>
                <a:latin typeface="12 pt. Helvetica* 85 Heavy   08472"/>
                <a:ea typeface="12 pt. Helvetica* 85 Heavy   08472"/>
                <a:cs typeface="12 pt. Helvetica* 85 Heavy   08472"/>
                <a:sym typeface="12 pt. Helvetica* 85 Heavy   08472"/>
              </a:rPr>
              <a:t>A </a:t>
            </a:r>
            <a:r>
              <a:rPr lang="en-US" sz="3000" dirty="0">
                <a:solidFill>
                  <a:srgbClr val="002060"/>
                </a:solidFill>
                <a:latin typeface="12 pt. Helvetica* 85 Heavy   08472"/>
                <a:ea typeface="12 pt. Helvetica* 85 Heavy   08472"/>
                <a:cs typeface="12 pt. Helvetica* 85 Heavy   08472"/>
                <a:sym typeface="12 pt. Helvetica* 85 Heavy   08472"/>
              </a:rPr>
              <a:t>P&amp;L</a:t>
            </a:r>
            <a:r>
              <a:rPr sz="3000" dirty="0">
                <a:solidFill>
                  <a:srgbClr val="002060"/>
                </a:solidFill>
                <a:latin typeface="12 pt. Helvetica* 85 Heavy   08472"/>
                <a:ea typeface="12 pt. Helvetica* 85 Heavy   08472"/>
                <a:cs typeface="12 pt. Helvetica* 85 Heavy   08472"/>
                <a:sym typeface="12 pt. Helvetica* 85 Heavy   08472"/>
              </a:rPr>
              <a:t> Statement</a:t>
            </a:r>
            <a:r>
              <a:rPr lang="en-US" sz="3000" dirty="0">
                <a:solidFill>
                  <a:srgbClr val="002060"/>
                </a:solidFill>
                <a:latin typeface="12 pt. Helvetica* 85 Heavy   08472"/>
                <a:ea typeface="12 pt. Helvetica* 85 Heavy   08472"/>
                <a:cs typeface="12 pt. Helvetica* 85 Heavy   08472"/>
                <a:sym typeface="12 pt. Helvetica* 85 Heavy   08472"/>
              </a:rPr>
              <a:t> (Income Statement)</a:t>
            </a:r>
            <a:r>
              <a:rPr sz="3000" dirty="0">
                <a:solidFill>
                  <a:srgbClr val="002060"/>
                </a:solidFill>
                <a:latin typeface="12 pt. Helvetica* 85 Heavy   08472"/>
                <a:ea typeface="12 pt. Helvetica* 85 Heavy   08472"/>
                <a:cs typeface="12 pt. Helvetica* 85 Heavy   08472"/>
                <a:sym typeface="12 pt. Helvetica* 85 Heavy   08472"/>
              </a:rPr>
              <a:t>:</a:t>
            </a:r>
          </a:p>
        </p:txBody>
      </p:sp>
      <p:sp>
        <p:nvSpPr>
          <p:cNvPr id="144" name="Shape 144"/>
          <p:cNvSpPr>
            <a:spLocks noGrp="1"/>
          </p:cNvSpPr>
          <p:nvPr>
            <p:ph type="body" idx="1"/>
          </p:nvPr>
        </p:nvSpPr>
        <p:spPr>
          <a:xfrm>
            <a:off x="552450" y="1695450"/>
            <a:ext cx="8058150" cy="39116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Shows how successfully the buying and selling process has been managed</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Measures the ability of your business to grow, repay debt service and support you</a:t>
            </a:r>
          </a:p>
          <a:p>
            <a:pPr marL="57150" lvl="1" indent="0">
              <a:spcBef>
                <a:spcPts val="600"/>
              </a:spcBef>
              <a:buNone/>
              <a:defRPr sz="1800">
                <a:solidFill>
                  <a:srgbClr val="000000"/>
                </a:solidFill>
              </a:defRPr>
            </a:pPr>
            <a:endParaRPr sz="2800" dirty="0">
              <a:solidFill>
                <a:srgbClr val="002060"/>
              </a:solidFill>
              <a:latin typeface="12 pt Helvetica* 55 Roman   05472"/>
              <a:ea typeface="12 pt Helvetica* 55 Roman   05472"/>
              <a:cs typeface="12 pt Helvetica* 55 Roman   05472"/>
            </a:endParaRPr>
          </a:p>
          <a:p>
            <a:pPr marL="0" lvl="0" indent="0" algn="ctr">
              <a:buSzTx/>
              <a:buNone/>
              <a:defRPr sz="1800">
                <a:solidFill>
                  <a:srgbClr val="000000"/>
                </a:solidFill>
              </a:defRPr>
            </a:pPr>
            <a:r>
              <a:rPr sz="3000" b="1" dirty="0">
                <a:solidFill>
                  <a:srgbClr val="C1961C"/>
                </a:solidFill>
              </a:rPr>
              <a:t>The </a:t>
            </a:r>
            <a:r>
              <a:rPr sz="3000" b="1" dirty="0" err="1">
                <a:solidFill>
                  <a:srgbClr val="C1961C"/>
                </a:solidFill>
              </a:rPr>
              <a:t>P&amp;L</a:t>
            </a:r>
            <a:r>
              <a:rPr sz="3000" b="1" dirty="0">
                <a:solidFill>
                  <a:srgbClr val="C1961C"/>
                </a:solidFill>
              </a:rPr>
              <a:t> is the most important report from your accounting software program</a:t>
            </a:r>
            <a:r>
              <a:rPr sz="3000" dirty="0"/>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Profit and Loss Statement</a:t>
            </a:r>
          </a:p>
        </p:txBody>
      </p:sp>
      <p:sp>
        <p:nvSpPr>
          <p:cNvPr id="149" name="Shape 149"/>
          <p:cNvSpPr>
            <a:spLocks noGrp="1"/>
          </p:cNvSpPr>
          <p:nvPr>
            <p:ph type="body" idx="1"/>
          </p:nvPr>
        </p:nvSpPr>
        <p:spPr>
          <a:xfrm>
            <a:off x="457200" y="2514600"/>
            <a:ext cx="8229600" cy="4991100"/>
          </a:xfrm>
          <a:prstGeom prst="rect">
            <a:avLst/>
          </a:prstGeom>
        </p:spPr>
        <p:txBody>
          <a:bodyPr lIns="0" tIns="0" rIns="0" bIns="0">
            <a:normAutofit/>
          </a:bodyPr>
          <a:lstStyle/>
          <a:p>
            <a:pPr marL="0" lvl="0" indent="0">
              <a:buSzTx/>
              <a:buNone/>
              <a:defRPr sz="1800">
                <a:solidFill>
                  <a:srgbClr val="000000"/>
                </a:solidFill>
              </a:defRPr>
            </a:pPr>
            <a:endParaRPr sz="800" dirty="0">
              <a:solidFill>
                <a:srgbClr val="132F5A"/>
              </a:solidFill>
            </a:endParaRPr>
          </a:p>
          <a:p>
            <a:pPr marL="285750" lvl="1" indent="200025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 Sales</a:t>
            </a:r>
          </a:p>
          <a:p>
            <a:pPr marL="285750" lvl="1" indent="200025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  Cost of Goods Sold</a:t>
            </a:r>
          </a:p>
          <a:p>
            <a:pPr marL="285750" lvl="1" indent="200025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 Gross Profit</a:t>
            </a:r>
          </a:p>
          <a:p>
            <a:pPr marL="285750" lvl="1" indent="200025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  Overhead</a:t>
            </a:r>
          </a:p>
          <a:p>
            <a:pPr marL="285750" lvl="1" indent="200025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 Net Profit</a:t>
            </a:r>
          </a:p>
        </p:txBody>
      </p:sp>
      <p:sp>
        <p:nvSpPr>
          <p:cNvPr id="150" name="Shape 150"/>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
        <p:nvSpPr>
          <p:cNvPr id="151" name="Shape 151"/>
          <p:cNvSpPr/>
          <p:nvPr/>
        </p:nvSpPr>
        <p:spPr>
          <a:xfrm>
            <a:off x="2546350" y="3189287"/>
            <a:ext cx="4065589" cy="1"/>
          </a:xfrm>
          <a:prstGeom prst="line">
            <a:avLst/>
          </a:prstGeom>
          <a:ln w="38100">
            <a:solidFill>
              <a:srgbClr val="4A7EBB"/>
            </a:solidFill>
          </a:ln>
        </p:spPr>
        <p:txBody>
          <a:bodyPr lIns="0" tIns="0" rIns="0" bIns="0"/>
          <a:lstStyle/>
          <a:p>
            <a:pPr lvl="0" defTabSz="457200">
              <a:defRPr sz="1200">
                <a:latin typeface="+mn-lt"/>
                <a:ea typeface="+mn-ea"/>
                <a:cs typeface="+mn-cs"/>
                <a:sym typeface="Helvetica"/>
              </a:defRPr>
            </a:pPr>
            <a:endParaRPr/>
          </a:p>
        </p:txBody>
      </p:sp>
      <p:sp>
        <p:nvSpPr>
          <p:cNvPr id="152" name="Shape 152"/>
          <p:cNvSpPr/>
          <p:nvPr/>
        </p:nvSpPr>
        <p:spPr>
          <a:xfrm>
            <a:off x="2546350" y="4143375"/>
            <a:ext cx="4065589" cy="0"/>
          </a:xfrm>
          <a:prstGeom prst="line">
            <a:avLst/>
          </a:prstGeom>
          <a:ln w="38100">
            <a:solidFill>
              <a:srgbClr val="4A7EBB"/>
            </a:solidFill>
          </a:ln>
        </p:spPr>
        <p:txBody>
          <a:bodyPr lIns="0" tIns="0" rIns="0" bIns="0"/>
          <a:lstStyle/>
          <a:p>
            <a:pPr lvl="0" defTabSz="457200">
              <a:defRPr sz="1200">
                <a:latin typeface="+mn-lt"/>
                <a:ea typeface="+mn-ea"/>
                <a:cs typeface="+mn-cs"/>
                <a:sym typeface="Helvetica"/>
              </a:defRPr>
            </a:pPr>
            <a:endParaRPr/>
          </a:p>
        </p:txBody>
      </p:sp>
      <p:sp>
        <p:nvSpPr>
          <p:cNvPr id="2" name="Rectangle 1"/>
          <p:cNvSpPr/>
          <p:nvPr/>
        </p:nvSpPr>
        <p:spPr>
          <a:xfrm>
            <a:off x="533400" y="1106268"/>
            <a:ext cx="8077200" cy="954107"/>
          </a:xfrm>
          <a:prstGeom prst="rect">
            <a:avLst/>
          </a:prstGeom>
        </p:spPr>
        <p:txBody>
          <a:bodyPr wrap="square">
            <a:spAutoFit/>
          </a:bodyPr>
          <a:lstStyle/>
          <a:p>
            <a:pPr marL="0" lvl="0" indent="0">
              <a:buSzTx/>
              <a:buNone/>
              <a:defRPr sz="1800">
                <a:solidFill>
                  <a:srgbClr val="000000"/>
                </a:solidFill>
              </a:defRPr>
            </a:pPr>
            <a:r>
              <a:rPr lang="en-US" sz="2800" dirty="0">
                <a:solidFill>
                  <a:srgbClr val="C1961C"/>
                </a:solidFill>
                <a:latin typeface="12 pt Helvetica* 55 Roman   05472"/>
              </a:rPr>
              <a:t>What is the basic formula for a Profit and Loss Statement?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Profit and Loss Statement</a:t>
            </a:r>
          </a:p>
        </p:txBody>
      </p:sp>
      <p:sp>
        <p:nvSpPr>
          <p:cNvPr id="158" name="Shape 158"/>
          <p:cNvSpPr>
            <a:spLocks noGrp="1"/>
          </p:cNvSpPr>
          <p:nvPr>
            <p:ph type="body" idx="1"/>
          </p:nvPr>
        </p:nvSpPr>
        <p:spPr>
          <a:xfrm>
            <a:off x="533400" y="2060580"/>
            <a:ext cx="8229600" cy="3568700"/>
          </a:xfrm>
          <a:prstGeom prst="rect">
            <a:avLst/>
          </a:prstGeom>
        </p:spPr>
        <p:txBody>
          <a:bodyPr lIns="0" tIns="0" rIns="0" bIns="0">
            <a:normAutofit/>
          </a:bodyPr>
          <a:lstStyle/>
          <a:p>
            <a:pPr lvl="0">
              <a:buSzTx/>
              <a:buNone/>
              <a:defRPr sz="1800">
                <a:solidFill>
                  <a:srgbClr val="000000"/>
                </a:solidFill>
              </a:defRPr>
            </a:pPr>
            <a:r>
              <a:rPr sz="3000" dirty="0">
                <a:solidFill>
                  <a:srgbClr val="132F5A"/>
                </a:solidFill>
              </a:rPr>
              <a:t>Net profit pays for:</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Owner’s Draw (sole proprietor)</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Future expansion and equipment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Principal loan repayment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Income taxes</a:t>
            </a:r>
          </a:p>
        </p:txBody>
      </p:sp>
      <p:sp>
        <p:nvSpPr>
          <p:cNvPr id="5" name="Rectangle 4"/>
          <p:cNvSpPr/>
          <p:nvPr/>
        </p:nvSpPr>
        <p:spPr>
          <a:xfrm>
            <a:off x="533400" y="1106268"/>
            <a:ext cx="8077200" cy="954107"/>
          </a:xfrm>
          <a:prstGeom prst="rect">
            <a:avLst/>
          </a:prstGeom>
        </p:spPr>
        <p:txBody>
          <a:bodyPr wrap="square">
            <a:spAutoFit/>
          </a:bodyPr>
          <a:lstStyle/>
          <a:p>
            <a:pPr marL="0" lvl="0" indent="0">
              <a:buSzTx/>
              <a:buNone/>
              <a:defRPr sz="1800">
                <a:solidFill>
                  <a:srgbClr val="000000"/>
                </a:solidFill>
              </a:defRPr>
            </a:pPr>
            <a:r>
              <a:rPr lang="en-US" sz="2800" dirty="0">
                <a:solidFill>
                  <a:srgbClr val="C1961C"/>
                </a:solidFill>
                <a:latin typeface="12 pt Helvetica* 55 Roman   05472"/>
              </a:rPr>
              <a:t>What is the basic formula for a Profit and Loss Statement?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Profit and Loss Statement</a:t>
            </a:r>
          </a:p>
        </p:txBody>
      </p:sp>
      <p:sp>
        <p:nvSpPr>
          <p:cNvPr id="163" name="Shape 163"/>
          <p:cNvSpPr>
            <a:spLocks noGrp="1"/>
          </p:cNvSpPr>
          <p:nvPr>
            <p:ph type="body" idx="1"/>
          </p:nvPr>
        </p:nvSpPr>
        <p:spPr>
          <a:xfrm>
            <a:off x="533400" y="1123950"/>
            <a:ext cx="8077200" cy="4959350"/>
          </a:xfrm>
          <a:prstGeom prst="rect">
            <a:avLst/>
          </a:prstGeom>
        </p:spPr>
        <p:txBody>
          <a:bodyPr lIns="0" tIns="0" rIns="0" bIns="0">
            <a:normAutofit/>
          </a:bodyPr>
          <a:lstStyle/>
          <a:p>
            <a:pPr marL="0" lvl="0" indent="0">
              <a:buSzTx/>
              <a:buNone/>
              <a:defRPr sz="1800">
                <a:solidFill>
                  <a:srgbClr val="000000"/>
                </a:solidFill>
              </a:defRPr>
            </a:pPr>
            <a:r>
              <a:rPr sz="3000" dirty="0">
                <a:solidFill>
                  <a:srgbClr val="132F5A"/>
                </a:solidFill>
              </a:rPr>
              <a:t>How do I compile a Profit and Loss Statement?</a:t>
            </a:r>
          </a:p>
          <a:p>
            <a:pPr marL="0" lvl="0" indent="0">
              <a:buSzTx/>
              <a:buNone/>
              <a:defRPr sz="1800">
                <a:solidFill>
                  <a:srgbClr val="000000"/>
                </a:solidFill>
              </a:defRPr>
            </a:pPr>
            <a:r>
              <a:rPr sz="3000" dirty="0">
                <a:solidFill>
                  <a:srgbClr val="132F5A"/>
                </a:solidFill>
              </a:rPr>
              <a:t> </a:t>
            </a:r>
          </a:p>
          <a:p>
            <a:pPr marL="0" indent="0" algn="ctr">
              <a:buSzTx/>
              <a:buNone/>
              <a:defRPr sz="1800">
                <a:solidFill>
                  <a:srgbClr val="000000"/>
                </a:solidFill>
              </a:defRPr>
            </a:pPr>
            <a:r>
              <a:rPr sz="6000" b="1" dirty="0">
                <a:solidFill>
                  <a:srgbClr val="C1961C"/>
                </a:solidFill>
              </a:rPr>
              <a:t>Easy!</a:t>
            </a:r>
          </a:p>
          <a:p>
            <a:pPr marL="0" lvl="0" indent="0">
              <a:buSzTx/>
              <a:buNone/>
              <a:defRPr sz="1800">
                <a:solidFill>
                  <a:srgbClr val="000000"/>
                </a:solidFill>
              </a:defRPr>
            </a:pPr>
            <a:r>
              <a:rPr sz="3000" dirty="0">
                <a:solidFill>
                  <a:srgbClr val="132F5A"/>
                </a:solidFill>
              </a:rPr>
              <a:t> </a:t>
            </a:r>
          </a:p>
          <a:p>
            <a:pPr marL="0" lvl="0" indent="0" algn="ctr">
              <a:buSzTx/>
              <a:buNone/>
              <a:defRPr sz="1800">
                <a:solidFill>
                  <a:srgbClr val="000000"/>
                </a:solidFill>
              </a:defRPr>
            </a:pPr>
            <a:r>
              <a:rPr sz="3000" dirty="0">
                <a:solidFill>
                  <a:srgbClr val="002060"/>
                </a:solidFill>
              </a:rPr>
              <a:t>If you have business accounting software.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57200" y="477252"/>
            <a:ext cx="8321040" cy="609600"/>
          </a:xfrm>
          <a:prstGeom prst="rect">
            <a:avLst/>
          </a:prstGeom>
        </p:spPr>
        <p:txBody>
          <a:bodyPr lIns="0" tIns="0" rIns="0" bIns="0">
            <a:noAutofit/>
          </a:bodyPr>
          <a:lstStyle>
            <a:lvl1pPr defTabSz="685800">
              <a:defRPr sz="2700"/>
            </a:lvl1pPr>
          </a:lstStyle>
          <a:p>
            <a:pPr lvl="0">
              <a:defRPr sz="1800">
                <a:solidFill>
                  <a:srgbClr val="000000"/>
                </a:solidFill>
              </a:defRPr>
            </a:pPr>
            <a:r>
              <a:rPr sz="2900" dirty="0">
                <a:solidFill>
                  <a:srgbClr val="C1961C"/>
                </a:solidFill>
              </a:rPr>
              <a:t>Discussion Point #</a:t>
            </a:r>
            <a:r>
              <a:rPr lang="en-US" sz="2900" dirty="0">
                <a:solidFill>
                  <a:srgbClr val="C1961C"/>
                </a:solidFill>
              </a:rPr>
              <a:t>4</a:t>
            </a:r>
            <a:r>
              <a:rPr sz="2900" dirty="0">
                <a:solidFill>
                  <a:srgbClr val="C1961C"/>
                </a:solidFill>
              </a:rPr>
              <a:t>: Profit and Loss Statement</a:t>
            </a:r>
          </a:p>
        </p:txBody>
      </p:sp>
      <p:sp>
        <p:nvSpPr>
          <p:cNvPr id="168" name="Shape 168"/>
          <p:cNvSpPr>
            <a:spLocks noGrp="1"/>
          </p:cNvSpPr>
          <p:nvPr>
            <p:ph type="body" idx="1"/>
          </p:nvPr>
        </p:nvSpPr>
        <p:spPr>
          <a:xfrm>
            <a:off x="533400" y="1579563"/>
            <a:ext cx="8035925" cy="4267201"/>
          </a:xfrm>
          <a:prstGeom prst="rect">
            <a:avLst/>
          </a:prstGeom>
        </p:spPr>
        <p:txBody>
          <a:bodyPr lIns="0" tIns="0" rIns="0" bIns="0">
            <a:normAutofit/>
          </a:bodyPr>
          <a:lstStyle>
            <a:lvl1pPr marL="0" indent="0">
              <a:spcBef>
                <a:spcPts val="600"/>
              </a:spcBef>
              <a:buSzTx/>
              <a:buNone/>
              <a:defRPr sz="2800">
                <a:solidFill>
                  <a:srgbClr val="1F497D"/>
                </a:solidFill>
                <a:latin typeface="Calibri"/>
                <a:ea typeface="Calibri"/>
                <a:cs typeface="Calibri"/>
                <a:sym typeface="Calibri"/>
              </a:defRPr>
            </a:lvl1pPr>
          </a:lstStyle>
          <a:p>
            <a:pPr lvl="0">
              <a:defRPr sz="1800">
                <a:solidFill>
                  <a:srgbClr val="000000"/>
                </a:solidFill>
              </a:defRPr>
            </a:pPr>
            <a:r>
              <a:rPr sz="2800" dirty="0">
                <a:solidFill>
                  <a:srgbClr val="002060"/>
                </a:solidFill>
                <a:latin typeface="+mn-lt"/>
              </a:rPr>
              <a:t>Review the sample profit and loss statement in the participant guide.</a:t>
            </a:r>
          </a:p>
        </p:txBody>
      </p:sp>
      <p:pic>
        <p:nvPicPr>
          <p:cNvPr id="169" name="image7.png" descr="Pencil"/>
          <p:cNvPicPr/>
          <p:nvPr/>
        </p:nvPicPr>
        <p:blipFill>
          <a:blip r:embed="rId3">
            <a:extLst/>
          </a:blip>
          <a:stretch>
            <a:fillRect/>
          </a:stretch>
        </p:blipFill>
        <p:spPr>
          <a:xfrm>
            <a:off x="0" y="2895600"/>
            <a:ext cx="1619250" cy="2714625"/>
          </a:xfrm>
          <a:prstGeom prst="rect">
            <a:avLst/>
          </a:prstGeom>
          <a:ln w="12700">
            <a:miter lim="400000"/>
          </a:ln>
        </p:spPr>
      </p:pic>
      <p:sp>
        <p:nvSpPr>
          <p:cNvPr id="170" name="Shape 170"/>
          <p:cNvSpPr/>
          <p:nvPr/>
        </p:nvSpPr>
        <p:spPr>
          <a:xfrm>
            <a:off x="1646238" y="2724150"/>
            <a:ext cx="6923087" cy="278537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What do you see?</a:t>
            </a:r>
            <a:endParaRPr dirty="0">
              <a:solidFill>
                <a:srgbClr val="002060"/>
              </a:solidFill>
              <a:latin typeface="+mn-lt"/>
              <a:ea typeface="Arial"/>
              <a:cs typeface="Arial"/>
              <a:sym typeface="Arial"/>
            </a:endParaRPr>
          </a:p>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Is the business well-managed?</a:t>
            </a:r>
            <a:endParaRPr dirty="0">
              <a:solidFill>
                <a:srgbClr val="002060"/>
              </a:solidFill>
              <a:latin typeface="+mn-lt"/>
              <a:ea typeface="Arial"/>
              <a:cs typeface="Arial"/>
              <a:sym typeface="Arial"/>
            </a:endParaRPr>
          </a:p>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Does any problem stand out?</a:t>
            </a:r>
            <a:endParaRPr dirty="0">
              <a:solidFill>
                <a:srgbClr val="002060"/>
              </a:solidFill>
              <a:latin typeface="+mn-lt"/>
              <a:ea typeface="Arial"/>
              <a:cs typeface="Arial"/>
              <a:sym typeface="Arial"/>
            </a:endParaRPr>
          </a:p>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What about growth potential?</a:t>
            </a:r>
            <a:endParaRPr dirty="0">
              <a:solidFill>
                <a:srgbClr val="002060"/>
              </a:solidFill>
              <a:latin typeface="+mn-lt"/>
              <a:ea typeface="Arial"/>
              <a:cs typeface="Arial"/>
              <a:sym typeface="Arial"/>
            </a:endParaRPr>
          </a:p>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Will the business support the owner?</a:t>
            </a:r>
            <a:endParaRPr dirty="0">
              <a:solidFill>
                <a:srgbClr val="002060"/>
              </a:solidFill>
              <a:latin typeface="+mn-lt"/>
              <a:ea typeface="Arial"/>
              <a:cs typeface="Arial"/>
              <a:sym typeface="Arial"/>
            </a:endParaRPr>
          </a:p>
          <a:p>
            <a:pPr marL="514350" lvl="0" indent="-514350">
              <a:lnSpc>
                <a:spcPts val="3000"/>
              </a:lnSpc>
              <a:spcBef>
                <a:spcPts val="600"/>
              </a:spcBef>
              <a:buClr>
                <a:srgbClr val="1F497D"/>
              </a:buClr>
              <a:buSzPct val="100000"/>
              <a:buFont typeface="+mj-lt"/>
              <a:buAutoNum type="arabicPeriod"/>
            </a:pPr>
            <a:r>
              <a:rPr sz="2800" dirty="0">
                <a:solidFill>
                  <a:srgbClr val="002060"/>
                </a:solidFill>
                <a:latin typeface="+mn-lt"/>
              </a:rPr>
              <a:t>Will the business be able to get a loan?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Business Financing</a:t>
            </a:r>
          </a:p>
        </p:txBody>
      </p:sp>
      <p:sp>
        <p:nvSpPr>
          <p:cNvPr id="175" name="Shape 175"/>
          <p:cNvSpPr>
            <a:spLocks noGrp="1"/>
          </p:cNvSpPr>
          <p:nvPr>
            <p:ph type="body" idx="1"/>
          </p:nvPr>
        </p:nvSpPr>
        <p:spPr>
          <a:xfrm>
            <a:off x="571500" y="1085850"/>
            <a:ext cx="5467350" cy="5029200"/>
          </a:xfrm>
          <a:prstGeom prst="rect">
            <a:avLst/>
          </a:prstGeom>
        </p:spPr>
        <p:txBody>
          <a:bodyPr lIns="0" tIns="0" rIns="0" bIns="0">
            <a:normAutofit/>
          </a:bodyPr>
          <a:lstStyle/>
          <a:p>
            <a:pPr marL="0" lvl="0" indent="0">
              <a:buSzTx/>
              <a:buNone/>
              <a:defRPr sz="1800">
                <a:solidFill>
                  <a:srgbClr val="000000"/>
                </a:solidFill>
              </a:defRPr>
            </a:pPr>
            <a:r>
              <a:rPr sz="3000" dirty="0">
                <a:solidFill>
                  <a:srgbClr val="132F5A"/>
                </a:solidFill>
              </a:rPr>
              <a:t>What is business financing?</a:t>
            </a:r>
            <a:endParaRPr lang="en-US" sz="3000" dirty="0">
              <a:solidFill>
                <a:srgbClr val="132F5A"/>
              </a:solidFill>
            </a:endParaRPr>
          </a:p>
          <a:p>
            <a:pPr marL="0" lvl="0" indent="0">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is getting the</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money you need to start,</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operate or grow your</a:t>
            </a:r>
            <a:r>
              <a:rPr lang="en-US" sz="2800" dirty="0">
                <a:solidFill>
                  <a:srgbClr val="002060"/>
                </a:solidFill>
                <a:latin typeface="12 pt Helvetica* 55 Roman   05472"/>
                <a:ea typeface="12 pt Helvetica* 55 Roman   05472"/>
                <a:cs typeface="12 pt Helvetica* 55 Roman   05472"/>
                <a:sym typeface="12 pt Helvetica* 55 Roman   05472"/>
              </a:rPr>
              <a:t> </a:t>
            </a:r>
            <a:r>
              <a:rPr sz="2800" dirty="0">
                <a:solidFill>
                  <a:srgbClr val="002060"/>
                </a:solidFill>
                <a:latin typeface="12 pt Helvetica* 55 Roman   05472"/>
                <a:ea typeface="12 pt Helvetica* 55 Roman   05472"/>
                <a:cs typeface="12 pt Helvetica* 55 Roman   05472"/>
                <a:sym typeface="12 pt Helvetica* 55 Roman   05472"/>
              </a:rPr>
              <a:t>business.</a:t>
            </a:r>
          </a:p>
          <a:p>
            <a:pPr lvl="0">
              <a:buSzTx/>
              <a:buNone/>
              <a:defRPr sz="1800">
                <a:solidFill>
                  <a:srgbClr val="000000"/>
                </a:solidFill>
              </a:defRPr>
            </a:pPr>
            <a:r>
              <a:rPr sz="3000" dirty="0">
                <a:solidFill>
                  <a:srgbClr val="C1961C"/>
                </a:solidFill>
              </a:rPr>
              <a:t>Basic Financing Concepts</a:t>
            </a:r>
            <a:r>
              <a:rPr sz="3000" dirty="0">
                <a:solidFill>
                  <a:srgbClr val="132F5A"/>
                </a:solidFill>
              </a:rPr>
              <a:t>:</a:t>
            </a:r>
          </a:p>
          <a:p>
            <a:pPr marL="457200" lvl="1" indent="-41910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Equity financing </a:t>
            </a:r>
            <a:r>
              <a:rPr lang="en-US" sz="2800" dirty="0">
                <a:solidFill>
                  <a:srgbClr val="002060"/>
                </a:solidFill>
                <a:latin typeface="12 pt Helvetica* 55 Roman   05472"/>
                <a:ea typeface="12 pt Helvetica* 55 Roman   05472"/>
                <a:cs typeface="12 pt Helvetica* 55 Roman   05472"/>
                <a:sym typeface="12 pt Helvetica* 55 Roman   05472"/>
              </a:rPr>
              <a:t>versus </a:t>
            </a:r>
            <a:r>
              <a:rPr sz="2800" dirty="0">
                <a:solidFill>
                  <a:srgbClr val="002060"/>
                </a:solidFill>
                <a:latin typeface="12 pt Helvetica* 55 Roman   05472"/>
                <a:ea typeface="12 pt Helvetica* 55 Roman   05472"/>
                <a:cs typeface="12 pt Helvetica* 55 Roman   05472"/>
                <a:sym typeface="12 pt Helvetica* 55 Roman   05472"/>
              </a:rPr>
              <a:t>debt financing</a:t>
            </a:r>
          </a:p>
          <a:p>
            <a:pPr marL="457200" lvl="1" indent="-41910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working capital </a:t>
            </a:r>
            <a:r>
              <a:rPr lang="en-US" sz="2800" dirty="0">
                <a:solidFill>
                  <a:srgbClr val="002060"/>
                </a:solidFill>
                <a:latin typeface="12 pt Helvetica* 55 Roman   05472"/>
                <a:ea typeface="12 pt Helvetica* 55 Roman   05472"/>
                <a:cs typeface="12 pt Helvetica* 55 Roman   05472"/>
                <a:sym typeface="12 pt Helvetica* 55 Roman   05472"/>
              </a:rPr>
              <a:t>versus </a:t>
            </a:r>
            <a:r>
              <a:rPr sz="2800" dirty="0">
                <a:solidFill>
                  <a:srgbClr val="002060"/>
                </a:solidFill>
                <a:latin typeface="12 pt Helvetica* 55 Roman   05472"/>
                <a:ea typeface="12 pt Helvetica* 55 Roman   05472"/>
                <a:cs typeface="12 pt Helvetica* 55 Roman   05472"/>
                <a:sym typeface="12 pt Helvetica* 55 Roman   05472"/>
              </a:rPr>
              <a:t> financing fixed assets</a:t>
            </a:r>
          </a:p>
        </p:txBody>
      </p:sp>
      <p:pic>
        <p:nvPicPr>
          <p:cNvPr id="176" name="image12.jpg" descr="C:\Users\Bruce Soule\AppData\Local\Microsoft\Windows\Temporary Internet Files\Content.IE5\O5RQQDWP\MP900398769[1].jpg"/>
          <p:cNvPicPr/>
          <p:nvPr/>
        </p:nvPicPr>
        <p:blipFill>
          <a:blip r:embed="rId3">
            <a:extLst/>
          </a:blip>
          <a:stretch>
            <a:fillRect/>
          </a:stretch>
        </p:blipFill>
        <p:spPr>
          <a:xfrm>
            <a:off x="6283324" y="2333625"/>
            <a:ext cx="2377440" cy="3291840"/>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lang="en-US" sz="3600" dirty="0">
                <a:solidFill>
                  <a:srgbClr val="C1961C"/>
                </a:solidFill>
              </a:rPr>
              <a:t>Learning Objectives</a:t>
            </a:r>
            <a:endParaRPr sz="3600" dirty="0">
              <a:solidFill>
                <a:srgbClr val="C1961C"/>
              </a:solidFill>
            </a:endParaRPr>
          </a:p>
        </p:txBody>
      </p:sp>
      <p:sp>
        <p:nvSpPr>
          <p:cNvPr id="32" name="Shape 32"/>
          <p:cNvSpPr>
            <a:spLocks noGrp="1"/>
          </p:cNvSpPr>
          <p:nvPr>
            <p:ph type="body" idx="1"/>
          </p:nvPr>
        </p:nvSpPr>
        <p:spPr>
          <a:xfrm>
            <a:off x="569494" y="1094874"/>
            <a:ext cx="8046720" cy="47117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Explain the concept of financial management and its importance to a small business and its owner</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Identify financial management practices, rules and tools commonly available to small businesses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Explain how financial management practices, rules, and tools work</a:t>
            </a:r>
          </a:p>
        </p:txBody>
      </p:sp>
      <p:sp>
        <p:nvSpPr>
          <p:cNvPr id="33" name="Shape 33"/>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Business Financing</a:t>
            </a:r>
          </a:p>
        </p:txBody>
      </p:sp>
      <p:sp>
        <p:nvSpPr>
          <p:cNvPr id="181" name="Shape 181"/>
          <p:cNvSpPr>
            <a:spLocks noGrp="1"/>
          </p:cNvSpPr>
          <p:nvPr>
            <p:ph type="body" idx="1"/>
          </p:nvPr>
        </p:nvSpPr>
        <p:spPr>
          <a:xfrm>
            <a:off x="533400" y="2305050"/>
            <a:ext cx="8229600" cy="3409949"/>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Invest your own money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Earn the right to borrow</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Show profitability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Understand and keep working capital</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Be lean on fixed assets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Match sources and uses of funds</a:t>
            </a:r>
          </a:p>
        </p:txBody>
      </p:sp>
      <p:sp>
        <p:nvSpPr>
          <p:cNvPr id="182" name="Shape 182"/>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
        <p:nvSpPr>
          <p:cNvPr id="2" name="Rectangle 1"/>
          <p:cNvSpPr/>
          <p:nvPr/>
        </p:nvSpPr>
        <p:spPr>
          <a:xfrm>
            <a:off x="533400" y="1096059"/>
            <a:ext cx="8077200" cy="954107"/>
          </a:xfrm>
          <a:prstGeom prst="rect">
            <a:avLst/>
          </a:prstGeom>
        </p:spPr>
        <p:txBody>
          <a:bodyPr wrap="square">
            <a:spAutoFit/>
          </a:bodyPr>
          <a:lstStyle/>
          <a:p>
            <a:pPr marL="0" indent="0" algn="l">
              <a:buSzTx/>
              <a:buNone/>
              <a:defRPr sz="1800">
                <a:solidFill>
                  <a:srgbClr val="000000"/>
                </a:solidFill>
              </a:defRPr>
            </a:pPr>
            <a:r>
              <a:rPr lang="en-US" sz="2800" b="1" dirty="0">
                <a:solidFill>
                  <a:srgbClr val="C1961C"/>
                </a:solidFill>
                <a:latin typeface="+mn-lt"/>
              </a:rPr>
              <a:t>What are the Do’s and Don’ts for small business financing?</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Business Financing</a:t>
            </a:r>
          </a:p>
        </p:txBody>
      </p:sp>
      <p:sp>
        <p:nvSpPr>
          <p:cNvPr id="188" name="Shape 188"/>
          <p:cNvSpPr>
            <a:spLocks noGrp="1"/>
          </p:cNvSpPr>
          <p:nvPr>
            <p:ph type="body" idx="1"/>
          </p:nvPr>
        </p:nvSpPr>
        <p:spPr>
          <a:xfrm>
            <a:off x="457200" y="2070100"/>
            <a:ext cx="8229600" cy="42672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Understand your financial statements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Understand collateral options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Understand risks and costs for loan types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No grants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Shop around</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Get expert advise (e.g. SBA or your bank)</a:t>
            </a:r>
          </a:p>
        </p:txBody>
      </p:sp>
      <p:sp>
        <p:nvSpPr>
          <p:cNvPr id="5" name="Rectangle 4"/>
          <p:cNvSpPr/>
          <p:nvPr/>
        </p:nvSpPr>
        <p:spPr>
          <a:xfrm>
            <a:off x="533400" y="1096059"/>
            <a:ext cx="8077200" cy="954107"/>
          </a:xfrm>
          <a:prstGeom prst="rect">
            <a:avLst/>
          </a:prstGeom>
        </p:spPr>
        <p:txBody>
          <a:bodyPr wrap="square">
            <a:spAutoFit/>
          </a:bodyPr>
          <a:lstStyle/>
          <a:p>
            <a:pPr marL="0" indent="0" algn="l">
              <a:buSzTx/>
              <a:buNone/>
              <a:defRPr sz="1800">
                <a:solidFill>
                  <a:srgbClr val="000000"/>
                </a:solidFill>
              </a:defRPr>
            </a:pPr>
            <a:r>
              <a:rPr lang="en-US" sz="2800" b="1" dirty="0">
                <a:solidFill>
                  <a:srgbClr val="C1961C"/>
                </a:solidFill>
                <a:latin typeface="+mn-lt"/>
              </a:rPr>
              <a:t>What are the Do’s and Don’ts for small business financing?</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Loans</a:t>
            </a:r>
          </a:p>
        </p:txBody>
      </p:sp>
      <p:sp>
        <p:nvSpPr>
          <p:cNvPr id="193" name="Shape 193"/>
          <p:cNvSpPr>
            <a:spLocks noGrp="1"/>
          </p:cNvSpPr>
          <p:nvPr>
            <p:ph type="body" idx="1"/>
          </p:nvPr>
        </p:nvSpPr>
        <p:spPr>
          <a:xfrm>
            <a:off x="552450" y="1085850"/>
            <a:ext cx="8058150" cy="5029200"/>
          </a:xfrm>
          <a:prstGeom prst="rect">
            <a:avLst/>
          </a:prstGeom>
        </p:spPr>
        <p:txBody>
          <a:bodyPr lIns="0" tIns="0" rIns="0" bIns="0">
            <a:normAutofit/>
          </a:bodyPr>
          <a:lstStyle/>
          <a:p>
            <a:pPr lvl="0">
              <a:buSzTx/>
              <a:buNone/>
              <a:defRPr sz="1800">
                <a:solidFill>
                  <a:srgbClr val="000000"/>
                </a:solidFill>
              </a:defRPr>
            </a:pPr>
            <a:r>
              <a:rPr sz="3000" b="1" dirty="0">
                <a:solidFill>
                  <a:srgbClr val="C1961C"/>
                </a:solidFill>
              </a:rPr>
              <a:t>Steps for Getting Ready for a Loan</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Have a business plan (include profit plan)</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Know what you can afford</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Study </a:t>
            </a:r>
            <a:r>
              <a:rPr lang="en-US" sz="2800" dirty="0">
                <a:solidFill>
                  <a:srgbClr val="002060"/>
                </a:solidFill>
                <a:latin typeface="12 pt Helvetica* 55 Roman   05472"/>
                <a:ea typeface="12 pt Helvetica* 55 Roman   05472"/>
                <a:cs typeface="12 pt Helvetica* 55 Roman   05472"/>
                <a:sym typeface="12 pt Helvetica* 55 Roman   05472"/>
              </a:rPr>
              <a:t>y</a:t>
            </a:r>
            <a:r>
              <a:rPr sz="2800" dirty="0">
                <a:solidFill>
                  <a:srgbClr val="002060"/>
                </a:solidFill>
                <a:latin typeface="12 pt Helvetica* 55 Roman   05472"/>
                <a:ea typeface="12 pt Helvetica* 55 Roman   05472"/>
                <a:cs typeface="12 pt Helvetica* 55 Roman   05472"/>
                <a:sym typeface="12 pt Helvetica* 55 Roman   05472"/>
              </a:rPr>
              <a:t>our financial statements</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Check your credit report</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Establish collateral options</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Show your equity contribution</a:t>
            </a:r>
          </a:p>
          <a:p>
            <a:pPr marL="914400" lvl="1" indent="-514350">
              <a:spcBef>
                <a:spcPts val="600"/>
              </a:spcBef>
              <a:buFontTx/>
              <a:buAutoNum type="arabicPeriod"/>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Research your financing options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Loan Package</a:t>
            </a:r>
          </a:p>
        </p:txBody>
      </p:sp>
      <p:sp>
        <p:nvSpPr>
          <p:cNvPr id="198" name="Shape 198"/>
          <p:cNvSpPr>
            <a:spLocks noGrp="1"/>
          </p:cNvSpPr>
          <p:nvPr>
            <p:ph type="body" idx="1"/>
          </p:nvPr>
        </p:nvSpPr>
        <p:spPr>
          <a:xfrm>
            <a:off x="552450" y="1085850"/>
            <a:ext cx="8058150" cy="4267200"/>
          </a:xfrm>
          <a:prstGeom prst="rect">
            <a:avLst/>
          </a:prstGeom>
        </p:spPr>
        <p:txBody>
          <a:bodyPr lIns="0" tIns="0" rIns="0" bIns="0">
            <a:normAutofit/>
          </a:bodyPr>
          <a:lstStyle/>
          <a:p>
            <a:pPr marL="0" lvl="0" indent="0">
              <a:buSzTx/>
              <a:buNone/>
              <a:defRPr sz="1800">
                <a:solidFill>
                  <a:srgbClr val="000000"/>
                </a:solidFill>
              </a:defRPr>
            </a:pPr>
            <a:r>
              <a:rPr lang="en-US" sz="3000" b="1" dirty="0">
                <a:solidFill>
                  <a:srgbClr val="C1961C"/>
                </a:solidFill>
              </a:rPr>
              <a:t>Co</a:t>
            </a:r>
            <a:r>
              <a:rPr sz="3000" b="1" dirty="0">
                <a:solidFill>
                  <a:srgbClr val="C1961C"/>
                </a:solidFill>
              </a:rPr>
              <a:t>mmon elements of a loan package</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Business plan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Business financial statements (current and historical)</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Personal financial statements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Personal and business tax returns</a:t>
            </a:r>
          </a:p>
        </p:txBody>
      </p:sp>
      <p:sp>
        <p:nvSpPr>
          <p:cNvPr id="199" name="Shape 199"/>
          <p:cNvSpPr/>
          <p:nvPr/>
        </p:nvSpPr>
        <p:spPr>
          <a:xfrm>
            <a:off x="7391400" y="5714999"/>
            <a:ext cx="1454938" cy="30106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2060"/>
                </a:solidFill>
                <a:latin typeface="12 pt Helvetica* 55 Roman   05472"/>
                <a:ea typeface="12 pt Helvetica* 55 Roman   05472"/>
                <a:cs typeface="12 pt Helvetica* 55 Roman   05472"/>
                <a:sym typeface="12 pt Helvetica* 55 Roman   05472"/>
              </a:defRPr>
            </a:lvl1pPr>
          </a:lstStyle>
          <a:p>
            <a:pPr lvl="0">
              <a:defRPr>
                <a:solidFill>
                  <a:srgbClr val="000000"/>
                </a:solidFill>
              </a:defRPr>
            </a:pPr>
            <a:r>
              <a:rPr>
                <a:solidFill>
                  <a:srgbClr val="002060"/>
                </a:solidFill>
              </a:rPr>
              <a:t>Continued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Loan Package</a:t>
            </a:r>
          </a:p>
        </p:txBody>
      </p:sp>
      <p:sp>
        <p:nvSpPr>
          <p:cNvPr id="204" name="Shape 204"/>
          <p:cNvSpPr>
            <a:spLocks noGrp="1"/>
          </p:cNvSpPr>
          <p:nvPr>
            <p:ph type="body" idx="1"/>
          </p:nvPr>
        </p:nvSpPr>
        <p:spPr>
          <a:xfrm>
            <a:off x="552450" y="1670050"/>
            <a:ext cx="8058150" cy="42672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Source and amount of equity contribution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Credit report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Collateral</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Purchase agreement, appraisals, contracts, and estimates</a:t>
            </a:r>
          </a:p>
        </p:txBody>
      </p:sp>
      <p:sp>
        <p:nvSpPr>
          <p:cNvPr id="205" name="Shape 205"/>
          <p:cNvSpPr/>
          <p:nvPr/>
        </p:nvSpPr>
        <p:spPr>
          <a:xfrm>
            <a:off x="552450" y="1066800"/>
            <a:ext cx="822960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spcBef>
                <a:spcPts val="700"/>
              </a:spcBef>
              <a:defRPr sz="3000">
                <a:solidFill>
                  <a:srgbClr val="BFBFBF"/>
                </a:solidFill>
                <a:latin typeface="12 pt. Helvetica* 85 Heavy   08472"/>
                <a:ea typeface="12 pt. Helvetica* 85 Heavy   08472"/>
                <a:cs typeface="12 pt. Helvetica* 85 Heavy   08472"/>
                <a:sym typeface="12 pt. Helvetica* 85 Heavy   08472"/>
              </a:defRPr>
            </a:lvl1pPr>
          </a:lstStyle>
          <a:p>
            <a:pPr marL="0" indent="0" algn="l">
              <a:defRPr sz="1800">
                <a:solidFill>
                  <a:srgbClr val="000000"/>
                </a:solidFill>
              </a:defRPr>
            </a:pPr>
            <a:r>
              <a:rPr sz="3200" b="1" dirty="0">
                <a:solidFill>
                  <a:srgbClr val="C1961C"/>
                </a:solidFill>
              </a:rPr>
              <a:t>What are elements of a loan package?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Qualifying for a Loan</a:t>
            </a:r>
          </a:p>
        </p:txBody>
      </p:sp>
      <p:sp>
        <p:nvSpPr>
          <p:cNvPr id="210" name="Shape 210"/>
          <p:cNvSpPr>
            <a:spLocks noGrp="1"/>
          </p:cNvSpPr>
          <p:nvPr>
            <p:ph type="body" idx="1"/>
          </p:nvPr>
        </p:nvSpPr>
        <p:spPr>
          <a:xfrm>
            <a:off x="590549" y="1066800"/>
            <a:ext cx="8523290" cy="4267200"/>
          </a:xfrm>
          <a:prstGeom prst="rect">
            <a:avLst/>
          </a:prstGeom>
        </p:spPr>
        <p:txBody>
          <a:bodyPr lIns="0" tIns="0" rIns="0" bIns="0">
            <a:normAutofit/>
          </a:bodyPr>
          <a:lstStyle/>
          <a:p>
            <a:pPr marL="0" lvl="0" indent="0">
              <a:buSzTx/>
              <a:buNone/>
              <a:defRPr sz="1800">
                <a:solidFill>
                  <a:srgbClr val="000000"/>
                </a:solidFill>
              </a:defRPr>
            </a:pPr>
            <a:r>
              <a:rPr sz="3000" b="1" dirty="0">
                <a:solidFill>
                  <a:srgbClr val="C1961C"/>
                </a:solidFill>
              </a:rPr>
              <a:t>What are the criteria for qualifying for a loan?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Good credit score</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Equity contribution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Repayment ability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Loan to value ratio </a:t>
            </a:r>
          </a:p>
        </p:txBody>
      </p:sp>
      <p:pic>
        <p:nvPicPr>
          <p:cNvPr id="211" name="image13.jpeg" descr="iStock_000009070202XSmall.jpg"/>
          <p:cNvPicPr/>
          <p:nvPr/>
        </p:nvPicPr>
        <p:blipFill>
          <a:blip r:embed="rId3">
            <a:extLst/>
          </a:blip>
          <a:stretch>
            <a:fillRect/>
          </a:stretch>
        </p:blipFill>
        <p:spPr>
          <a:xfrm>
            <a:off x="4932362" y="3370262"/>
            <a:ext cx="4048126" cy="2686051"/>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Start Up Financing</a:t>
            </a:r>
          </a:p>
        </p:txBody>
      </p:sp>
      <p:sp>
        <p:nvSpPr>
          <p:cNvPr id="216" name="Shape 216"/>
          <p:cNvSpPr>
            <a:spLocks noGrp="1"/>
          </p:cNvSpPr>
          <p:nvPr>
            <p:ph type="body" idx="1"/>
          </p:nvPr>
        </p:nvSpPr>
        <p:spPr>
          <a:xfrm>
            <a:off x="552450" y="1047750"/>
            <a:ext cx="8229600" cy="4267200"/>
          </a:xfrm>
          <a:prstGeom prst="rect">
            <a:avLst/>
          </a:prstGeom>
        </p:spPr>
        <p:txBody>
          <a:bodyPr lIns="0" tIns="0" rIns="0" bIns="0">
            <a:normAutofit/>
          </a:bodyPr>
          <a:lstStyle/>
          <a:p>
            <a:pPr marL="0" lvl="0" indent="0">
              <a:buSzTx/>
              <a:buNone/>
              <a:defRPr sz="1800">
                <a:solidFill>
                  <a:srgbClr val="000000"/>
                </a:solidFill>
              </a:defRPr>
            </a:pPr>
            <a:r>
              <a:rPr sz="3000" b="1" dirty="0">
                <a:solidFill>
                  <a:srgbClr val="C1961C"/>
                </a:solidFill>
              </a:rPr>
              <a:t>What are the financing options for a</a:t>
            </a:r>
            <a:br>
              <a:rPr sz="3000" b="1" dirty="0">
                <a:solidFill>
                  <a:srgbClr val="C1961C"/>
                </a:solidFill>
              </a:rPr>
            </a:br>
            <a:r>
              <a:rPr sz="3000" b="1" dirty="0">
                <a:solidFill>
                  <a:srgbClr val="C1961C"/>
                </a:solidFill>
              </a:rPr>
              <a:t>start-up business?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Equity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Sweat equity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Business credit card</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Family</a:t>
            </a:r>
          </a:p>
        </p:txBody>
      </p:sp>
      <p:pic>
        <p:nvPicPr>
          <p:cNvPr id="217" name="image14.jpg" descr="C:\Users\Bruce Soule\AppData\Local\Microsoft\Windows\Temporary Internet Files\Content.IE5\O5RQQDWP\MP900422754[1].jpg"/>
          <p:cNvPicPr/>
          <p:nvPr/>
        </p:nvPicPr>
        <p:blipFill>
          <a:blip r:embed="rId3">
            <a:extLst/>
          </a:blip>
          <a:stretch>
            <a:fillRect/>
          </a:stretch>
        </p:blipFill>
        <p:spPr>
          <a:xfrm>
            <a:off x="4841875" y="1922463"/>
            <a:ext cx="4068763" cy="4068763"/>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Looking for a Loan</a:t>
            </a:r>
          </a:p>
        </p:txBody>
      </p:sp>
      <p:sp>
        <p:nvSpPr>
          <p:cNvPr id="222" name="Shape 222"/>
          <p:cNvSpPr>
            <a:spLocks noGrp="1"/>
          </p:cNvSpPr>
          <p:nvPr>
            <p:ph type="body" idx="1"/>
          </p:nvPr>
        </p:nvSpPr>
        <p:spPr>
          <a:xfrm>
            <a:off x="552450" y="1047750"/>
            <a:ext cx="8058150" cy="4267200"/>
          </a:xfrm>
          <a:prstGeom prst="rect">
            <a:avLst/>
          </a:prstGeom>
        </p:spPr>
        <p:txBody>
          <a:bodyPr lIns="0" tIns="0" rIns="0" bIns="0">
            <a:normAutofit/>
          </a:bodyPr>
          <a:lstStyle/>
          <a:p>
            <a:pPr marL="0" lvl="0" indent="0">
              <a:buSzTx/>
              <a:buNone/>
              <a:defRPr sz="1800">
                <a:solidFill>
                  <a:srgbClr val="000000"/>
                </a:solidFill>
              </a:defRPr>
            </a:pPr>
            <a:r>
              <a:rPr sz="3000" b="1" dirty="0">
                <a:solidFill>
                  <a:srgbClr val="C1961C"/>
                </a:solidFill>
              </a:rPr>
              <a:t>Where should you look for a business loan?</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Banks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Regional lending</a:t>
            </a:r>
            <a:br>
              <a:rPr sz="2800" dirty="0">
                <a:solidFill>
                  <a:srgbClr val="002060"/>
                </a:solidFill>
                <a:latin typeface="12 pt Helvetica* 55 Roman   05472"/>
                <a:ea typeface="12 pt Helvetica* 55 Roman   05472"/>
                <a:cs typeface="12 pt Helvetica* 55 Roman   05472"/>
                <a:sym typeface="12 pt Helvetica* 55 Roman   05472"/>
              </a:rPr>
            </a:br>
            <a:r>
              <a:rPr sz="2800" dirty="0">
                <a:solidFill>
                  <a:srgbClr val="002060"/>
                </a:solidFill>
                <a:latin typeface="12 pt Helvetica* 55 Roman   05472"/>
                <a:ea typeface="12 pt Helvetica* 55 Roman   05472"/>
                <a:cs typeface="12 pt Helvetica* 55 Roman   05472"/>
                <a:sym typeface="12 pt Helvetica* 55 Roman   05472"/>
              </a:rPr>
              <a:t>organizations</a:t>
            </a:r>
          </a:p>
        </p:txBody>
      </p:sp>
      <p:pic>
        <p:nvPicPr>
          <p:cNvPr id="223" name="image15.jpg" descr="ccc13.jpg"/>
          <p:cNvPicPr/>
          <p:nvPr/>
        </p:nvPicPr>
        <p:blipFill>
          <a:blip r:embed="rId3">
            <a:extLst/>
          </a:blip>
          <a:stretch>
            <a:fillRect/>
          </a:stretch>
        </p:blipFill>
        <p:spPr>
          <a:xfrm>
            <a:off x="5208587" y="1809750"/>
            <a:ext cx="3090863" cy="4122738"/>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dirty="0">
                <a:solidFill>
                  <a:srgbClr val="C1961C"/>
                </a:solidFill>
              </a:rPr>
              <a:t>Key Points to Remember</a:t>
            </a:r>
          </a:p>
        </p:txBody>
      </p:sp>
      <p:sp>
        <p:nvSpPr>
          <p:cNvPr id="228" name="Shape 228"/>
          <p:cNvSpPr>
            <a:spLocks noGrp="1"/>
          </p:cNvSpPr>
          <p:nvPr>
            <p:ph type="body" idx="1"/>
          </p:nvPr>
        </p:nvSpPr>
        <p:spPr>
          <a:xfrm>
            <a:off x="542924" y="1082842"/>
            <a:ext cx="8264191" cy="5114925"/>
          </a:xfrm>
          <a:prstGeom prst="rect">
            <a:avLst/>
          </a:prstGeom>
        </p:spPr>
        <p:txBody>
          <a:bodyPr lIns="0" tIns="0" rIns="0" bIns="0">
            <a:noAutofit/>
          </a:bodyPr>
          <a:lstStyle/>
          <a:p>
            <a:pPr>
              <a:spcBef>
                <a:spcPts val="0"/>
              </a:spcBef>
            </a:pPr>
            <a:r>
              <a:rPr lang="en-US" sz="2400" b="1" dirty="0">
                <a:latin typeface="+mn-lt"/>
              </a:rPr>
              <a:t>Financing is getting the money you need to start, operate, or grow your business</a:t>
            </a:r>
          </a:p>
          <a:p>
            <a:pPr>
              <a:spcBef>
                <a:spcPts val="0"/>
              </a:spcBef>
            </a:pPr>
            <a:r>
              <a:rPr lang="en-US" sz="2400" b="1" dirty="0">
                <a:latin typeface="+mn-lt"/>
              </a:rPr>
              <a:t>Start with a budget</a:t>
            </a:r>
          </a:p>
          <a:p>
            <a:pPr>
              <a:spcBef>
                <a:spcPts val="0"/>
              </a:spcBef>
            </a:pPr>
            <a:r>
              <a:rPr lang="en-US" sz="2400" b="1" dirty="0">
                <a:latin typeface="+mn-lt"/>
              </a:rPr>
              <a:t>Sound bookkeeping is the basis for all financial management</a:t>
            </a:r>
          </a:p>
          <a:p>
            <a:pPr lvl="1">
              <a:spcBef>
                <a:spcPts val="0"/>
              </a:spcBef>
            </a:pPr>
            <a:r>
              <a:rPr lang="en-US" sz="2400" b="1" dirty="0">
                <a:latin typeface="+mn-lt"/>
              </a:rPr>
              <a:t>Purchase and learn how to use financial management software</a:t>
            </a:r>
          </a:p>
          <a:p>
            <a:pPr>
              <a:spcBef>
                <a:spcPts val="0"/>
              </a:spcBef>
            </a:pPr>
            <a:r>
              <a:rPr lang="en-US" sz="2400" b="1" dirty="0">
                <a:latin typeface="+mn-lt"/>
              </a:rPr>
              <a:t>Three statements — balance sheets, cash flow statements, and profit and loss statements — provide a compelling story to describe a business</a:t>
            </a:r>
          </a:p>
          <a:p>
            <a:pPr>
              <a:spcBef>
                <a:spcPts val="0"/>
              </a:spcBef>
            </a:pPr>
            <a:r>
              <a:rPr lang="en-US" sz="2400" b="1" dirty="0">
                <a:latin typeface="+mn-lt"/>
              </a:rPr>
              <a:t>Separate personal and business records and funds</a:t>
            </a:r>
          </a:p>
          <a:p>
            <a:pPr>
              <a:spcBef>
                <a:spcPts val="0"/>
              </a:spcBef>
            </a:pPr>
            <a:r>
              <a:rPr lang="en-US" sz="2400" b="1" dirty="0">
                <a:solidFill>
                  <a:srgbClr val="002060"/>
                </a:solidFill>
                <a:latin typeface="+mn-lt"/>
                <a:ea typeface="12 pt Helvetica* 55 Roman   05472"/>
                <a:cs typeface="12 pt Helvetica* 55 Roman   05472"/>
                <a:sym typeface="12 pt Helvetica* 55 Roman   05472"/>
              </a:rPr>
              <a:t>Factors that affect your ability to get a loan: credit score, equity contribution, repayment ability, loan to value ratio</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Summary</a:t>
            </a:r>
          </a:p>
        </p:txBody>
      </p:sp>
      <p:sp>
        <p:nvSpPr>
          <p:cNvPr id="233" name="Shape 233"/>
          <p:cNvSpPr>
            <a:spLocks noGrp="1"/>
          </p:cNvSpPr>
          <p:nvPr>
            <p:ph type="body" idx="1"/>
          </p:nvPr>
        </p:nvSpPr>
        <p:spPr>
          <a:xfrm>
            <a:off x="457200" y="1066800"/>
            <a:ext cx="8229600" cy="42672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What final questions do you have?</a:t>
            </a:r>
          </a:p>
          <a:p>
            <a:pPr marL="457200" lvl="1" indent="-400050">
              <a:spcBef>
                <a:spcPts val="600"/>
              </a:spcBef>
              <a:buFont typeface="Wingdings" panose="05000000000000000000" pitchFamily="2" charset="2"/>
              <a:buChar char="§"/>
              <a:defRPr sz="1800">
                <a:solidFill>
                  <a:srgbClr val="000000"/>
                </a:solidFill>
              </a:defRPr>
            </a:pPr>
            <a:endParaRPr sz="2800" dirty="0">
              <a:solidFill>
                <a:srgbClr val="002060"/>
              </a:solidFill>
              <a:latin typeface="12 pt Helvetica* 55 Roman   05472"/>
              <a:ea typeface="12 pt Helvetica* 55 Roman   05472"/>
              <a:cs typeface="12 pt Helvetica* 55 Roman   05472"/>
            </a:endParaRP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What have you learned?</a:t>
            </a:r>
          </a:p>
          <a:p>
            <a:pPr marL="457200" lvl="1" indent="-400050">
              <a:spcBef>
                <a:spcPts val="600"/>
              </a:spcBef>
              <a:buFont typeface="Wingdings" panose="05000000000000000000" pitchFamily="2" charset="2"/>
              <a:buChar char="§"/>
              <a:defRPr sz="1800">
                <a:solidFill>
                  <a:srgbClr val="000000"/>
                </a:solidFill>
              </a:defRPr>
            </a:pPr>
            <a:endParaRPr sz="2800" dirty="0">
              <a:solidFill>
                <a:srgbClr val="002060"/>
              </a:solidFill>
              <a:latin typeface="12 pt Helvetica* 55 Roman   05472"/>
              <a:ea typeface="12 pt Helvetica* 55 Roman   05472"/>
              <a:cs typeface="12 pt Helvetica* 55 Roman   05472"/>
            </a:endParaRP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How would you evaluate the training?</a:t>
            </a:r>
          </a:p>
        </p:txBody>
      </p:sp>
      <p:pic>
        <p:nvPicPr>
          <p:cNvPr id="234" name="image16.png" descr="Clipboard and pencil"/>
          <p:cNvPicPr/>
          <p:nvPr/>
        </p:nvPicPr>
        <p:blipFill>
          <a:blip r:embed="rId2">
            <a:extLst/>
          </a:blip>
          <a:srcRect t="22000"/>
          <a:stretch>
            <a:fillRect/>
          </a:stretch>
        </p:blipFill>
        <p:spPr>
          <a:xfrm>
            <a:off x="6705600" y="4038599"/>
            <a:ext cx="2063750" cy="160972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lang="en-US" sz="3600" dirty="0">
                <a:solidFill>
                  <a:srgbClr val="C1961C"/>
                </a:solidFill>
              </a:rPr>
              <a:t>Learning </a:t>
            </a:r>
            <a:r>
              <a:rPr sz="3600" dirty="0">
                <a:solidFill>
                  <a:srgbClr val="C1961C"/>
                </a:solidFill>
              </a:rPr>
              <a:t>Objectives</a:t>
            </a:r>
          </a:p>
        </p:txBody>
      </p:sp>
      <p:sp>
        <p:nvSpPr>
          <p:cNvPr id="38" name="Shape 38"/>
          <p:cNvSpPr>
            <a:spLocks noGrp="1"/>
          </p:cNvSpPr>
          <p:nvPr>
            <p:ph type="body" idx="1"/>
          </p:nvPr>
        </p:nvSpPr>
        <p:spPr>
          <a:xfrm>
            <a:off x="457200" y="1143000"/>
            <a:ext cx="8229600" cy="47117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Explain financing basics for a small business, including:</a:t>
            </a:r>
          </a:p>
          <a:p>
            <a:pPr marL="857250" lvl="1" indent="-304800">
              <a:spcBef>
                <a:spcPts val="18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Start up financing</a:t>
            </a:r>
          </a:p>
          <a:p>
            <a:pPr marL="857250" lvl="1" indent="-304800">
              <a:spcBef>
                <a:spcPts val="18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for a growing business</a:t>
            </a:r>
          </a:p>
          <a:p>
            <a:pPr marL="857250" lvl="1" indent="-304800">
              <a:spcBef>
                <a:spcPts val="18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working capital</a:t>
            </a:r>
          </a:p>
          <a:p>
            <a:pPr marL="857250" lvl="1" indent="-304800">
              <a:spcBef>
                <a:spcPts val="18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fixed assets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Conclusion</a:t>
            </a:r>
          </a:p>
        </p:txBody>
      </p:sp>
      <p:sp>
        <p:nvSpPr>
          <p:cNvPr id="237" name="Shape 237"/>
          <p:cNvSpPr>
            <a:spLocks noGrp="1"/>
          </p:cNvSpPr>
          <p:nvPr>
            <p:ph type="body" idx="1"/>
          </p:nvPr>
        </p:nvSpPr>
        <p:spPr>
          <a:xfrm>
            <a:off x="457200" y="914400"/>
            <a:ext cx="8382000" cy="5199063"/>
          </a:xfrm>
          <a:prstGeom prst="rect">
            <a:avLst/>
          </a:prstGeom>
        </p:spPr>
        <p:txBody>
          <a:bodyPr lIns="0" tIns="0" rIns="0" bIns="0">
            <a:normAutofit/>
          </a:bodyPr>
          <a:lstStyle/>
          <a:p>
            <a:pPr lvl="0">
              <a:buSzTx/>
              <a:buNone/>
              <a:defRPr sz="1800">
                <a:solidFill>
                  <a:srgbClr val="000000"/>
                </a:solidFill>
              </a:defRPr>
            </a:pPr>
            <a:r>
              <a:rPr sz="3000" dirty="0">
                <a:solidFill>
                  <a:srgbClr val="132F5A"/>
                </a:solidFill>
              </a:rPr>
              <a:t>You learned about: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What financial management is and why </a:t>
            </a:r>
            <a:r>
              <a:rPr lang="en-US" sz="2800" dirty="0">
                <a:solidFill>
                  <a:srgbClr val="002060"/>
                </a:solidFill>
                <a:latin typeface="12 pt Helvetica* 55 Roman   05472"/>
                <a:ea typeface="12 pt Helvetica* 55 Roman   05472"/>
                <a:cs typeface="12 pt Helvetica* 55 Roman   05472"/>
                <a:sym typeface="12 pt Helvetica* 55 Roman   05472"/>
              </a:rPr>
              <a:t>it is </a:t>
            </a:r>
            <a:r>
              <a:rPr sz="2800" dirty="0">
                <a:solidFill>
                  <a:srgbClr val="002060"/>
                </a:solidFill>
                <a:latin typeface="12 pt Helvetica* 55 Roman   05472"/>
                <a:ea typeface="12 pt Helvetica* 55 Roman   05472"/>
                <a:cs typeface="12 pt Helvetica* 55 Roman   05472"/>
                <a:sym typeface="12 pt Helvetica* 55 Roman   05472"/>
              </a:rPr>
              <a:t>important.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Common financial management practices, rules and tools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Financing basics, such as:</a:t>
            </a:r>
          </a:p>
          <a:p>
            <a:pPr marL="853168" lvl="2" indent="-400050">
              <a:spcBef>
                <a:spcPts val="600"/>
              </a:spcBef>
              <a:buFont typeface="Wingdings" panose="05000000000000000000" pitchFamily="2" charset="2"/>
              <a:buChar char="§"/>
              <a:defRPr sz="1800">
                <a:solidFill>
                  <a:srgbClr val="000000"/>
                </a:solidFill>
              </a:defRPr>
            </a:pPr>
            <a:r>
              <a:rPr sz="2400" dirty="0">
                <a:solidFill>
                  <a:srgbClr val="002060"/>
                </a:solidFill>
                <a:latin typeface="12 pt Helvetica* 55 Roman   05472"/>
                <a:ea typeface="12 pt Helvetica* 55 Roman   05472"/>
                <a:cs typeface="12 pt Helvetica* 55 Roman   05472"/>
                <a:sym typeface="12 pt Helvetica* 55 Roman   05472"/>
              </a:rPr>
              <a:t>Start up financing</a:t>
            </a:r>
            <a:endParaRPr lang="en-US" sz="2400" dirty="0">
              <a:solidFill>
                <a:srgbClr val="002060"/>
              </a:solidFill>
              <a:latin typeface="12 pt Helvetica* 55 Roman   05472"/>
              <a:ea typeface="12 pt Helvetica* 55 Roman   05472"/>
              <a:cs typeface="12 pt Helvetica* 55 Roman   05472"/>
              <a:sym typeface="12 pt Helvetica* 55 Roman   05472"/>
            </a:endParaRPr>
          </a:p>
          <a:p>
            <a:pPr marL="853168" lvl="2" indent="-400050">
              <a:spcBef>
                <a:spcPts val="600"/>
              </a:spcBef>
              <a:buFont typeface="Wingdings" panose="05000000000000000000" pitchFamily="2" charset="2"/>
              <a:buChar char="§"/>
              <a:defRPr sz="1800">
                <a:solidFill>
                  <a:srgbClr val="000000"/>
                </a:solidFill>
              </a:defRPr>
            </a:pPr>
            <a:r>
              <a:rPr sz="2400" dirty="0">
                <a:solidFill>
                  <a:srgbClr val="002060"/>
                </a:solidFill>
                <a:latin typeface="12 pt Helvetica* 55 Roman   05472"/>
                <a:ea typeface="12 pt Helvetica* 55 Roman   05472"/>
                <a:cs typeface="12 pt Helvetica* 55 Roman   05472"/>
                <a:sym typeface="12 pt Helvetica* 55 Roman   05472"/>
              </a:rPr>
              <a:t>Financing a growing business</a:t>
            </a:r>
            <a:endParaRPr lang="en-US" sz="2400" dirty="0">
              <a:solidFill>
                <a:srgbClr val="002060"/>
              </a:solidFill>
              <a:latin typeface="12 pt Helvetica* 55 Roman   05472"/>
              <a:ea typeface="12 pt Helvetica* 55 Roman   05472"/>
              <a:cs typeface="12 pt Helvetica* 55 Roman   05472"/>
              <a:sym typeface="12 pt Helvetica* 55 Roman   05472"/>
            </a:endParaRPr>
          </a:p>
          <a:p>
            <a:pPr marL="853168" lvl="2" indent="-400050">
              <a:spcBef>
                <a:spcPts val="600"/>
              </a:spcBef>
              <a:buFont typeface="Wingdings" panose="05000000000000000000" pitchFamily="2" charset="2"/>
              <a:buChar char="§"/>
              <a:defRPr sz="1800">
                <a:solidFill>
                  <a:srgbClr val="000000"/>
                </a:solidFill>
              </a:defRPr>
            </a:pPr>
            <a:r>
              <a:rPr sz="2400" dirty="0">
                <a:solidFill>
                  <a:srgbClr val="002060"/>
                </a:solidFill>
                <a:latin typeface="12 pt Helvetica* 55 Roman   05472"/>
                <a:ea typeface="12 pt Helvetica* 55 Roman   05472"/>
                <a:cs typeface="12 pt Helvetica* 55 Roman   05472"/>
                <a:sym typeface="12 pt Helvetica* 55 Roman   05472"/>
              </a:rPr>
              <a:t>Financing working capital</a:t>
            </a:r>
            <a:endParaRPr lang="en-US" sz="2400" dirty="0">
              <a:solidFill>
                <a:srgbClr val="002060"/>
              </a:solidFill>
              <a:latin typeface="12 pt Helvetica* 55 Roman   05472"/>
              <a:ea typeface="12 pt Helvetica* 55 Roman   05472"/>
              <a:cs typeface="12 pt Helvetica* 55 Roman   05472"/>
              <a:sym typeface="12 pt Helvetica* 55 Roman   05472"/>
            </a:endParaRPr>
          </a:p>
          <a:p>
            <a:pPr marL="853168" lvl="2" indent="-400050">
              <a:spcBef>
                <a:spcPts val="600"/>
              </a:spcBef>
              <a:buFont typeface="Wingdings" panose="05000000000000000000" pitchFamily="2" charset="2"/>
              <a:buChar char="§"/>
              <a:defRPr sz="1800">
                <a:solidFill>
                  <a:srgbClr val="000000"/>
                </a:solidFill>
              </a:defRPr>
            </a:pPr>
            <a:r>
              <a:rPr sz="2400" dirty="0">
                <a:solidFill>
                  <a:srgbClr val="002060"/>
                </a:solidFill>
                <a:latin typeface="12 pt Helvetica* 55 Roman   05472"/>
                <a:ea typeface="12 pt Helvetica* 55 Roman   05472"/>
                <a:cs typeface="12 pt Helvetica* 55 Roman   05472"/>
                <a:sym typeface="12 pt Helvetica* 55 Roman   05472"/>
              </a:rPr>
              <a:t>Financing fixed assets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Pre-Post Test and Evaluation</a:t>
            </a:r>
          </a:p>
        </p:txBody>
      </p:sp>
      <p:sp>
        <p:nvSpPr>
          <p:cNvPr id="3" name="Content Placeholder 2"/>
          <p:cNvSpPr>
            <a:spLocks noGrp="1"/>
          </p:cNvSpPr>
          <p:nvPr>
            <p:ph idx="1"/>
          </p:nvPr>
        </p:nvSpPr>
        <p:spPr>
          <a:xfrm>
            <a:off x="309114" y="1435796"/>
            <a:ext cx="6669678" cy="4267200"/>
          </a:xfrm>
        </p:spPr>
        <p:txBody>
          <a:bodyPr/>
          <a:lstStyle/>
          <a:p>
            <a:pPr>
              <a:spcBef>
                <a:spcPts val="0"/>
              </a:spcBef>
            </a:pPr>
            <a:r>
              <a:rPr lang="en-US" sz="2700" b="0" dirty="0"/>
              <a:t>If you have not already done so, assess what your knowledge on this topic was </a:t>
            </a:r>
            <a:r>
              <a:rPr lang="en-US" sz="2700" b="0" i="1" dirty="0"/>
              <a:t>before</a:t>
            </a:r>
            <a:r>
              <a:rPr lang="en-US" sz="2700" b="0" dirty="0"/>
              <a:t> you participated in this class.</a:t>
            </a:r>
          </a:p>
          <a:p>
            <a:pPr>
              <a:spcBef>
                <a:spcPts val="0"/>
              </a:spcBef>
            </a:pPr>
            <a:r>
              <a:rPr lang="en-US" sz="2700" b="0" dirty="0"/>
              <a:t>Assess your knowledge on this topic </a:t>
            </a:r>
            <a:r>
              <a:rPr lang="en-US" sz="2700" b="0" i="1" dirty="0"/>
              <a:t>after</a:t>
            </a:r>
            <a:r>
              <a:rPr lang="en-US" sz="2700" b="0" dirty="0"/>
              <a:t> taking this class.</a:t>
            </a:r>
          </a:p>
          <a:p>
            <a:pPr>
              <a:spcBef>
                <a:spcPts val="0"/>
              </a:spcBef>
            </a:pPr>
            <a:r>
              <a:rPr lang="en-US" sz="2700" b="0" dirty="0"/>
              <a:t>Complete the Evaluation Form. Your feedback is helpful!</a:t>
            </a:r>
          </a:p>
          <a:p>
            <a:pPr marL="0" indent="0">
              <a:spcBef>
                <a:spcPts val="0"/>
              </a:spcBef>
              <a:buNone/>
            </a:pPr>
            <a:endParaRPr lang="en-US" sz="2700" b="0" dirty="0"/>
          </a:p>
          <a:p>
            <a:pPr marL="0" indent="0">
              <a:spcBef>
                <a:spcPts val="0"/>
              </a:spcBef>
              <a:buNone/>
            </a:pPr>
            <a:r>
              <a:rPr lang="en-US" sz="2700" b="0" dirty="0"/>
              <a:t>Thank you!</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470" t="11119" r="13158" b="9478"/>
          <a:stretch/>
        </p:blipFill>
        <p:spPr>
          <a:xfrm>
            <a:off x="6978791" y="3336655"/>
            <a:ext cx="2019869" cy="1815153"/>
          </a:xfrm>
          <a:prstGeom prst="rect">
            <a:avLst/>
          </a:prstGeom>
        </p:spPr>
      </p:pic>
      <p:sp>
        <p:nvSpPr>
          <p:cNvPr id="5" name="TextBox 4"/>
          <p:cNvSpPr txBox="1"/>
          <p:nvPr/>
        </p:nvSpPr>
        <p:spPr>
          <a:xfrm rot="11964325" flipH="1" flipV="1">
            <a:off x="6399637" y="1405459"/>
            <a:ext cx="2560320" cy="461665"/>
          </a:xfrm>
          <a:prstGeom prst="rect">
            <a:avLst/>
          </a:prstGeom>
          <a:solidFill>
            <a:srgbClr val="C1961C"/>
          </a:solidFill>
          <a:effectLst>
            <a:outerShdw blurRad="50800" dist="38100" dir="2700000" algn="tl" rotWithShape="0">
              <a:prstClr val="black">
                <a:alpha val="40000"/>
              </a:prstClr>
            </a:outerShdw>
          </a:effectLst>
        </p:spPr>
        <p:txBody>
          <a:bodyPr wrap="square" rtlCol="0">
            <a:spAutoFit/>
          </a:bodyPr>
          <a:lstStyle/>
          <a:p>
            <a:pPr algn="ctr"/>
            <a:r>
              <a:rPr lang="en-US" sz="2400" dirty="0">
                <a:solidFill>
                  <a:schemeClr val="bg1"/>
                </a:solidFill>
              </a:rPr>
              <a:t>In your workbook</a:t>
            </a:r>
          </a:p>
        </p:txBody>
      </p:sp>
    </p:spTree>
    <p:extLst>
      <p:ext uri="{BB962C8B-B14F-4D97-AF65-F5344CB8AC3E}">
        <p14:creationId xmlns:p14="http://schemas.microsoft.com/office/powerpoint/2010/main" val="5459058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5.jpeg" descr="question_mark.jpg"/>
          <p:cNvPicPr/>
          <p:nvPr/>
        </p:nvPicPr>
        <p:blipFill>
          <a:blip r:embed="rId3">
            <a:extLst/>
          </a:blip>
          <a:stretch>
            <a:fillRect/>
          </a:stretch>
        </p:blipFill>
        <p:spPr>
          <a:xfrm>
            <a:off x="4114800" y="2286000"/>
            <a:ext cx="4953000" cy="3911600"/>
          </a:xfrm>
          <a:prstGeom prst="rect">
            <a:avLst/>
          </a:prstGeom>
          <a:ln w="12700">
            <a:miter lim="400000"/>
          </a:ln>
        </p:spPr>
      </p:pic>
      <p:sp>
        <p:nvSpPr>
          <p:cNvPr id="43" name="Shape 43"/>
          <p:cNvSpPr>
            <a:spLocks noGrp="1"/>
          </p:cNvSpPr>
          <p:nvPr>
            <p:ph type="title"/>
          </p:nvPr>
        </p:nvSpPr>
        <p:spPr>
          <a:xfrm>
            <a:off x="280738" y="429126"/>
            <a:ext cx="8595360" cy="609600"/>
          </a:xfrm>
          <a:prstGeom prst="rect">
            <a:avLst/>
          </a:prstGeom>
        </p:spPr>
        <p:txBody>
          <a:bodyPr lIns="0" tIns="0" rIns="0" bIns="0">
            <a:normAutofit/>
          </a:bodyPr>
          <a:lstStyle/>
          <a:p>
            <a:pPr lvl="0">
              <a:defRPr sz="1800">
                <a:solidFill>
                  <a:srgbClr val="000000"/>
                </a:solidFill>
              </a:defRPr>
            </a:pPr>
            <a:r>
              <a:rPr lang="en-US" sz="3600" b="1" dirty="0">
                <a:solidFill>
                  <a:srgbClr val="C1961C"/>
                </a:solidFill>
              </a:rPr>
              <a:t>Introductions</a:t>
            </a:r>
            <a:r>
              <a:rPr lang="en-US" sz="3600" dirty="0">
                <a:solidFill>
                  <a:srgbClr val="C1961C"/>
                </a:solidFill>
              </a:rPr>
              <a:t>: </a:t>
            </a:r>
            <a:r>
              <a:rPr sz="3600" dirty="0">
                <a:solidFill>
                  <a:srgbClr val="C1961C"/>
                </a:solidFill>
              </a:rPr>
              <a:t>What Do You </a:t>
            </a:r>
            <a:r>
              <a:rPr lang="en-US" sz="3600" dirty="0">
                <a:solidFill>
                  <a:srgbClr val="C1961C"/>
                </a:solidFill>
              </a:rPr>
              <a:t>Want to </a:t>
            </a:r>
            <a:r>
              <a:rPr sz="3600" dirty="0">
                <a:solidFill>
                  <a:srgbClr val="C1961C"/>
                </a:solidFill>
              </a:rPr>
              <a:t>Know?</a:t>
            </a:r>
          </a:p>
        </p:txBody>
      </p:sp>
      <p:sp>
        <p:nvSpPr>
          <p:cNvPr id="44" name="Shape 44"/>
          <p:cNvSpPr>
            <a:spLocks noGrp="1"/>
          </p:cNvSpPr>
          <p:nvPr>
            <p:ph type="body" idx="1"/>
          </p:nvPr>
        </p:nvSpPr>
        <p:spPr>
          <a:xfrm>
            <a:off x="533400" y="1097624"/>
            <a:ext cx="5867400" cy="3048000"/>
          </a:xfrm>
          <a:prstGeom prst="rect">
            <a:avLst/>
          </a:prstGeom>
        </p:spPr>
        <p:txBody>
          <a:bodyPr lIns="0" tIns="0" rIns="0" bIns="0" anchor="ctr">
            <a:normAutofit/>
          </a:bodyPr>
          <a:lstStyle>
            <a:lvl1pPr marL="0" indent="0">
              <a:buSzTx/>
              <a:buNone/>
            </a:lvl1pPr>
          </a:lstStyle>
          <a:p>
            <a:pPr lvl="0">
              <a:defRPr sz="1800">
                <a:solidFill>
                  <a:srgbClr val="000000"/>
                </a:solidFill>
              </a:defRPr>
            </a:pPr>
            <a:r>
              <a:rPr sz="3000" dirty="0">
                <a:solidFill>
                  <a:srgbClr val="132F5A"/>
                </a:solidFill>
              </a:rPr>
              <a:t>What do you know or want to learn about financial management?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Benefits of Financial Management</a:t>
            </a:r>
          </a:p>
        </p:txBody>
      </p:sp>
      <p:sp>
        <p:nvSpPr>
          <p:cNvPr id="49" name="Shape 49"/>
          <p:cNvSpPr>
            <a:spLocks noGrp="1"/>
          </p:cNvSpPr>
          <p:nvPr>
            <p:ph type="body" idx="1"/>
          </p:nvPr>
        </p:nvSpPr>
        <p:spPr>
          <a:xfrm>
            <a:off x="528640" y="1090616"/>
            <a:ext cx="8081960" cy="5154613"/>
          </a:xfrm>
          <a:prstGeom prst="rect">
            <a:avLst/>
          </a:prstGeom>
        </p:spPr>
        <p:txBody>
          <a:bodyPr lIns="0" tIns="0" rIns="0" bIns="0">
            <a:normAutofit/>
          </a:bodyPr>
          <a:lstStyle/>
          <a:p>
            <a:pPr marL="0" lvl="0" indent="0">
              <a:buSzTx/>
              <a:buNone/>
              <a:defRPr sz="1800">
                <a:solidFill>
                  <a:srgbClr val="000000"/>
                </a:solidFill>
              </a:defRPr>
            </a:pPr>
            <a:r>
              <a:rPr sz="3000" dirty="0">
                <a:solidFill>
                  <a:srgbClr val="132F5A"/>
                </a:solidFill>
              </a:rPr>
              <a:t>Reach your goals by making good decisions.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Know your profitability</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Forecast your growth</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Plan for diversification, new product lines, reaching new markets</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Prepare for financing (loans)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Budgeting</a:t>
            </a:r>
          </a:p>
        </p:txBody>
      </p:sp>
      <p:sp>
        <p:nvSpPr>
          <p:cNvPr id="54" name="Shape 54"/>
          <p:cNvSpPr>
            <a:spLocks noGrp="1"/>
          </p:cNvSpPr>
          <p:nvPr>
            <p:ph type="body" idx="1"/>
          </p:nvPr>
        </p:nvSpPr>
        <p:spPr>
          <a:xfrm>
            <a:off x="569494" y="1070810"/>
            <a:ext cx="8046720" cy="4267200"/>
          </a:xfrm>
          <a:prstGeom prst="rect">
            <a:avLst/>
          </a:prstGeom>
        </p:spPr>
        <p:txBody>
          <a:bodyPr lIns="0" tIns="0" rIns="0" bIns="0">
            <a:normAutofit/>
          </a:bodyPr>
          <a:lstStyle/>
          <a:p>
            <a:pPr marL="57150" lvl="1" indent="0">
              <a:spcBef>
                <a:spcPts val="600"/>
              </a:spcBef>
              <a:buSzTx/>
              <a:buNone/>
              <a:defRPr sz="1800">
                <a:solidFill>
                  <a:srgbClr val="000000"/>
                </a:solidFill>
              </a:defRPr>
            </a:pPr>
            <a:r>
              <a:rPr sz="2800" dirty="0">
                <a:solidFill>
                  <a:srgbClr val="002060"/>
                </a:solidFill>
                <a:latin typeface="12 pt Helvetica* 55 Roman   05472"/>
                <a:ea typeface="12 pt Helvetica* 55 Roman   05472"/>
                <a:cs typeface="12 pt Helvetica* 55 Roman   05472"/>
                <a:sym typeface="12 pt Helvetica* 55 Roman   05472"/>
              </a:rPr>
              <a:t>There are several financial management practices and tools that are commonly used for small business.</a:t>
            </a:r>
            <a:endParaRPr lang="en-US" sz="2800" dirty="0">
              <a:solidFill>
                <a:srgbClr val="002060"/>
              </a:solidFill>
              <a:latin typeface="12 pt Helvetica* 55 Roman   05472"/>
              <a:ea typeface="12 pt Helvetica* 55 Roman   05472"/>
              <a:cs typeface="12 pt Helvetica* 55 Roman   05472"/>
              <a:sym typeface="12 pt Helvetica* 55 Roman   05472"/>
            </a:endParaRPr>
          </a:p>
          <a:p>
            <a:pPr marL="57150" lvl="1" indent="0">
              <a:spcBef>
                <a:spcPts val="600"/>
              </a:spcBef>
              <a:buSzTx/>
              <a:buNone/>
              <a:defRPr sz="1800">
                <a:solidFill>
                  <a:srgbClr val="000000"/>
                </a:solidFill>
              </a:defRPr>
            </a:pPr>
            <a:r>
              <a:rPr sz="3000" dirty="0">
                <a:solidFill>
                  <a:srgbClr val="002060"/>
                </a:solidFill>
              </a:rPr>
              <a:t>Let’s start with </a:t>
            </a:r>
            <a:r>
              <a:rPr sz="5400" dirty="0">
                <a:solidFill>
                  <a:srgbClr val="002060"/>
                </a:solidFill>
              </a:rPr>
              <a:t>budgeting</a:t>
            </a:r>
            <a:r>
              <a:rPr sz="3000" dirty="0">
                <a:solidFill>
                  <a:srgbClr val="002060"/>
                </a:solidFill>
              </a:rPr>
              <a:t>.</a:t>
            </a:r>
          </a:p>
        </p:txBody>
      </p:sp>
      <p:pic>
        <p:nvPicPr>
          <p:cNvPr id="55" name="image6.jpg" descr="cohdranknfinance2.JPG"/>
          <p:cNvPicPr/>
          <p:nvPr/>
        </p:nvPicPr>
        <p:blipFill>
          <a:blip r:embed="rId3">
            <a:extLst/>
          </a:blip>
          <a:stretch>
            <a:fillRect/>
          </a:stretch>
        </p:blipFill>
        <p:spPr>
          <a:xfrm>
            <a:off x="4640262" y="3816350"/>
            <a:ext cx="4322763" cy="2216150"/>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dirty="0">
                <a:solidFill>
                  <a:srgbClr val="C1961C"/>
                </a:solidFill>
              </a:rPr>
              <a:t>Discussion Point #1: Budgeting </a:t>
            </a:r>
          </a:p>
        </p:txBody>
      </p:sp>
      <p:sp>
        <p:nvSpPr>
          <p:cNvPr id="60" name="Shape 60"/>
          <p:cNvSpPr>
            <a:spLocks noGrp="1"/>
          </p:cNvSpPr>
          <p:nvPr>
            <p:ph type="body" idx="1"/>
          </p:nvPr>
        </p:nvSpPr>
        <p:spPr>
          <a:xfrm>
            <a:off x="537410" y="1075238"/>
            <a:ext cx="8229600" cy="4267201"/>
          </a:xfrm>
          <a:prstGeom prst="rect">
            <a:avLst/>
          </a:prstGeom>
        </p:spPr>
        <p:txBody>
          <a:bodyPr lIns="0" tIns="0" rIns="0" bIns="0">
            <a:normAutofit/>
          </a:bodyPr>
          <a:lstStyle>
            <a:lvl1pPr>
              <a:spcBef>
                <a:spcPts val="600"/>
              </a:spcBef>
              <a:buSzTx/>
              <a:buNone/>
              <a:defRPr sz="2800">
                <a:solidFill>
                  <a:srgbClr val="1F497D"/>
                </a:solidFill>
                <a:latin typeface="Calibri"/>
                <a:ea typeface="Calibri"/>
                <a:cs typeface="Calibri"/>
                <a:sym typeface="Calibri"/>
              </a:defRPr>
            </a:lvl1pPr>
          </a:lstStyle>
          <a:p>
            <a:pPr lvl="0">
              <a:defRPr sz="1800">
                <a:solidFill>
                  <a:srgbClr val="000000"/>
                </a:solidFill>
              </a:defRPr>
            </a:pPr>
            <a:r>
              <a:rPr sz="2800" dirty="0">
                <a:solidFill>
                  <a:srgbClr val="002060"/>
                </a:solidFill>
                <a:latin typeface="+mn-lt"/>
              </a:rPr>
              <a:t>Review</a:t>
            </a:r>
            <a:r>
              <a:rPr sz="2800" dirty="0">
                <a:solidFill>
                  <a:srgbClr val="1F497D"/>
                </a:solidFill>
                <a:latin typeface="+mn-lt"/>
              </a:rPr>
              <a:t> the sample budget in the participant guide.</a:t>
            </a:r>
          </a:p>
        </p:txBody>
      </p:sp>
      <p:pic>
        <p:nvPicPr>
          <p:cNvPr id="61" name="image7.png" descr="Pencil"/>
          <p:cNvPicPr/>
          <p:nvPr/>
        </p:nvPicPr>
        <p:blipFill>
          <a:blip r:embed="rId3">
            <a:extLst/>
          </a:blip>
          <a:stretch>
            <a:fillRect/>
          </a:stretch>
        </p:blipFill>
        <p:spPr>
          <a:xfrm>
            <a:off x="0" y="2895600"/>
            <a:ext cx="1619250" cy="2714625"/>
          </a:xfrm>
          <a:prstGeom prst="rect">
            <a:avLst/>
          </a:prstGeom>
          <a:ln w="12700">
            <a:miter lim="400000"/>
          </a:ln>
        </p:spPr>
      </p:pic>
      <p:sp>
        <p:nvSpPr>
          <p:cNvPr id="62" name="Shape 62"/>
          <p:cNvSpPr/>
          <p:nvPr/>
        </p:nvSpPr>
        <p:spPr>
          <a:xfrm>
            <a:off x="1959728" y="1854784"/>
            <a:ext cx="6646862" cy="22467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65138" lvl="0" indent="-465138">
              <a:lnSpc>
                <a:spcPts val="3000"/>
              </a:lnSpc>
              <a:spcBef>
                <a:spcPts val="600"/>
              </a:spcBef>
              <a:buClr>
                <a:srgbClr val="1F497D"/>
              </a:buClr>
              <a:buSzPct val="100000"/>
              <a:buFont typeface="Calibri"/>
              <a:buAutoNum type="arabicPeriod"/>
            </a:pPr>
            <a:r>
              <a:rPr sz="2800" dirty="0">
                <a:solidFill>
                  <a:srgbClr val="1F497D"/>
                </a:solidFill>
                <a:latin typeface="+mn-lt"/>
              </a:rPr>
              <a:t>Review each category</a:t>
            </a:r>
            <a:endParaRPr dirty="0">
              <a:latin typeface="+mn-lt"/>
              <a:ea typeface="Arial"/>
              <a:cs typeface="Arial"/>
              <a:sym typeface="Arial"/>
            </a:endParaRPr>
          </a:p>
          <a:p>
            <a:pPr marL="465138" lvl="0" indent="-465138">
              <a:lnSpc>
                <a:spcPts val="3000"/>
              </a:lnSpc>
              <a:spcBef>
                <a:spcPts val="600"/>
              </a:spcBef>
              <a:buClr>
                <a:srgbClr val="1F497D"/>
              </a:buClr>
              <a:buSzPct val="100000"/>
              <a:buFont typeface="Calibri"/>
              <a:buAutoNum type="arabicPeriod"/>
            </a:pPr>
            <a:r>
              <a:rPr sz="2800" dirty="0">
                <a:solidFill>
                  <a:srgbClr val="1F497D"/>
                </a:solidFill>
                <a:latin typeface="+mn-lt"/>
              </a:rPr>
              <a:t>What other categories do you use?</a:t>
            </a:r>
            <a:endParaRPr dirty="0">
              <a:latin typeface="+mn-lt"/>
              <a:ea typeface="Arial"/>
              <a:cs typeface="Arial"/>
              <a:sym typeface="Arial"/>
            </a:endParaRPr>
          </a:p>
          <a:p>
            <a:pPr marL="465138" lvl="0" indent="-465138">
              <a:lnSpc>
                <a:spcPts val="3000"/>
              </a:lnSpc>
              <a:spcBef>
                <a:spcPts val="600"/>
              </a:spcBef>
              <a:buClr>
                <a:srgbClr val="1F497D"/>
              </a:buClr>
              <a:buSzPct val="100000"/>
              <a:buFont typeface="Calibri"/>
              <a:buAutoNum type="arabicPeriod"/>
            </a:pPr>
            <a:r>
              <a:rPr sz="2800" dirty="0">
                <a:solidFill>
                  <a:srgbClr val="1F497D"/>
                </a:solidFill>
                <a:latin typeface="+mn-lt"/>
              </a:rPr>
              <a:t>Do you track your monthly expenses?</a:t>
            </a:r>
            <a:endParaRPr dirty="0">
              <a:latin typeface="+mn-lt"/>
              <a:ea typeface="Arial"/>
              <a:cs typeface="Arial"/>
              <a:sym typeface="Arial"/>
            </a:endParaRPr>
          </a:p>
          <a:p>
            <a:pPr marL="465138" lvl="0" indent="-465138">
              <a:lnSpc>
                <a:spcPts val="3000"/>
              </a:lnSpc>
              <a:spcBef>
                <a:spcPts val="600"/>
              </a:spcBef>
              <a:buClr>
                <a:srgbClr val="1F497D"/>
              </a:buClr>
              <a:buSzPct val="100000"/>
              <a:buFont typeface="Calibri"/>
              <a:buAutoNum type="arabicPeriod"/>
            </a:pPr>
            <a:r>
              <a:rPr sz="2800" dirty="0">
                <a:solidFill>
                  <a:srgbClr val="1F497D"/>
                </a:solidFill>
                <a:latin typeface="+mn-lt"/>
              </a:rPr>
              <a:t>If so, how does this help with your business decisions?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457200" y="381000"/>
            <a:ext cx="8229600" cy="609600"/>
          </a:xfrm>
          <a:prstGeom prst="rect">
            <a:avLst/>
          </a:prstGeom>
        </p:spPr>
        <p:txBody>
          <a:bodyPr lIns="0" tIns="0" rIns="0" bIns="0">
            <a:normAutofit/>
          </a:bodyPr>
          <a:lstStyle/>
          <a:p>
            <a:pPr lvl="0">
              <a:defRPr sz="1800">
                <a:solidFill>
                  <a:srgbClr val="000000"/>
                </a:solidFill>
              </a:defRPr>
            </a:pPr>
            <a:r>
              <a:rPr sz="3600">
                <a:solidFill>
                  <a:srgbClr val="C1961C"/>
                </a:solidFill>
              </a:rPr>
              <a:t>Bookkeeping</a:t>
            </a:r>
          </a:p>
        </p:txBody>
      </p:sp>
      <p:sp>
        <p:nvSpPr>
          <p:cNvPr id="67" name="Shape 67"/>
          <p:cNvSpPr>
            <a:spLocks noGrp="1"/>
          </p:cNvSpPr>
          <p:nvPr>
            <p:ph type="body" idx="1"/>
          </p:nvPr>
        </p:nvSpPr>
        <p:spPr>
          <a:xfrm>
            <a:off x="537410" y="1069975"/>
            <a:ext cx="8046720" cy="4648200"/>
          </a:xfrm>
          <a:prstGeom prst="rect">
            <a:avLst/>
          </a:prstGeom>
        </p:spPr>
        <p:txBody>
          <a:bodyPr lIns="0" tIns="0" rIns="0" bIns="0">
            <a:normAutofit/>
          </a:bodyPr>
          <a:lstStyle/>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Critical component of financial management</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Organized process of tracking all income and expense transactions </a:t>
            </a:r>
          </a:p>
          <a:p>
            <a:pPr marL="457200" lvl="1" indent="-400050">
              <a:spcBef>
                <a:spcPts val="600"/>
              </a:spcBef>
              <a:buFont typeface="Wingdings" panose="05000000000000000000" pitchFamily="2" charset="2"/>
              <a:buChar char="§"/>
              <a:defRPr sz="1800">
                <a:solidFill>
                  <a:srgbClr val="000000"/>
                </a:solidFill>
              </a:defRPr>
            </a:pPr>
            <a:r>
              <a:rPr sz="2800" dirty="0">
                <a:solidFill>
                  <a:srgbClr val="002060"/>
                </a:solidFill>
                <a:latin typeface="12 pt Helvetica* 55 Roman   05472"/>
                <a:ea typeface="12 pt Helvetica* 55 Roman   05472"/>
                <a:cs typeface="12 pt Helvetica* 55 Roman   05472"/>
              </a:rPr>
              <a:t>Basis for </a:t>
            </a:r>
            <a:r>
              <a:rPr sz="2800" dirty="0">
                <a:solidFill>
                  <a:srgbClr val="002060"/>
                </a:solidFill>
                <a:latin typeface="12 pt Helvetica* 55 Roman   05472"/>
                <a:ea typeface="12 pt Helvetica* 55 Roman   05472"/>
                <a:cs typeface="12 pt Helvetica* 55 Roman   05472"/>
                <a:sym typeface="Helvetica Neue"/>
              </a:rPr>
              <a:t>all</a:t>
            </a:r>
            <a:r>
              <a:rPr sz="2800" dirty="0">
                <a:solidFill>
                  <a:srgbClr val="002060"/>
                </a:solidFill>
                <a:latin typeface="12 pt Helvetica* 55 Roman   05472"/>
                <a:ea typeface="12 pt Helvetica* 55 Roman   05472"/>
                <a:cs typeface="12 pt Helvetica* 55 Roman   05472"/>
              </a:rPr>
              <a:t> financial</a:t>
            </a:r>
            <a:r>
              <a:rPr lang="en-US" sz="2800" dirty="0">
                <a:solidFill>
                  <a:srgbClr val="002060"/>
                </a:solidFill>
                <a:latin typeface="12 pt Helvetica* 55 Roman   05472"/>
                <a:ea typeface="12 pt Helvetica* 55 Roman   05472"/>
                <a:cs typeface="12 pt Helvetica* 55 Roman   05472"/>
              </a:rPr>
              <a:t> </a:t>
            </a:r>
            <a:r>
              <a:rPr sz="2800" dirty="0">
                <a:solidFill>
                  <a:srgbClr val="002060"/>
                </a:solidFill>
                <a:latin typeface="12 pt Helvetica* 55 Roman   05472"/>
                <a:ea typeface="12 pt Helvetica* 55 Roman   05472"/>
                <a:cs typeface="12 pt Helvetica* 55 Roman   05472"/>
              </a:rPr>
              <a:t>management, business</a:t>
            </a:r>
            <a:br>
              <a:rPr sz="2800" dirty="0">
                <a:solidFill>
                  <a:srgbClr val="002060"/>
                </a:solidFill>
                <a:latin typeface="12 pt Helvetica* 55 Roman   05472"/>
                <a:ea typeface="12 pt Helvetica* 55 Roman   05472"/>
                <a:cs typeface="12 pt Helvetica* 55 Roman   05472"/>
              </a:rPr>
            </a:br>
            <a:r>
              <a:rPr sz="2800" dirty="0">
                <a:solidFill>
                  <a:srgbClr val="002060"/>
                </a:solidFill>
                <a:latin typeface="12 pt Helvetica* 55 Roman   05472"/>
                <a:ea typeface="12 pt Helvetica* 55 Roman   05472"/>
                <a:cs typeface="12 pt Helvetica* 55 Roman   05472"/>
              </a:rPr>
              <a:t>decisions, financing, taxes,</a:t>
            </a:r>
            <a:r>
              <a:rPr lang="en-US" sz="2800" dirty="0">
                <a:solidFill>
                  <a:srgbClr val="002060"/>
                </a:solidFill>
                <a:latin typeface="12 pt Helvetica* 55 Roman   05472"/>
                <a:ea typeface="12 pt Helvetica* 55 Roman   05472"/>
                <a:cs typeface="12 pt Helvetica* 55 Roman   05472"/>
              </a:rPr>
              <a:t> </a:t>
            </a:r>
            <a:r>
              <a:rPr sz="2800" dirty="0">
                <a:solidFill>
                  <a:srgbClr val="002060"/>
                </a:solidFill>
                <a:latin typeface="12 pt Helvetica* 55 Roman   05472"/>
                <a:ea typeface="12 pt Helvetica* 55 Roman   05472"/>
                <a:cs typeface="12 pt Helvetica* 55 Roman   05472"/>
              </a:rPr>
              <a:t>owner’s draw, and retirement.</a:t>
            </a:r>
          </a:p>
        </p:txBody>
      </p:sp>
      <p:pic>
        <p:nvPicPr>
          <p:cNvPr id="68" name="image8.jpg" descr="C:\Users\Bruce Soule\AppData\Local\Microsoft\Windows\Temporary Internet Files\Content.IE5\3DHFEN1G\MP900431290[1].jpg"/>
          <p:cNvPicPr/>
          <p:nvPr/>
        </p:nvPicPr>
        <p:blipFill>
          <a:blip r:embed="rId3">
            <a:extLst/>
          </a:blip>
          <a:stretch>
            <a:fillRect/>
          </a:stretch>
        </p:blipFill>
        <p:spPr>
          <a:xfrm>
            <a:off x="6115250" y="3651335"/>
            <a:ext cx="2468880" cy="2468880"/>
          </a:xfrm>
          <a:prstGeom prst="rect">
            <a:avLst/>
          </a:prstGeom>
          <a:ln>
            <a:solidFill/>
          </a:ln>
          <a:effectLst>
            <a:outerShdw blurRad="50800" dist="38100" dir="2700000" rotWithShape="0">
              <a:srgbClr val="000000">
                <a:alpha val="40000"/>
              </a:srgbClr>
            </a:outerShdw>
          </a:effectLst>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1832</TotalTime>
  <Words>4484</Words>
  <Application>Microsoft Office PowerPoint</Application>
  <PresentationFormat>On-screen Show (4:3)</PresentationFormat>
  <Paragraphs>530</Paragraphs>
  <Slides>41</Slides>
  <Notes>33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vt:lpstr>
      <vt:lpstr>PowerPoint Presentation</vt:lpstr>
      <vt:lpstr>Agenda</vt:lpstr>
      <vt:lpstr>Learning Objectives</vt:lpstr>
      <vt:lpstr>Learning Objectives</vt:lpstr>
      <vt:lpstr>Introductions: What Do You Want to Know?</vt:lpstr>
      <vt:lpstr>Benefits of Financial Management</vt:lpstr>
      <vt:lpstr>Budgeting</vt:lpstr>
      <vt:lpstr>Discussion Point #1: Budgeting </vt:lpstr>
      <vt:lpstr>Bookkeeping</vt:lpstr>
      <vt:lpstr>Bookkeeping Steps</vt:lpstr>
      <vt:lpstr>Bookkeeping Steps</vt:lpstr>
      <vt:lpstr>Financial Management Software</vt:lpstr>
      <vt:lpstr>Financial Statements</vt:lpstr>
      <vt:lpstr>Financial Statements: Balance Sheets</vt:lpstr>
      <vt:lpstr>Discussion Point #2: Balance Sheets</vt:lpstr>
      <vt:lpstr>Financial Statements: Cash Flow</vt:lpstr>
      <vt:lpstr>Cash Flow Projection</vt:lpstr>
      <vt:lpstr>Cash Flow Projection</vt:lpstr>
      <vt:lpstr>Cash Flow Projection</vt:lpstr>
      <vt:lpstr>Cash Flow Projection Sample</vt:lpstr>
      <vt:lpstr>Discussion Point #3: Cash Flow Projection</vt:lpstr>
      <vt:lpstr>Discussion Point #3: Cash Flow Projection</vt:lpstr>
      <vt:lpstr>Financial Statements: Profit and Loss (P&amp;L)</vt:lpstr>
      <vt:lpstr>Profit and Loss Statement</vt:lpstr>
      <vt:lpstr>Profit and Loss Statement</vt:lpstr>
      <vt:lpstr>Profit and Loss Statement</vt:lpstr>
      <vt:lpstr>Profit and Loss Statement</vt:lpstr>
      <vt:lpstr>Discussion Point #4: Profit and Loss Statement</vt:lpstr>
      <vt:lpstr>Business Financing</vt:lpstr>
      <vt:lpstr>Business Financing</vt:lpstr>
      <vt:lpstr>Business Financing</vt:lpstr>
      <vt:lpstr>Loans</vt:lpstr>
      <vt:lpstr>Loan Package</vt:lpstr>
      <vt:lpstr>Loan Package</vt:lpstr>
      <vt:lpstr>Qualifying for a Loan</vt:lpstr>
      <vt:lpstr>Start Up Financing</vt:lpstr>
      <vt:lpstr>Looking for a Loan</vt:lpstr>
      <vt:lpstr>Key Points to Remember</vt:lpstr>
      <vt:lpstr>Summary</vt:lpstr>
      <vt:lpstr>Conclusion</vt:lpstr>
      <vt:lpstr>Pre-Post Test and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Wild</dc:creator>
  <cp:lastModifiedBy>Gustafson, Joan L.</cp:lastModifiedBy>
  <cp:revision>47</cp:revision>
  <cp:lastPrinted>2019-01-09T18:39:35Z</cp:lastPrinted>
  <dcterms:modified xsi:type="dcterms:W3CDTF">2019-11-21T02:39:32Z</dcterms:modified>
</cp:coreProperties>
</file>