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44" r:id="rId5"/>
    <p:sldId id="350" r:id="rId6"/>
    <p:sldId id="257" r:id="rId7"/>
    <p:sldId id="287" r:id="rId8"/>
    <p:sldId id="320" r:id="rId9"/>
    <p:sldId id="326" r:id="rId10"/>
    <p:sldId id="329" r:id="rId11"/>
    <p:sldId id="342" r:id="rId12"/>
    <p:sldId id="337" r:id="rId13"/>
    <p:sldId id="349" r:id="rId14"/>
    <p:sldId id="343" r:id="rId15"/>
    <p:sldId id="348" r:id="rId16"/>
    <p:sldId id="347" r:id="rId17"/>
    <p:sldId id="340" r:id="rId18"/>
    <p:sldId id="327" r:id="rId19"/>
    <p:sldId id="351" r:id="rId20"/>
    <p:sldId id="339" r:id="rId21"/>
    <p:sldId id="295" r:id="rId22"/>
    <p:sldId id="323" r:id="rId23"/>
    <p:sldId id="341" r:id="rId24"/>
    <p:sldId id="352" r:id="rId25"/>
  </p:sldIdLst>
  <p:sldSz cx="9144000" cy="6858000" type="screen4x3"/>
  <p:notesSz cx="9236075" cy="6950075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1">
          <p15:clr>
            <a:srgbClr val="A4A3A4"/>
          </p15:clr>
        </p15:guide>
        <p15:guide id="2" orient="horz" pos="1670">
          <p15:clr>
            <a:srgbClr val="A4A3A4"/>
          </p15:clr>
        </p15:guide>
        <p15:guide id="3" orient="horz" pos="2784" userDrawn="1">
          <p15:clr>
            <a:srgbClr val="A4A3A4"/>
          </p15:clr>
        </p15:guide>
        <p15:guide id="4" orient="horz" pos="3611">
          <p15:clr>
            <a:srgbClr val="A4A3A4"/>
          </p15:clr>
        </p15:guide>
        <p15:guide id="5" pos="5503">
          <p15:clr>
            <a:srgbClr val="A4A3A4"/>
          </p15:clr>
        </p15:guide>
        <p15:guide id="6" pos="2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89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61C"/>
    <a:srgbClr val="FFCC66"/>
    <a:srgbClr val="1A3159"/>
    <a:srgbClr val="132F5A"/>
    <a:srgbClr val="996633"/>
    <a:srgbClr val="002060"/>
    <a:srgbClr val="63252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81" autoAdjust="0"/>
    <p:restoredTop sz="77143" autoAdjust="0"/>
  </p:normalViewPr>
  <p:slideViewPr>
    <p:cSldViewPr snapToGrid="0" snapToObjects="1">
      <p:cViewPr varScale="1">
        <p:scale>
          <a:sx n="38" d="100"/>
          <a:sy n="38" d="100"/>
        </p:scale>
        <p:origin x="-1171" y="-72"/>
      </p:cViewPr>
      <p:guideLst>
        <p:guide orient="horz" pos="551"/>
        <p:guide orient="horz" pos="1670"/>
        <p:guide orient="horz" pos="2784"/>
        <p:guide orient="horz" pos="3611"/>
        <p:guide pos="5503"/>
        <p:guide pos="221"/>
      </p:guideLst>
    </p:cSldViewPr>
  </p:slideViewPr>
  <p:notesTextViewPr>
    <p:cViewPr>
      <p:scale>
        <a:sx n="116" d="100"/>
        <a:sy n="11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07" d="100"/>
          <a:sy n="107" d="100"/>
        </p:scale>
        <p:origin x="-1459" y="-77"/>
      </p:cViewPr>
      <p:guideLst>
        <p:guide orient="horz" pos="218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41" y="0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AC9553F-8325-48F3-88F8-20F92DFA5E78}" type="datetimeFigureOut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601147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41" y="6601147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B047D20-1039-4F42-A041-A23D1B3D5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91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5231641" y="0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739E7EF-DD00-4771-9338-3E617D22D772}" type="datetimeFigureOut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0700"/>
            <a:ext cx="3473450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923608" y="3301762"/>
            <a:ext cx="7388860" cy="312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6601147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5231641" y="6601147"/>
            <a:ext cx="4002299" cy="34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A4401F7-0D4C-4C9B-8DF3-9D8D69B468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6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DCA4D0-FB96-4EB8-A160-4629F0A344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86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06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10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14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5D74EC-F233-405F-856B-08AA6068A2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6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Calibri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11FEB-7080-48A1-B6C9-BE179CA741B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2FEB2-3876-4C26-9585-C23B7E7FA724}" type="slidenum">
              <a:rPr lang="en-US" smtClean="0">
                <a:ea typeface="ＭＳ Ｐゴシック"/>
                <a:cs typeface="ＭＳ Ｐゴシック"/>
              </a:rPr>
              <a:pPr/>
              <a:t>20</a:t>
            </a:fld>
            <a:endParaRPr lang="en-US" dirty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8810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E4CA33-C9F9-43DE-80A9-45C80082B5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83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22C2B6-1921-4C8E-9054-6AB894E4E9A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7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B5562E-47ED-4A90-B0D1-29934B17375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69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9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7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yan aller\Documents\My Dropbox\DRC\FDIC Finals\Final Package\SOURCE\PPT Template Images\title_bkdg_sbasm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F677-02B4-4418-AD8E-E97B791D8EDF}" type="datetime1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A994-CC67-4277-8BEB-4FF7E95ED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5205046"/>
            <a:ext cx="1427871" cy="541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A354F83-B6D9-4543-B562-7BA2AC011B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92" y="4870384"/>
            <a:ext cx="2994497" cy="821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2999150-735D-D14C-AEBC-0FA0C07BCE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019800" y="6400800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MANAGING</a:t>
            </a:r>
            <a:r>
              <a:rPr lang="en-US" sz="1050" b="1" baseline="0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 CASH FLOW</a:t>
            </a:r>
            <a:endParaRPr lang="en-US" sz="1050" b="1" dirty="0">
              <a:solidFill>
                <a:srgbClr val="132F5A"/>
              </a:solidFill>
              <a:latin typeface="Helvetica Neue"/>
              <a:ea typeface="+mn-ea"/>
              <a:cs typeface="Helvetica Neue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305800" y="6400800"/>
            <a:ext cx="381000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C99ACE61-E773-4F66-9D50-18F023141B8F}" type="slidenum">
              <a:rPr lang="en-US" sz="1000" b="1">
                <a:solidFill>
                  <a:srgbClr val="132F5A"/>
                </a:solidFill>
                <a:latin typeface="Helvetica Neue"/>
                <a:ea typeface="Helvetica Neue"/>
                <a:cs typeface="Helvetica Neue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132F5A"/>
              </a:solidFill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0" y="381001"/>
            <a:ext cx="8229600" cy="609600"/>
          </a:xfrm>
        </p:spPr>
        <p:txBody>
          <a:bodyPr anchor="t">
            <a:noAutofit/>
          </a:bodyPr>
          <a:lstStyle>
            <a:lvl1pPr algn="l">
              <a:spcAft>
                <a:spcPts val="0"/>
              </a:spcAft>
              <a:defRPr sz="3600" b="1" spc="0" baseline="0">
                <a:solidFill>
                  <a:srgbClr val="C1961C"/>
                </a:solidFill>
                <a:effectLst/>
                <a:latin typeface="Helvetica Neue"/>
                <a:cs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50" y="1053661"/>
            <a:ext cx="8229600" cy="4267200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itchFamily="34" charset="0"/>
              <a:buChar char="•"/>
              <a:defRPr sz="3000" b="1">
                <a:solidFill>
                  <a:srgbClr val="132F5A"/>
                </a:solidFill>
                <a:latin typeface="Helvetica Neue"/>
                <a:cs typeface="Helvetica Neue"/>
              </a:defRPr>
            </a:lvl1pPr>
            <a:lvl2pPr>
              <a:spcAft>
                <a:spcPts val="600"/>
              </a:spcAft>
              <a:buFont typeface="Arial" pitchFamily="34" charset="0"/>
              <a:buChar char="•"/>
              <a:defRPr sz="2800" b="0" i="0">
                <a:solidFill>
                  <a:srgbClr val="002060"/>
                </a:solidFill>
                <a:latin typeface="Helvetica Neue"/>
                <a:cs typeface="Helvetica Neue"/>
              </a:defRPr>
            </a:lvl2pPr>
            <a:lvl3pPr>
              <a:spcAft>
                <a:spcPts val="600"/>
              </a:spcAft>
              <a:defRPr sz="2800" b="1" i="0">
                <a:solidFill>
                  <a:srgbClr val="002060"/>
                </a:solidFill>
                <a:latin typeface="Helvetica Neue"/>
                <a:cs typeface="Helvetica Neue"/>
              </a:defRPr>
            </a:lvl3pPr>
            <a:lvl4pPr>
              <a:defRPr sz="2800" b="1" i="0">
                <a:solidFill>
                  <a:srgbClr val="002060"/>
                </a:solidFill>
                <a:latin typeface="Helvetica Neue"/>
                <a:cs typeface="Helvetica Neue"/>
              </a:defRPr>
            </a:lvl4pPr>
            <a:lvl5pPr>
              <a:defRPr sz="2800">
                <a:solidFill>
                  <a:srgbClr val="00206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414C-C142-4B47-94ED-C33FE018684A}" type="datetime1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3A2461AD-FB71-48F7-92AE-60ADAA4F6B89}" type="datetime1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CA958597-FD28-41CC-B201-CE91FB9D1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0" charset="-128"/>
          <a:cs typeface="Geneva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pitchFamily="-110" charset="-128"/>
          <a:cs typeface="Geneva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pitchFamily="-110" charset="-128"/>
          <a:cs typeface="Geneva" pitchFamily="-110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/>
          <a:cs typeface="Genev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/>
          <a:cs typeface="Genev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/>
          <a:cs typeface="Genev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8240" y="656208"/>
            <a:ext cx="3224050" cy="201168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en-US" sz="4400" spc="-150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Managing </a:t>
            </a:r>
            <a:r>
              <a:rPr lang="en-US" sz="4400" spc="-150" dirty="0">
                <a:solidFill>
                  <a:srgbClr val="C1961C"/>
                </a:solidFill>
                <a:latin typeface="Helvetica Neue"/>
                <a:ea typeface="+mn-ea"/>
                <a:cs typeface="Helvetica Neue"/>
              </a:rPr>
              <a:t>Cash</a:t>
            </a:r>
            <a:r>
              <a:rPr lang="en-US" sz="4400" spc="-150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 </a:t>
            </a:r>
            <a:r>
              <a:rPr lang="en-US" sz="4400" spc="-150" dirty="0">
                <a:solidFill>
                  <a:srgbClr val="C1961C"/>
                </a:solidFill>
                <a:latin typeface="Helvetica Neue"/>
                <a:ea typeface="+mn-ea"/>
                <a:cs typeface="Helvetica Neue"/>
              </a:rPr>
              <a:t>Flow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0" t="6730" r="5323"/>
          <a:stretch/>
        </p:blipFill>
        <p:spPr>
          <a:xfrm>
            <a:off x="4448026" y="656208"/>
            <a:ext cx="4277615" cy="44410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65665" y="6457837"/>
            <a:ext cx="1301959" cy="25391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457200"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914400"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1371600"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1828800"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2286000"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2743200"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3200400"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3657600"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Updated</a:t>
            </a: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09-2016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4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17" y="381000"/>
            <a:ext cx="1838418" cy="2492829"/>
          </a:xfrm>
        </p:spPr>
        <p:txBody>
          <a:bodyPr/>
          <a:lstStyle/>
          <a:p>
            <a:r>
              <a:rPr lang="en-US" sz="2400" dirty="0"/>
              <a:t>Opening Balance Sheet for The Wired Cup</a:t>
            </a:r>
          </a:p>
        </p:txBody>
      </p:sp>
      <p:sp>
        <p:nvSpPr>
          <p:cNvPr id="6" name="Rectangle 5"/>
          <p:cNvSpPr/>
          <p:nvPr/>
        </p:nvSpPr>
        <p:spPr>
          <a:xfrm>
            <a:off x="144379" y="4659608"/>
            <a:ext cx="2073555" cy="111807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1961C"/>
                </a:solidFill>
              </a:rPr>
              <a:t>Page 5 in your Participant Guide</a:t>
            </a:r>
            <a:endParaRPr lang="en-US" sz="2400" b="1" dirty="0">
              <a:solidFill>
                <a:srgbClr val="C1961C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05312"/>
              </p:ext>
            </p:extLst>
          </p:nvPr>
        </p:nvGraphicFramePr>
        <p:xfrm>
          <a:off x="1991334" y="381000"/>
          <a:ext cx="7101868" cy="6011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5" imgW="7008538" imgH="5932420" progId="Word.Document.12">
                  <p:embed/>
                </p:oleObj>
              </mc:Choice>
              <mc:Fallback>
                <p:oleObj name="Document" r:id="rId5" imgW="7008538" imgH="59324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91334" y="381000"/>
                        <a:ext cx="7101868" cy="6011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18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444061"/>
            <a:ext cx="8229600" cy="609600"/>
          </a:xfrm>
        </p:spPr>
        <p:txBody>
          <a:bodyPr/>
          <a:lstStyle/>
          <a:p>
            <a:r>
              <a:rPr lang="en-US" sz="3200" dirty="0"/>
              <a:t>Three Views of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67" y="1255536"/>
            <a:ext cx="6092160" cy="4267200"/>
          </a:xfrm>
        </p:spPr>
        <p:txBody>
          <a:bodyPr anchor="ctr"/>
          <a:lstStyle/>
          <a:p>
            <a:r>
              <a:rPr lang="en-US" sz="3200" dirty="0"/>
              <a:t>Cash Conversion Cycle</a:t>
            </a:r>
          </a:p>
          <a:p>
            <a:r>
              <a:rPr lang="en-US" sz="3200" dirty="0"/>
              <a:t>Cash Flow Diagram</a:t>
            </a:r>
          </a:p>
          <a:p>
            <a:r>
              <a:rPr lang="en-US" sz="3200" dirty="0"/>
              <a:t>Cash Flow Statement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2" descr="C:\Users\ryan aller\Documents\My Dropbox\DRC\FDIC Finals\PPT Development\Ryan\Unit 8\images\iStock_000012274535XSmal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55516" y="914389"/>
            <a:ext cx="2354631" cy="156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ryan aller\Documents\My Dropbox\DRC\FDIC Finals\PPT Development\Ryan\Unit 8\images\iStock_000012274535XSmal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61274" y="2533209"/>
            <a:ext cx="2354631" cy="156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ryan aller\Documents\My Dropbox\DRC\FDIC Finals\PPT Development\Ryan\Unit 8\images\iStock_000012274535XSmall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67032" y="4152029"/>
            <a:ext cx="2354631" cy="156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4779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Conversion Cycle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58019" y="1260143"/>
            <a:ext cx="5508972" cy="3773447"/>
            <a:chOff x="1858019" y="1260143"/>
            <a:chExt cx="5508972" cy="3773447"/>
          </a:xfrm>
        </p:grpSpPr>
        <p:sp>
          <p:nvSpPr>
            <p:cNvPr id="5" name="Freeform 4"/>
            <p:cNvSpPr/>
            <p:nvPr/>
          </p:nvSpPr>
          <p:spPr>
            <a:xfrm>
              <a:off x="3640335" y="1260143"/>
              <a:ext cx="1863328" cy="1211163"/>
            </a:xfrm>
            <a:custGeom>
              <a:avLst/>
              <a:gdLst>
                <a:gd name="connsiteX0" fmla="*/ 0 w 1863328"/>
                <a:gd name="connsiteY0" fmla="*/ 201865 h 1211163"/>
                <a:gd name="connsiteX1" fmla="*/ 201865 w 1863328"/>
                <a:gd name="connsiteY1" fmla="*/ 0 h 1211163"/>
                <a:gd name="connsiteX2" fmla="*/ 1661463 w 1863328"/>
                <a:gd name="connsiteY2" fmla="*/ 0 h 1211163"/>
                <a:gd name="connsiteX3" fmla="*/ 1863328 w 1863328"/>
                <a:gd name="connsiteY3" fmla="*/ 201865 h 1211163"/>
                <a:gd name="connsiteX4" fmla="*/ 1863328 w 1863328"/>
                <a:gd name="connsiteY4" fmla="*/ 1009298 h 1211163"/>
                <a:gd name="connsiteX5" fmla="*/ 1661463 w 1863328"/>
                <a:gd name="connsiteY5" fmla="*/ 1211163 h 1211163"/>
                <a:gd name="connsiteX6" fmla="*/ 201865 w 1863328"/>
                <a:gd name="connsiteY6" fmla="*/ 1211163 h 1211163"/>
                <a:gd name="connsiteX7" fmla="*/ 0 w 1863328"/>
                <a:gd name="connsiteY7" fmla="*/ 1009298 h 1211163"/>
                <a:gd name="connsiteX8" fmla="*/ 0 w 1863328"/>
                <a:gd name="connsiteY8" fmla="*/ 201865 h 121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328" h="1211163">
                  <a:moveTo>
                    <a:pt x="0" y="201865"/>
                  </a:moveTo>
                  <a:cubicBezTo>
                    <a:pt x="0" y="90378"/>
                    <a:pt x="90378" y="0"/>
                    <a:pt x="201865" y="0"/>
                  </a:cubicBezTo>
                  <a:lnTo>
                    <a:pt x="1661463" y="0"/>
                  </a:lnTo>
                  <a:cubicBezTo>
                    <a:pt x="1772950" y="0"/>
                    <a:pt x="1863328" y="90378"/>
                    <a:pt x="1863328" y="201865"/>
                  </a:cubicBezTo>
                  <a:lnTo>
                    <a:pt x="1863328" y="1009298"/>
                  </a:lnTo>
                  <a:cubicBezTo>
                    <a:pt x="1863328" y="1120785"/>
                    <a:pt x="1772950" y="1211163"/>
                    <a:pt x="1661463" y="1211163"/>
                  </a:cubicBezTo>
                  <a:lnTo>
                    <a:pt x="201865" y="1211163"/>
                  </a:lnTo>
                  <a:cubicBezTo>
                    <a:pt x="90378" y="1211163"/>
                    <a:pt x="0" y="1120785"/>
                    <a:pt x="0" y="1009298"/>
                  </a:cubicBezTo>
                  <a:lnTo>
                    <a:pt x="0" y="20186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944" tIns="142944" rIns="142944" bIns="14294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/>
                <a:t>Business pays for raw materials </a:t>
              </a:r>
              <a:r>
                <a:rPr lang="en-US" sz="2200" i="1" kern="1200" dirty="0"/>
                <a:t>or</a:t>
              </a:r>
              <a:r>
                <a:rPr lang="en-US" sz="2200" kern="1200" dirty="0"/>
                <a:t> inputs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5307806" y="3822426"/>
              <a:ext cx="2059185" cy="1211163"/>
            </a:xfrm>
            <a:custGeom>
              <a:avLst/>
              <a:gdLst>
                <a:gd name="connsiteX0" fmla="*/ 0 w 1863328"/>
                <a:gd name="connsiteY0" fmla="*/ 201865 h 1211163"/>
                <a:gd name="connsiteX1" fmla="*/ 201865 w 1863328"/>
                <a:gd name="connsiteY1" fmla="*/ 0 h 1211163"/>
                <a:gd name="connsiteX2" fmla="*/ 1661463 w 1863328"/>
                <a:gd name="connsiteY2" fmla="*/ 0 h 1211163"/>
                <a:gd name="connsiteX3" fmla="*/ 1863328 w 1863328"/>
                <a:gd name="connsiteY3" fmla="*/ 201865 h 1211163"/>
                <a:gd name="connsiteX4" fmla="*/ 1863328 w 1863328"/>
                <a:gd name="connsiteY4" fmla="*/ 1009298 h 1211163"/>
                <a:gd name="connsiteX5" fmla="*/ 1661463 w 1863328"/>
                <a:gd name="connsiteY5" fmla="*/ 1211163 h 1211163"/>
                <a:gd name="connsiteX6" fmla="*/ 201865 w 1863328"/>
                <a:gd name="connsiteY6" fmla="*/ 1211163 h 1211163"/>
                <a:gd name="connsiteX7" fmla="*/ 0 w 1863328"/>
                <a:gd name="connsiteY7" fmla="*/ 1009298 h 1211163"/>
                <a:gd name="connsiteX8" fmla="*/ 0 w 1863328"/>
                <a:gd name="connsiteY8" fmla="*/ 201865 h 121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328" h="1211163">
                  <a:moveTo>
                    <a:pt x="0" y="201865"/>
                  </a:moveTo>
                  <a:cubicBezTo>
                    <a:pt x="0" y="90378"/>
                    <a:pt x="90378" y="0"/>
                    <a:pt x="201865" y="0"/>
                  </a:cubicBezTo>
                  <a:lnTo>
                    <a:pt x="1661463" y="0"/>
                  </a:lnTo>
                  <a:cubicBezTo>
                    <a:pt x="1772950" y="0"/>
                    <a:pt x="1863328" y="90378"/>
                    <a:pt x="1863328" y="201865"/>
                  </a:cubicBezTo>
                  <a:lnTo>
                    <a:pt x="1863328" y="1009298"/>
                  </a:lnTo>
                  <a:cubicBezTo>
                    <a:pt x="1863328" y="1120785"/>
                    <a:pt x="1772950" y="1211163"/>
                    <a:pt x="1661463" y="1211163"/>
                  </a:cubicBezTo>
                  <a:lnTo>
                    <a:pt x="201865" y="1211163"/>
                  </a:lnTo>
                  <a:cubicBezTo>
                    <a:pt x="90378" y="1211163"/>
                    <a:pt x="0" y="1120785"/>
                    <a:pt x="0" y="1009298"/>
                  </a:cubicBezTo>
                  <a:lnTo>
                    <a:pt x="0" y="20186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944" tIns="142944" rIns="142944" bIns="14294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/>
                <a:t>Business makes product </a:t>
              </a:r>
              <a:r>
                <a:rPr lang="en-US" sz="2200" i="1" kern="1200" dirty="0"/>
                <a:t>or</a:t>
              </a:r>
              <a:r>
                <a:rPr lang="en-US" sz="2200" kern="1200" dirty="0"/>
                <a:t> designs service delivery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1858019" y="3822427"/>
              <a:ext cx="1863328" cy="1211163"/>
            </a:xfrm>
            <a:custGeom>
              <a:avLst/>
              <a:gdLst>
                <a:gd name="connsiteX0" fmla="*/ 0 w 1863328"/>
                <a:gd name="connsiteY0" fmla="*/ 201865 h 1211163"/>
                <a:gd name="connsiteX1" fmla="*/ 201865 w 1863328"/>
                <a:gd name="connsiteY1" fmla="*/ 0 h 1211163"/>
                <a:gd name="connsiteX2" fmla="*/ 1661463 w 1863328"/>
                <a:gd name="connsiteY2" fmla="*/ 0 h 1211163"/>
                <a:gd name="connsiteX3" fmla="*/ 1863328 w 1863328"/>
                <a:gd name="connsiteY3" fmla="*/ 201865 h 1211163"/>
                <a:gd name="connsiteX4" fmla="*/ 1863328 w 1863328"/>
                <a:gd name="connsiteY4" fmla="*/ 1009298 h 1211163"/>
                <a:gd name="connsiteX5" fmla="*/ 1661463 w 1863328"/>
                <a:gd name="connsiteY5" fmla="*/ 1211163 h 1211163"/>
                <a:gd name="connsiteX6" fmla="*/ 201865 w 1863328"/>
                <a:gd name="connsiteY6" fmla="*/ 1211163 h 1211163"/>
                <a:gd name="connsiteX7" fmla="*/ 0 w 1863328"/>
                <a:gd name="connsiteY7" fmla="*/ 1009298 h 1211163"/>
                <a:gd name="connsiteX8" fmla="*/ 0 w 1863328"/>
                <a:gd name="connsiteY8" fmla="*/ 201865 h 121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3328" h="1211163">
                  <a:moveTo>
                    <a:pt x="0" y="201865"/>
                  </a:moveTo>
                  <a:cubicBezTo>
                    <a:pt x="0" y="90378"/>
                    <a:pt x="90378" y="0"/>
                    <a:pt x="201865" y="0"/>
                  </a:cubicBezTo>
                  <a:lnTo>
                    <a:pt x="1661463" y="0"/>
                  </a:lnTo>
                  <a:cubicBezTo>
                    <a:pt x="1772950" y="0"/>
                    <a:pt x="1863328" y="90378"/>
                    <a:pt x="1863328" y="201865"/>
                  </a:cubicBezTo>
                  <a:lnTo>
                    <a:pt x="1863328" y="1009298"/>
                  </a:lnTo>
                  <a:cubicBezTo>
                    <a:pt x="1863328" y="1120785"/>
                    <a:pt x="1772950" y="1211163"/>
                    <a:pt x="1661463" y="1211163"/>
                  </a:cubicBezTo>
                  <a:lnTo>
                    <a:pt x="201865" y="1211163"/>
                  </a:lnTo>
                  <a:cubicBezTo>
                    <a:pt x="90378" y="1211163"/>
                    <a:pt x="0" y="1120785"/>
                    <a:pt x="0" y="1009298"/>
                  </a:cubicBezTo>
                  <a:lnTo>
                    <a:pt x="0" y="20186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944" tIns="142944" rIns="142944" bIns="142944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/>
                <a:t>Business sells product </a:t>
              </a:r>
              <a:r>
                <a:rPr lang="en-US" sz="2200" i="1" kern="1200" dirty="0"/>
                <a:t>or</a:t>
              </a:r>
              <a:r>
                <a:rPr lang="en-US" sz="2200" kern="1200" dirty="0"/>
                <a:t> provides service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 rot="19380138">
              <a:off x="5177980" y="2488052"/>
              <a:ext cx="1097280" cy="1463040"/>
            </a:xfrm>
            <a:prstGeom prst="downArrow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Money OUT</a:t>
              </a:r>
            </a:p>
          </p:txBody>
        </p:sp>
        <p:sp>
          <p:nvSpPr>
            <p:cNvPr id="13" name="Down Arrow 12"/>
            <p:cNvSpPr/>
            <p:nvPr/>
          </p:nvSpPr>
          <p:spPr>
            <a:xfrm rot="16200000" flipV="1">
              <a:off x="4159372" y="3869836"/>
              <a:ext cx="731520" cy="1371600"/>
            </a:xfrm>
            <a:prstGeom prst="downArrow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 rot="13227149">
              <a:off x="2688697" y="2278705"/>
              <a:ext cx="1005840" cy="1463040"/>
            </a:xfrm>
            <a:prstGeom prst="downArrow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Money 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908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9636" y="381000"/>
            <a:ext cx="1917738" cy="1663460"/>
          </a:xfrm>
        </p:spPr>
        <p:txBody>
          <a:bodyPr/>
          <a:lstStyle/>
          <a:p>
            <a:r>
              <a:rPr lang="en-US" sz="3200" dirty="0"/>
              <a:t>Cash Flow Diagram</a:t>
            </a:r>
          </a:p>
        </p:txBody>
      </p:sp>
      <p:pic>
        <p:nvPicPr>
          <p:cNvPr id="7" name="Picture 6" descr="C:\Users\Deborah\AppData\Local\Microsoft\Windows\Temporary Internet Files\Content.Outlook\3NIJC780\FDIC_CashFlowDiagram.bmp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2" b="7018"/>
          <a:stretch/>
        </p:blipFill>
        <p:spPr bwMode="auto">
          <a:xfrm>
            <a:off x="2830749" y="311284"/>
            <a:ext cx="5544766" cy="592414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5889" y="3042306"/>
            <a:ext cx="16849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1961C"/>
                </a:solidFill>
              </a:rPr>
              <a:t>Page 7 in your Participant Guide</a:t>
            </a:r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9636" y="4657238"/>
            <a:ext cx="2075659" cy="93871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/>
              <a:t>This diagram has been adapted from a diagram designed by George M. Dawson and illustrated by Buck Dawson, 1995.</a:t>
            </a:r>
          </a:p>
        </p:txBody>
      </p:sp>
    </p:spTree>
    <p:extLst>
      <p:ext uri="{BB962C8B-B14F-4D97-AF65-F5344CB8AC3E}">
        <p14:creationId xmlns:p14="http://schemas.microsoft.com/office/powerpoint/2010/main" val="141344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Wired Cup Cash Flow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46" y="1125462"/>
            <a:ext cx="7572376" cy="474094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1961C"/>
                </a:solidFill>
              </a:rPr>
              <a:t>Page 10 in your Participant Guide.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This statement tells a story: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How much money Bob has to run his business.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How much money is moving in and out of The Wired Cup.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Where the money is coming from and where it is going.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When that money is moving in and out of the business.</a:t>
            </a:r>
          </a:p>
        </p:txBody>
      </p:sp>
      <p:pic>
        <p:nvPicPr>
          <p:cNvPr id="1026" name="Picture 2" descr="C:\Users\Deborah\AppData\Local\Microsoft\Windows\Temporary Internet Files\Content.IE5\40YA8CU1\MP9004117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31" y="1125462"/>
            <a:ext cx="1622024" cy="162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439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9" y="1842261"/>
            <a:ext cx="8388644" cy="3890201"/>
          </a:xfrm>
          <a:noFill/>
        </p:spPr>
        <p:txBody>
          <a:bodyPr anchor="t"/>
          <a:lstStyle/>
          <a:p>
            <a:pPr lvl="0"/>
            <a:r>
              <a:rPr lang="en-US" sz="2400" dirty="0"/>
              <a:t>How can Bob increase sales revenue at The Wired Cup?</a:t>
            </a:r>
          </a:p>
          <a:p>
            <a:pPr lvl="0"/>
            <a:r>
              <a:rPr lang="en-US" sz="2400" dirty="0"/>
              <a:t>How could Bob negotiate a better deal with his vendors and suppliers?</a:t>
            </a:r>
          </a:p>
          <a:p>
            <a:pPr lvl="0"/>
            <a:r>
              <a:rPr lang="en-US" sz="2400" dirty="0"/>
              <a:t>How can Bob plan for seasonal ups and downs?</a:t>
            </a:r>
          </a:p>
          <a:p>
            <a:pPr lvl="0"/>
            <a:r>
              <a:rPr lang="en-US" sz="2400" dirty="0"/>
              <a:t>Is it wise for Bob to use a credit card to offset cash flow issues?</a:t>
            </a:r>
          </a:p>
          <a:p>
            <a:pPr lvl="0"/>
            <a:r>
              <a:rPr lang="en-US" sz="2400" dirty="0"/>
              <a:t>What do YOU recommend?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9" y="381001"/>
            <a:ext cx="8341873" cy="609600"/>
          </a:xfrm>
        </p:spPr>
        <p:txBody>
          <a:bodyPr/>
          <a:lstStyle/>
          <a:p>
            <a:r>
              <a:rPr lang="en-US" sz="3200" dirty="0"/>
              <a:t>What Can Bob Do?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048" y="1103992"/>
            <a:ext cx="473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1961C"/>
                </a:solidFill>
              </a:rPr>
              <a:t>Group Discussion:</a:t>
            </a:r>
          </a:p>
        </p:txBody>
      </p:sp>
    </p:spTree>
    <p:extLst>
      <p:ext uri="{BB962C8B-B14F-4D97-AF65-F5344CB8AC3E}">
        <p14:creationId xmlns:p14="http://schemas.microsoft.com/office/powerpoint/2010/main" val="133510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0" y="332875"/>
            <a:ext cx="8229600" cy="609600"/>
          </a:xfrm>
        </p:spPr>
        <p:txBody>
          <a:bodyPr/>
          <a:lstStyle/>
          <a:p>
            <a:r>
              <a:rPr lang="en-US" dirty="0"/>
              <a:t>Possible Ideas for Bob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49" y="957408"/>
            <a:ext cx="8331363" cy="515463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Increase revenue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Provide incentives for customers to pay in cash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Start catering 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Sell gift cards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Increase number of corporate accounts</a:t>
            </a:r>
          </a:p>
          <a:p>
            <a:pPr marL="0" indent="0">
              <a:buNone/>
            </a:pPr>
            <a:r>
              <a:rPr lang="en-US" sz="2200" dirty="0"/>
              <a:t>Negotiate with vendors and suppliers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Ask for better terms or payment plans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Landlord: pay entire year’s rent in 10 months not 12</a:t>
            </a:r>
          </a:p>
          <a:p>
            <a:pPr marL="0" indent="0">
              <a:buNone/>
            </a:pPr>
            <a:r>
              <a:rPr lang="en-US" sz="2200" dirty="0"/>
              <a:t>Reduce costs during slow months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Staff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Store hours</a:t>
            </a:r>
          </a:p>
          <a:p>
            <a:pPr>
              <a:spcBef>
                <a:spcPts val="0"/>
              </a:spcBef>
            </a:pPr>
            <a:r>
              <a:rPr lang="en-US" sz="2200" dirty="0"/>
              <a:t>Reduce menu options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84610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NOT to Do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53" y="1181997"/>
            <a:ext cx="8385175" cy="3746939"/>
          </a:xfrm>
        </p:spPr>
        <p:txBody>
          <a:bodyPr anchor="ctr"/>
          <a:lstStyle/>
          <a:p>
            <a:r>
              <a:rPr lang="en-US" sz="2800" dirty="0"/>
              <a:t>Do not postpone paying estimated taxes</a:t>
            </a:r>
          </a:p>
          <a:p>
            <a:r>
              <a:rPr lang="en-US" sz="2800" dirty="0"/>
              <a:t>Do not hide from loan officers – they can provide invaluable advice</a:t>
            </a:r>
          </a:p>
          <a:p>
            <a:r>
              <a:rPr lang="en-US" sz="2800" dirty="0"/>
              <a:t>Do not pay vendors late (they can cut off supply)</a:t>
            </a:r>
          </a:p>
          <a:p>
            <a:r>
              <a:rPr lang="en-US" sz="2800" dirty="0"/>
              <a:t>Do not overestimate revenue</a:t>
            </a:r>
          </a:p>
          <a:p>
            <a:r>
              <a:rPr lang="en-US" sz="2800" dirty="0"/>
              <a:t>Do not underestimate costs</a:t>
            </a:r>
          </a:p>
        </p:txBody>
      </p:sp>
      <p:pic>
        <p:nvPicPr>
          <p:cNvPr id="5123" name="Picture 3" descr="C:\Users\Deborah\AppData\Local\Microsoft\Windows\Temporary Internet Files\Content.IE5\SWE8DON3\MC90043152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357" y="328441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278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It Is Professional to Ask for Help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7825" y="1015248"/>
            <a:ext cx="5996117" cy="5159921"/>
          </a:xfrm>
        </p:spPr>
        <p:txBody>
          <a:bodyPr anchor="t"/>
          <a:lstStyle/>
          <a:p>
            <a:pPr eaLnBrk="1" hangingPunct="1">
              <a:buFont typeface="Arial" charset="0"/>
              <a:buNone/>
            </a:pPr>
            <a:r>
              <a:rPr lang="en-US" sz="2800" dirty="0">
                <a:solidFill>
                  <a:schemeClr val="tx2"/>
                </a:solidFill>
                <a:ea typeface="Geneva"/>
                <a:cs typeface="Geneva"/>
              </a:rPr>
              <a:t>Ask for advice and feedback: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b="1" dirty="0">
                <a:solidFill>
                  <a:schemeClr val="tx2"/>
                </a:solidFill>
                <a:ea typeface="Geneva"/>
                <a:cs typeface="Geneva"/>
              </a:rPr>
              <a:t>Seek out expert technical assistance.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b="1" dirty="0">
                <a:solidFill>
                  <a:schemeClr val="tx2"/>
                </a:solidFill>
                <a:ea typeface="Geneva"/>
                <a:cs typeface="Geneva"/>
              </a:rPr>
              <a:t>An accountant can help find ways to increase income and reduce expenditures.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b="1" dirty="0">
                <a:solidFill>
                  <a:schemeClr val="tx2"/>
                </a:solidFill>
                <a:ea typeface="Geneva"/>
                <a:cs typeface="Geneva"/>
              </a:rPr>
              <a:t>Share ideas with other businesses to find ways to both compete and cooperate (co-opetition!)</a:t>
            </a:r>
          </a:p>
        </p:txBody>
      </p:sp>
      <p:pic>
        <p:nvPicPr>
          <p:cNvPr id="4098" name="Picture 2" descr="C:\Users\Deborah\Pictures\Microsoft Clip Organizer\002021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942" y="1685925"/>
            <a:ext cx="241401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Key Points to Remember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388938" y="1195136"/>
            <a:ext cx="8347075" cy="5114925"/>
          </a:xfrm>
        </p:spPr>
        <p:txBody>
          <a:bodyPr anchor="t"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Managing cash flow is a core competency of small business ownership.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An opening balance sheet tells a compelling story.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A cash flow statement continues the story. Use it to monitor projected and actual income and expenses.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sz="2400" dirty="0"/>
              <a:t>Plan for seasonal fluctuations.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Try to maintain a rapid cash conversion cycle.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Manage your paperwork like a pro.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Ask an accountant for advice. </a:t>
            </a:r>
            <a:endParaRPr lang="en-US" sz="2400" dirty="0">
              <a:ea typeface="Geneva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0" y="1845639"/>
            <a:ext cx="6777487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0" dirty="0"/>
              <a:t>Locate the Pre- and Post-Test Form at the back of your Participant Guide.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Complete the BEFORE Training column to assess your knowledge on this topic </a:t>
            </a:r>
            <a:r>
              <a:rPr lang="en-US" sz="2800" b="0" i="1" dirty="0"/>
              <a:t>before</a:t>
            </a:r>
            <a:r>
              <a:rPr lang="en-US" sz="2800" b="0" dirty="0"/>
              <a:t> participating in this class.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t="11119" r="13158" b="9478"/>
          <a:stretch/>
        </p:blipFill>
        <p:spPr>
          <a:xfrm>
            <a:off x="6944058" y="2554025"/>
            <a:ext cx="2019869" cy="1815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1964325" flipH="1" flipV="1">
            <a:off x="6338281" y="1235460"/>
            <a:ext cx="2560320" cy="830997"/>
          </a:xfrm>
          <a:prstGeom prst="rect">
            <a:avLst/>
          </a:prstGeom>
          <a:solidFill>
            <a:srgbClr val="C19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In your Participant Guide</a:t>
            </a:r>
          </a:p>
        </p:txBody>
      </p:sp>
    </p:spTree>
    <p:extLst>
      <p:ext uri="{BB962C8B-B14F-4D97-AF65-F5344CB8AC3E}">
        <p14:creationId xmlns:p14="http://schemas.microsoft.com/office/powerpoint/2010/main" val="3141656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Toolkit of Resources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2979" y="874713"/>
            <a:ext cx="2286000" cy="1737360"/>
          </a:xfrm>
          <a:prstGeom prst="rect">
            <a:avLst/>
          </a:prstGeom>
          <a:solidFill>
            <a:srgbClr val="C1961C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/>
              <a:t>See the </a:t>
            </a:r>
            <a:r>
              <a:rPr lang="en-US" sz="2000" b="1" dirty="0">
                <a:solidFill>
                  <a:schemeClr val="bg1"/>
                </a:solidFill>
              </a:rPr>
              <a:t>Toolkit of Resources </a:t>
            </a:r>
            <a:r>
              <a:rPr lang="en-US" sz="2000" dirty="0"/>
              <a:t>in your Participant Guide for more details.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8" y="1743393"/>
            <a:ext cx="8385175" cy="3209581"/>
          </a:xfrm>
        </p:spPr>
        <p:txBody>
          <a:bodyPr anchor="t"/>
          <a:lstStyle/>
          <a:p>
            <a:r>
              <a:rPr lang="en-US" sz="2800" dirty="0"/>
              <a:t>Glossary of Cash Flow Terms</a:t>
            </a:r>
          </a:p>
          <a:p>
            <a:r>
              <a:rPr lang="en-US" sz="2800" dirty="0"/>
              <a:t>Cash Flow Statement Template</a:t>
            </a:r>
          </a:p>
          <a:p>
            <a:r>
              <a:rPr lang="en-US" sz="2800" dirty="0"/>
              <a:t>Negotiating Better Terms</a:t>
            </a:r>
          </a:p>
          <a:p>
            <a:r>
              <a:rPr lang="en-US" sz="2800" dirty="0"/>
              <a:t>For More Information: technical assistance options – many of these are free!</a:t>
            </a:r>
          </a:p>
        </p:txBody>
      </p:sp>
    </p:spTree>
    <p:extLst>
      <p:ext uri="{BB962C8B-B14F-4D97-AF65-F5344CB8AC3E}">
        <p14:creationId xmlns:p14="http://schemas.microsoft.com/office/powerpoint/2010/main" val="4108083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Pre-Post Test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14" y="2025470"/>
            <a:ext cx="6669678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700" b="0" dirty="0"/>
              <a:t>If you have not already done so, assess what your knowledge on this topic was </a:t>
            </a:r>
            <a:r>
              <a:rPr lang="en-US" sz="2700" b="0" i="1" dirty="0"/>
              <a:t>before</a:t>
            </a:r>
            <a:r>
              <a:rPr lang="en-US" sz="2700" b="0" dirty="0"/>
              <a:t> you participated in this class.</a:t>
            </a:r>
          </a:p>
          <a:p>
            <a:pPr>
              <a:spcBef>
                <a:spcPts val="0"/>
              </a:spcBef>
            </a:pPr>
            <a:r>
              <a:rPr lang="en-US" sz="2700" b="0" dirty="0"/>
              <a:t>Assess your knowledge on this topic </a:t>
            </a:r>
            <a:r>
              <a:rPr lang="en-US" sz="2700" b="0" i="1" dirty="0"/>
              <a:t>after</a:t>
            </a:r>
            <a:r>
              <a:rPr lang="en-US" sz="2700" b="0" dirty="0"/>
              <a:t> taking this class.</a:t>
            </a:r>
          </a:p>
          <a:p>
            <a:pPr>
              <a:spcBef>
                <a:spcPts val="0"/>
              </a:spcBef>
            </a:pPr>
            <a:r>
              <a:rPr lang="en-US" sz="2700" b="0" dirty="0"/>
              <a:t>Complete the Evaluation Form. Your feedback is helpful!</a:t>
            </a:r>
          </a:p>
          <a:p>
            <a:pPr>
              <a:spcBef>
                <a:spcPts val="0"/>
              </a:spcBef>
            </a:pPr>
            <a:r>
              <a:rPr lang="en-US" sz="2700" b="0" dirty="0"/>
              <a:t>Return both forms to the instructor before you leave. 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t="11119" r="13158" b="9478"/>
          <a:stretch/>
        </p:blipFill>
        <p:spPr>
          <a:xfrm>
            <a:off x="6978791" y="3336655"/>
            <a:ext cx="2019869" cy="1815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1964325" flipH="1" flipV="1">
            <a:off x="6399637" y="1460081"/>
            <a:ext cx="2560320" cy="830997"/>
          </a:xfrm>
          <a:prstGeom prst="rect">
            <a:avLst/>
          </a:prstGeom>
          <a:solidFill>
            <a:srgbClr val="C19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In your Participant Guide</a:t>
            </a:r>
          </a:p>
        </p:txBody>
      </p:sp>
    </p:spTree>
    <p:extLst>
      <p:ext uri="{BB962C8B-B14F-4D97-AF65-F5344CB8AC3E}">
        <p14:creationId xmlns:p14="http://schemas.microsoft.com/office/powerpoint/2010/main" val="294035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Agenda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50837" y="1188649"/>
            <a:ext cx="8385175" cy="4231928"/>
          </a:xfrm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b="0" dirty="0"/>
              <a:t>Welcome, Pre-Test, Agenda, and Learning Objectives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Introductions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Case Study: Bob and The Wired Cup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b="0" dirty="0">
                <a:ea typeface="Arial" charset="0"/>
              </a:rPr>
              <a:t>The Opening Balance Sheet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b="0" dirty="0">
                <a:ea typeface="Arial" charset="0"/>
              </a:rPr>
              <a:t>Three Views of Cash Flow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b="0" dirty="0">
                <a:ea typeface="Arial" charset="0"/>
              </a:rPr>
              <a:t>What Can Bob Do?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sz="2800" b="0" dirty="0">
                <a:ea typeface="Arial" charset="0"/>
              </a:rPr>
              <a:t>Summary, Post-Test, and Evaluation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>
                <a:ea typeface="Helvetica Neue"/>
              </a:rPr>
              <a:t>Learning Objectives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11700"/>
          </a:xfrm>
        </p:spPr>
        <p:txBody>
          <a:bodyPr/>
          <a:lstStyle/>
          <a:p>
            <a:pPr lvl="0"/>
            <a:r>
              <a:rPr lang="en-US" sz="2800" dirty="0"/>
              <a:t>Describe the purpose of cash flow management in a start-up small business.</a:t>
            </a:r>
          </a:p>
          <a:p>
            <a:pPr lvl="0"/>
            <a:r>
              <a:rPr lang="en-US" sz="2800" dirty="0"/>
              <a:t>Assess a cash flow cycle and make some cash flow projections. </a:t>
            </a:r>
          </a:p>
          <a:p>
            <a:r>
              <a:rPr lang="en-US" sz="2800" dirty="0"/>
              <a:t>Describe how a cash flow statement can help assess and improve the financial health of a start-up.</a:t>
            </a:r>
          </a:p>
          <a:p>
            <a:pPr eaLnBrk="1" hangingPunct="1">
              <a:spcAft>
                <a:spcPts val="1800"/>
              </a:spcAft>
              <a:buFont typeface="Arial" charset="0"/>
              <a:buChar char="•"/>
              <a:defRPr/>
            </a:pPr>
            <a:endParaRPr lang="en-US" sz="2800" dirty="0"/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7391400" y="5715000"/>
            <a:ext cx="153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 Neue"/>
              </a:rPr>
              <a:t>Continued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>
                <a:ea typeface="Helvetica Neue"/>
              </a:rPr>
              <a:t>Learning Objectives, cont.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88938" y="1143000"/>
            <a:ext cx="8297862" cy="4711700"/>
          </a:xfrm>
        </p:spPr>
        <p:txBody>
          <a:bodyPr/>
          <a:lstStyle/>
          <a:p>
            <a:pPr lvl="0"/>
            <a:r>
              <a:rPr lang="en-US" sz="2800" dirty="0"/>
              <a:t>Identify some ways to manage cash flow in terms of managing costs and potential income.</a:t>
            </a:r>
          </a:p>
          <a:p>
            <a:pPr lvl="0"/>
            <a:r>
              <a:rPr lang="en-US" sz="2800" dirty="0"/>
              <a:t>Identify ways to seek out expert technical assistance to improve cash flow management. </a:t>
            </a:r>
          </a:p>
          <a:p>
            <a:pPr marL="0" indent="0" eaLnBrk="1" hangingPunct="1">
              <a:spcAft>
                <a:spcPts val="1800"/>
              </a:spcAft>
              <a:buNone/>
            </a:pPr>
            <a:endParaRPr lang="en-US" sz="2800" dirty="0">
              <a:ea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37" y="1140031"/>
            <a:ext cx="6020167" cy="4465115"/>
          </a:xfrm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C1961C"/>
                </a:solidFill>
              </a:rPr>
              <a:t>Bob’s case begins on page 4 in your Participant Guide.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The Wired Cup café has had a great start.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Bob faces some cash flow issues and needs to juggle his priorities.</a:t>
            </a:r>
          </a:p>
          <a:p>
            <a:pPr>
              <a:spcBef>
                <a:spcPts val="0"/>
              </a:spcBef>
            </a:pPr>
            <a:r>
              <a:rPr lang="en-US" sz="2800" b="1" dirty="0"/>
              <a:t>The good news: Bob is thinking ahead and he has great advisors: you!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0" y="381001"/>
            <a:ext cx="8229600" cy="609600"/>
          </a:xfrm>
        </p:spPr>
        <p:txBody>
          <a:bodyPr/>
          <a:lstStyle/>
          <a:p>
            <a:r>
              <a:rPr lang="en-US" dirty="0"/>
              <a:t>Introducing Bob and The Wired Cup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359913" y="1473255"/>
            <a:ext cx="2540390" cy="3309760"/>
            <a:chOff x="19050" y="2899535"/>
            <a:chExt cx="2926080" cy="3200400"/>
          </a:xfrm>
        </p:grpSpPr>
        <p:pic>
          <p:nvPicPr>
            <p:cNvPr id="10" name="Picture 9" descr="C:\Users\Deborah\AppData\Local\Microsoft\Windows\Temporary Internet Files\Content.IE5\SWE8DON3\MC910215894[1].jpg"/>
            <p:cNvPicPr/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3" r="4623"/>
            <a:stretch/>
          </p:blipFill>
          <p:spPr bwMode="auto">
            <a:xfrm>
              <a:off x="19050" y="2899535"/>
              <a:ext cx="2926080" cy="320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994634" y="4733925"/>
              <a:ext cx="987687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Gigi" panose="04040504061007020D02" pitchFamily="82" charset="0"/>
                </a:rPr>
                <a:t>The Wired Cup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572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Introductions: Where are you on the cash flow continuum?</a:t>
            </a:r>
          </a:p>
        </p:txBody>
      </p:sp>
      <p:sp>
        <p:nvSpPr>
          <p:cNvPr id="8" name="Rectangle 7"/>
          <p:cNvSpPr/>
          <p:nvPr/>
        </p:nvSpPr>
        <p:spPr>
          <a:xfrm>
            <a:off x="394140" y="4187974"/>
            <a:ext cx="8341873" cy="475013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Cash Flow Continuum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50838" y="2192252"/>
            <a:ext cx="2468880" cy="1463040"/>
          </a:xfrm>
          <a:prstGeom prst="wedgeRectCallout">
            <a:avLst>
              <a:gd name="adj1" fmla="val -42827"/>
              <a:gd name="adj2" fmla="val 92208"/>
            </a:avLst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Beginner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267133" y="2190273"/>
            <a:ext cx="2468880" cy="1465019"/>
          </a:xfrm>
          <a:prstGeom prst="wedgeRectCallout">
            <a:avLst>
              <a:gd name="adj1" fmla="val 26406"/>
              <a:gd name="adj2" fmla="val 87216"/>
            </a:avLst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I’m an expert (and still have questions)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3298007" y="2194232"/>
            <a:ext cx="2468880" cy="1463040"/>
          </a:xfrm>
          <a:prstGeom prst="wedgeRectCallout">
            <a:avLst>
              <a:gd name="adj1" fmla="val -3646"/>
              <a:gd name="adj2" fmla="val 86520"/>
            </a:avLst>
          </a:prstGeom>
          <a:solidFill>
            <a:srgbClr val="C19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Intermediate: I know some, still have questions</a:t>
            </a:r>
          </a:p>
        </p:txBody>
      </p:sp>
    </p:spTree>
    <p:extLst>
      <p:ext uri="{BB962C8B-B14F-4D97-AF65-F5344CB8AC3E}">
        <p14:creationId xmlns:p14="http://schemas.microsoft.com/office/powerpoint/2010/main" val="245161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140" y="381000"/>
            <a:ext cx="1838418" cy="2492829"/>
          </a:xfrm>
        </p:spPr>
        <p:txBody>
          <a:bodyPr/>
          <a:lstStyle/>
          <a:p>
            <a:r>
              <a:rPr lang="en-US" sz="2400" dirty="0"/>
              <a:t>Opening Balance Sheet for The Wired Cup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379" y="4659608"/>
            <a:ext cx="2073555" cy="111807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1961C"/>
                </a:solidFill>
              </a:rPr>
              <a:t>Page 5 in your Participant Guide</a:t>
            </a:r>
            <a:endParaRPr lang="en-US" sz="2400" b="1" dirty="0">
              <a:solidFill>
                <a:srgbClr val="C1961C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169713"/>
              </p:ext>
            </p:extLst>
          </p:nvPr>
        </p:nvGraphicFramePr>
        <p:xfrm>
          <a:off x="2086947" y="357440"/>
          <a:ext cx="7139799" cy="6043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5" imgW="7008538" imgH="5932420" progId="Word.Document.12">
                  <p:embed/>
                </p:oleObj>
              </mc:Choice>
              <mc:Fallback>
                <p:oleObj name="Document" r:id="rId5" imgW="7008538" imgH="59324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86947" y="357440"/>
                        <a:ext cx="7139799" cy="6043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075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2274" y="363916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sz="3200" dirty="0">
                <a:ea typeface="Helvetica Neue"/>
              </a:rPr>
              <a:t>A Few Notes About Debt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771" y="1053661"/>
            <a:ext cx="8331363" cy="4267200"/>
          </a:xfrm>
        </p:spPr>
        <p:txBody>
          <a:bodyPr/>
          <a:lstStyle/>
          <a:p>
            <a:pPr marL="233363" indent="-233363"/>
            <a:r>
              <a:rPr lang="en-US" sz="2400" dirty="0"/>
              <a:t>It takes effort to obtain a small business loan.</a:t>
            </a:r>
          </a:p>
          <a:p>
            <a:pPr marL="233363" indent="-233363"/>
            <a:r>
              <a:rPr lang="en-US" sz="2400" dirty="0"/>
              <a:t>Your credit score will directly influence your ability to secure a loan.</a:t>
            </a:r>
          </a:p>
          <a:p>
            <a:pPr marL="233363" indent="-233363"/>
            <a:r>
              <a:rPr lang="en-US" sz="2400" dirty="0"/>
              <a:t>Talk with a bank’s commercial loan officer before you need the loan.</a:t>
            </a:r>
          </a:p>
          <a:p>
            <a:pPr marL="233363" indent="-233363"/>
            <a:r>
              <a:rPr lang="en-US" sz="2400" dirty="0"/>
              <a:t>Other modules in this Money Smart series can help!</a:t>
            </a:r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3076" name="Picture 4" descr="C:\Users\Deborah\AppData\Local\Microsoft\Windows\Temporary Internet Files\Content.IE5\40YA8CU1\MP90038795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50" y="4356337"/>
            <a:ext cx="2455983" cy="175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1330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Welcom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urpos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Objective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Objectives&amp;quot;&quot;/&gt;&lt;property id=&quot;20307&quot; value=&quot;298&quot;/&gt;&lt;/object&gt;&lt;object type=&quot;3&quot; unique_id=&quot;10009&quot;&gt;&lt;property id=&quot;20148&quot; value=&quot;5&quot;/&gt;&lt;property id=&quot;20300&quot; value=&quot;Slide 6 - &amp;quot;Pre-Test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Banks Defined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Banks Defined&amp;quot;&quot;/&gt;&lt;property id=&quot;20307&quot; value=&quot;299&quot;/&gt;&lt;/object&gt;&lt;object type=&quot;3&quot; unique_id=&quot;10012&quot;&gt;&lt;property id=&quot;20148&quot; value=&quot;5&quot;/&gt;&lt;property id=&quot;20300&quot; value=&quot;Slide 9 - &amp;quot;Reasons to Keep Money in a Bank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Insured Depository Financial Institutions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Insured Depository Financial Institutions&amp;quot;&quot;/&gt;&lt;property id=&quot;20307&quot; value=&quot;300&quot;/&gt;&lt;/object&gt;&lt;object type=&quot;3&quot; unique_id=&quot;10015&quot;&gt;&lt;property id=&quot;20148&quot; value=&quot;5&quot;/&gt;&lt;property id=&quot;20300&quot; value=&quot;Slide 12 - &amp;quot;Opening &amp;amp; Maintaining a Bank Account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Opening a Bank Account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Opening a Bank Account&amp;quot;&quot;/&gt;&lt;property id=&quot;20307&quot; value=&quot;301&quot;/&gt;&lt;/object&gt;&lt;object type=&quot;3&quot; unique_id=&quot;10018&quot;&gt;&lt;property id=&quot;20148&quot; value=&quot;5&quot;/&gt;&lt;property id=&quot;20300&quot; value=&quot;Slide 15 - &amp;quot;Deposit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Deposit&amp;quot;&quot;/&gt;&lt;property id=&quot;20307&quot; value=&quot;302&quot;/&gt;&lt;/object&gt;&lt;object type=&quot;3&quot; unique_id=&quot;10020&quot;&gt;&lt;property id=&quot;20148&quot; value=&quot;5&quot;/&gt;&lt;property id=&quot;20300&quot; value=&quot;Slide 17 - &amp;quot;Balance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Withdrawal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Balance After Withdrawal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Fees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Balance After Fees Charged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Bank vs. Check-Cashing Services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Additional Benefits of a Bank&amp;quot;&quot;/&gt;&lt;property id=&quot;20307&quot; value=&quot;277&quot;/&gt;&lt;/object&gt;&lt;object type=&quot;3&quot; unique_id=&quot;10027&quot;&gt;&lt;property id=&quot;20148&quot; value=&quot;5&quot;/&gt;&lt;property id=&quot;20300&quot; value=&quot;Slide 24 - &amp;quot;Additional Benefits of a Bank&amp;quot;&quot;/&gt;&lt;property id=&quot;20307&quot; value=&quot;303&quot;/&gt;&lt;/object&gt;&lt;object type=&quot;3&quot; unique_id=&quot;10028&quot;&gt;&lt;property id=&quot;20148&quot; value=&quot;5&quot;/&gt;&lt;property id=&quot;20300&quot; value=&quot;Slide 25 - &amp;quot;Additional Benefits of a Bank&amp;quot;&quot;/&gt;&lt;property id=&quot;20307&quot; value=&quot;304&quot;/&gt;&lt;/object&gt;&lt;object type=&quot;3&quot; unique_id=&quot;10029&quot;&gt;&lt;property id=&quot;20148&quot; value=&quot;5&quot;/&gt;&lt;property id=&quot;20300&quot; value=&quot;Slide 26 - &amp;quot;Interest&amp;quot;&quot;/&gt;&lt;property id=&quot;20307&quot; value=&quot;278&quot;/&gt;&lt;/object&gt;&lt;object type=&quot;3&quot; unique_id=&quot;10030&quot;&gt;&lt;property id=&quot;20148&quot; value=&quot;5&quot;/&gt;&lt;property id=&quot;20300&quot; value=&quot;Slide 27 - &amp;quot;Balance With Interest&amp;quot;&quot;/&gt;&lt;property id=&quot;20307&quot; value=&quot;279&quot;/&gt;&lt;/object&gt;&lt;object type=&quot;3&quot; unique_id=&quot;10031&quot;&gt;&lt;property id=&quot;20148&quot; value=&quot;5&quot;/&gt;&lt;property id=&quot;20300&quot; value=&quot;Slide 28 - &amp;quot;Activity 1: Making Deposits and Withdrawals&amp;quot;&quot;/&gt;&lt;property id=&quot;20307&quot; value=&quot;262&quot;/&gt;&lt;/object&gt;&lt;object type=&quot;3&quot; unique_id=&quot;10032&quot;&gt;&lt;property id=&quot;20148&quot; value=&quot;5&quot;/&gt;&lt;property id=&quot;20300&quot; value=&quot;Slide 29 - &amp;quot;Deposit Accounts&amp;quot;&quot;/&gt;&lt;property id=&quot;20307&quot; value=&quot;280&quot;/&gt;&lt;/object&gt;&lt;object type=&quot;3&quot; unique_id=&quot;10033&quot;&gt;&lt;property id=&quot;20148&quot; value=&quot;5&quot;/&gt;&lt;property id=&quot;20300&quot; value=&quot;Slide 30 - &amp;quot;Deposit Accounts&amp;quot;&quot;/&gt;&lt;property id=&quot;20307&quot; value=&quot;305&quot;/&gt;&lt;/object&gt;&lt;object type=&quot;3&quot; unique_id=&quot;10034&quot;&gt;&lt;property id=&quot;20148&quot; value=&quot;5&quot;/&gt;&lt;property id=&quot;20300&quot; value=&quot;Slide 31 - &amp;quot;Deposit Accounts&amp;quot;&quot;/&gt;&lt;property id=&quot;20307&quot; value=&quot;306&quot;/&gt;&lt;/object&gt;&lt;object type=&quot;3&quot; unique_id=&quot;10035&quot;&gt;&lt;property id=&quot;20148&quot; value=&quot;5&quot;/&gt;&lt;property id=&quot;20300&quot; value=&quot;Slide 32 - &amp;quot;Non-Deposit Accounts&amp;quot;&quot;/&gt;&lt;property id=&quot;20307&quot; value=&quot;281&quot;/&gt;&lt;/object&gt;&lt;object type=&quot;3&quot; unique_id=&quot;10036&quot;&gt;&lt;property id=&quot;20148&quot; value=&quot;5&quot;/&gt;&lt;property id=&quot;20300&quot; value=&quot;Slide 33 - &amp;quot;Common Banking Services&amp;quot;&quot;/&gt;&lt;property id=&quot;20307&quot; value=&quot;282&quot;/&gt;&lt;/object&gt;&lt;object type=&quot;3&quot; unique_id=&quot;10037&quot;&gt;&lt;property id=&quot;20148&quot; value=&quot;5&quot;/&gt;&lt;property id=&quot;20300&quot; value=&quot;Slide 34 - &amp;quot;Activity 2: Name That Service&amp;quot;&quot;/&gt;&lt;property id=&quot;20307&quot; value=&quot;284&quot;/&gt;&lt;/object&gt;&lt;object type=&quot;3&quot; unique_id=&quot;10038&quot;&gt;&lt;property id=&quot;20148&quot; value=&quot;5&quot;/&gt;&lt;property id=&quot;20300&quot; value=&quot;Slide 35 - &amp;quot;Money Transfer and Remittances&amp;quot;&quot;/&gt;&lt;property id=&quot;20307&quot; value=&quot;283&quot;/&gt;&lt;/object&gt;&lt;object type=&quot;3&quot; unique_id=&quot;10039&quot;&gt;&lt;property id=&quot;20148&quot; value=&quot;5&quot;/&gt;&lt;property id=&quot;20300&quot; value=&quot;Slide 36 - &amp;quot;Money Transfer and Remittances&amp;quot;&quot;/&gt;&lt;property id=&quot;20307&quot; value=&quot;307&quot;/&gt;&lt;/object&gt;&lt;object type=&quot;3&quot; unique_id=&quot;10040&quot;&gt;&lt;property id=&quot;20148&quot; value=&quot;5&quot;/&gt;&lt;property id=&quot;20300&quot; value=&quot;Slide 37 - &amp;quot;Money Transfer and Remittances&amp;quot;&quot;/&gt;&lt;property id=&quot;20307&quot; value=&quot;309&quot;/&gt;&lt;/object&gt;&lt;object type=&quot;3&quot; unique_id=&quot;10041&quot;&gt;&lt;property id=&quot;20148&quot; value=&quot;5&quot;/&gt;&lt;property id=&quot;20300&quot; value=&quot;Slide 38 - &amp;quot;Money Transfer and Remittances&amp;quot;&quot;/&gt;&lt;property id=&quot;20307&quot; value=&quot;310&quot;/&gt;&lt;/object&gt;&lt;object type=&quot;3&quot; unique_id=&quot;10042&quot;&gt;&lt;property id=&quot;20148&quot; value=&quot;5&quot;/&gt;&lt;property id=&quot;20300&quot; value=&quot;Slide 39 - &amp;quot;Money Transfer and Remittances&amp;quot;&quot;/&gt;&lt;property id=&quot;20307&quot; value=&quot;308&quot;/&gt;&lt;/object&gt;&lt;object type=&quot;3&quot; unique_id=&quot;10043&quot;&gt;&lt;property id=&quot;20148&quot; value=&quot;5&quot;/&gt;&lt;property id=&quot;20300&quot; value=&quot;Slide 40 - &amp;quot;Money Transfer and Remittances&amp;quot;&quot;/&gt;&lt;property id=&quot;20307&quot; value=&quot;311&quot;/&gt;&lt;/object&gt;&lt;object type=&quot;3&quot; unique_id=&quot;10044&quot;&gt;&lt;property id=&quot;20148&quot; value=&quot;5&quot;/&gt;&lt;property id=&quot;20300&quot; value=&quot;Slide 41 - &amp;quot;Money Transfer and Remittances&amp;quot;&quot;/&gt;&lt;property id=&quot;20307&quot; value=&quot;312&quot;/&gt;&lt;/object&gt;&lt;object type=&quot;3&quot; unique_id=&quot;10045&quot;&gt;&lt;property id=&quot;20148&quot; value=&quot;5&quot;/&gt;&lt;property id=&quot;20300&quot; value=&quot;Slide 42 - &amp;quot;ATMs&amp;quot;&quot;/&gt;&lt;property id=&quot;20307&quot; value=&quot;313&quot;/&gt;&lt;/object&gt;&lt;object type=&quot;3&quot; unique_id=&quot;10046&quot;&gt;&lt;property id=&quot;20148&quot; value=&quot;5&quot;/&gt;&lt;property id=&quot;20300&quot; value=&quot;Slide 43 - &amp;quot;ATMs&amp;quot;&quot;/&gt;&lt;property id=&quot;20307&quot; value=&quot;285&quot;/&gt;&lt;/object&gt;&lt;object type=&quot;3&quot; unique_id=&quot;10047&quot;&gt;&lt;property id=&quot;20148&quot; value=&quot;5&quot;/&gt;&lt;property id=&quot;20300&quot; value=&quot;Slide 44 - &amp;quot;Telephone and Online Banking&amp;quot;&quot;/&gt;&lt;property id=&quot;20307&quot; value=&quot;286&quot;/&gt;&lt;/object&gt;&lt;object type=&quot;3&quot; unique_id=&quot;10048&quot;&gt;&lt;property id=&quot;20148&quot; value=&quot;5&quot;/&gt;&lt;property id=&quot;20300&quot; value=&quot;Slide 45 - &amp;quot;Money Order&amp;quot;&quot;/&gt;&lt;property id=&quot;20307&quot; value=&quot;287&quot;/&gt;&lt;/object&gt;&lt;object type=&quot;3&quot; unique_id=&quot;10049&quot;&gt;&lt;property id=&quot;20148&quot; value=&quot;5&quot;/&gt;&lt;property id=&quot;20300&quot; value=&quot;Slide 46 - &amp;quot;Money Order&amp;quot;&quot;/&gt;&lt;property id=&quot;20307&quot; value=&quot;314&quot;/&gt;&lt;/object&gt;&lt;object type=&quot;3&quot; unique_id=&quot;10050&quot;&gt;&lt;property id=&quot;20148&quot; value=&quot;5&quot;/&gt;&lt;property id=&quot;20300&quot; value=&quot;Slide 47 - &amp;quot;Money Order&amp;quot;&quot;/&gt;&lt;property id=&quot;20307&quot; value=&quot;315&quot;/&gt;&lt;/object&gt;&lt;object type=&quot;3&quot; unique_id=&quot;10051&quot;&gt;&lt;property id=&quot;20148&quot; value=&quot;5&quot;/&gt;&lt;property id=&quot;20300&quot; value=&quot;Slide 48 - &amp;quot;Direct Deposit&amp;quot;&quot;/&gt;&lt;property id=&quot;20307&quot; value=&quot;288&quot;/&gt;&lt;/object&gt;&lt;object type=&quot;3&quot; unique_id=&quot;10052&quot;&gt;&lt;property id=&quot;20148&quot; value=&quot;5&quot;/&gt;&lt;property id=&quot;20300&quot; value=&quot;Slide 49 - &amp;quot;Direct Deposit&amp;quot;&quot;/&gt;&lt;property id=&quot;20307&quot; value=&quot;316&quot;/&gt;&lt;/object&gt;&lt;object type=&quot;3&quot; unique_id=&quot;10053&quot;&gt;&lt;property id=&quot;20148&quot; value=&quot;5&quot;/&gt;&lt;property id=&quot;20300&quot; value=&quot;Slide 50 - &amp;quot;Direct Deposit&amp;quot;&quot;/&gt;&lt;property id=&quot;20307&quot; value=&quot;317&quot;/&gt;&lt;/object&gt;&lt;object type=&quot;3&quot; unique_id=&quot;10054&quot;&gt;&lt;property id=&quot;20148&quot; value=&quot;5&quot;/&gt;&lt;property id=&quot;20300&quot; value=&quot;Slide 51 - &amp;quot;Debit vs. Credit Card&amp;quot;&quot;/&gt;&lt;property id=&quot;20307&quot; value=&quot;289&quot;/&gt;&lt;/object&gt;&lt;object type=&quot;3&quot; unique_id=&quot;10055&quot;&gt;&lt;property id=&quot;20148&quot; value=&quot;5&quot;/&gt;&lt;property id=&quot;20300&quot; value=&quot;Slide 52 - &amp;quot;Debit Card&amp;quot;&quot;/&gt;&lt;property id=&quot;20307&quot; value=&quot;290&quot;/&gt;&lt;/object&gt;&lt;object type=&quot;3&quot; unique_id=&quot;10056&quot;&gt;&lt;property id=&quot;20148&quot; value=&quot;5&quot;/&gt;&lt;property id=&quot;20300&quot; value=&quot;Slide 53 - &amp;quot;Debit Card&amp;quot;&quot;/&gt;&lt;property id=&quot;20307&quot; value=&quot;318&quot;/&gt;&lt;/object&gt;&lt;object type=&quot;3&quot; unique_id=&quot;10057&quot;&gt;&lt;property id=&quot;20148&quot; value=&quot;5&quot;/&gt;&lt;property id=&quot;20300&quot; value=&quot;Slide 54 - &amp;quot;Debit Card&amp;quot;&quot;/&gt;&lt;property id=&quot;20307&quot; value=&quot;319&quot;/&gt;&lt;/object&gt;&lt;object type=&quot;3&quot; unique_id=&quot;10058&quot;&gt;&lt;property id=&quot;20148&quot; value=&quot;5&quot;/&gt;&lt;property id=&quot;20300&quot; value=&quot;Slide 55 - &amp;quot;Stored Value Card&amp;quot;&quot;/&gt;&lt;property id=&quot;20307&quot; value=&quot;291&quot;/&gt;&lt;/object&gt;&lt;object type=&quot;3&quot; unique_id=&quot;10059&quot;&gt;&lt;property id=&quot;20148&quot; value=&quot;5&quot;/&gt;&lt;property id=&quot;20300&quot; value=&quot;Slide 56 - &amp;quot;Stored Value Card&amp;quot;&quot;/&gt;&lt;property id=&quot;20307&quot; value=&quot;320&quot;/&gt;&lt;/object&gt;&lt;object type=&quot;3&quot; unique_id=&quot;10060&quot;&gt;&lt;property id=&quot;20148&quot; value=&quot;5&quot;/&gt;&lt;property id=&quot;20300&quot; value=&quot;Slide 57 - &amp;quot;Privacy Notices&amp;quot;&quot;/&gt;&lt;property id=&quot;20307&quot; value=&quot;292&quot;/&gt;&lt;/object&gt;&lt;object type=&quot;3&quot; unique_id=&quot;10061&quot;&gt;&lt;property id=&quot;20148&quot; value=&quot;5&quot;/&gt;&lt;property id=&quot;20300&quot; value=&quot;Slide 58 - &amp;quot;Privacy Notices&amp;quot;&quot;/&gt;&lt;property id=&quot;20307&quot; value=&quot;321&quot;/&gt;&lt;/object&gt;&lt;object type=&quot;3&quot; unique_id=&quot;10062&quot;&gt;&lt;property id=&quot;20148&quot; value=&quot;5&quot;/&gt;&lt;property id=&quot;20300&quot; value=&quot;Slide 59 - &amp;quot;Opting Out&amp;quot;&quot;/&gt;&lt;property id=&quot;20307&quot; value=&quot;293&quot;/&gt;&lt;/object&gt;&lt;object type=&quot;3&quot; unique_id=&quot;10063&quot;&gt;&lt;property id=&quot;20148&quot; value=&quot;5&quot;/&gt;&lt;property id=&quot;20300&quot; value=&quot;Slide 60 - &amp;quot;Opting Out&amp;quot;&quot;/&gt;&lt;property id=&quot;20307&quot; value=&quot;294&quot;/&gt;&lt;/object&gt;&lt;object type=&quot;3&quot; unique_id=&quot;10064&quot;&gt;&lt;property id=&quot;20148&quot; value=&quot;5&quot;/&gt;&lt;property id=&quot;20300&quot; value=&quot;Slide 63 - &amp;quot;Important Bank Employees&amp;quot;&quot;/&gt;&lt;property id=&quot;20307&quot; value=&quot;295&quot;/&gt;&lt;/object&gt;&lt;object type=&quot;3&quot; unique_id=&quot;10065&quot;&gt;&lt;property id=&quot;20148&quot; value=&quot;5&quot;/&gt;&lt;property id=&quot;20300&quot; value=&quot;Slide 64 - &amp;quot;Activity 3: Bank Employee Role Play&amp;quot;&quot;/&gt;&lt;property id=&quot;20307&quot; value=&quot;297&quot;/&gt;&lt;/object&gt;&lt;object type=&quot;3&quot; unique_id=&quot;10066&quot;&gt;&lt;property id=&quot;20148&quot; value=&quot;5&quot;/&gt;&lt;property id=&quot;20300&quot; value=&quot;Slide 65 - &amp;quot;Points to Remember&amp;quot;&quot;/&gt;&lt;property id=&quot;20307&quot; value=&quot;296&quot;/&gt;&lt;/object&gt;&lt;object type=&quot;3&quot; unique_id=&quot;10067&quot;&gt;&lt;property id=&quot;20148&quot; value=&quot;5&quot;/&gt;&lt;property id=&quot;20300&quot; value=&quot;Slide 66 - &amp;quot;Post-Test&amp;quot;&quot;/&gt;&lt;property id=&quot;20307&quot; value=&quot;263&quot;/&gt;&lt;/object&gt;&lt;object type=&quot;3&quot; unique_id=&quot;10068&quot;&gt;&lt;property id=&quot;20148&quot; value=&quot;5&quot;/&gt;&lt;property id=&quot;20300&quot; value=&quot;Slide 67 - &amp;quot;Conclusion&amp;quot;&quot;/&gt;&lt;property id=&quot;20307&quot; value=&quot;264&quot;/&gt;&lt;/object&gt;&lt;object type=&quot;3&quot; unique_id=&quot;10069&quot;&gt;&lt;property id=&quot;20148&quot; value=&quot;5&quot;/&gt;&lt;property id=&quot;20300&quot; value=&quot;Slide 68 - &amp;quot;Conclusion&amp;quot;&quot;/&gt;&lt;property id=&quot;20307&quot; value=&quot;265&quot;/&gt;&lt;/object&gt;&lt;object type=&quot;3&quot; unique_id=&quot;10614&quot;&gt;&lt;property id=&quot;20148&quot; value=&quot;5&quot;/&gt;&lt;property id=&quot;20300&quot; value=&quot;Slide 61 - &amp;quot;Privacy Laws&amp;quot;&quot;/&gt;&lt;property id=&quot;20307&quot; value=&quot;322&quot;/&gt;&lt;/object&gt;&lt;object type=&quot;3&quot; unique_id=&quot;10615&quot;&gt;&lt;property id=&quot;20148&quot; value=&quot;5&quot;/&gt;&lt;property id=&quot;20300&quot; value=&quot;Slide 62 - &amp;quot;Privacy Laws&amp;quot;&quot;/&gt;&lt;property id=&quot;20307&quot; value=&quot;32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EC068496-1DB6-4D20-B837-B04B199985E5">Non-Sensitive Data</Sensitivit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B97CAD3D49634BECB254722C354D7C37008FEABD6F9D4CF04C91B009375C867A56" ma:contentTypeVersion="3" ma:contentTypeDescription="Create a new document." ma:contentTypeScope="" ma:versionID="a766e3e382edcc5b931fc2d1e2d2326f">
  <xsd:schema xmlns:xsd="http://www.w3.org/2001/XMLSchema" xmlns:p="http://schemas.microsoft.com/office/2006/metadata/properties" xmlns:ns1="http://schemas.microsoft.com/sharepoint/v3" xmlns:ns2="EC068496-1DB6-4D20-B837-B04B199985E5" targetNamespace="http://schemas.microsoft.com/office/2006/metadata/properties" ma:root="true" ma:fieldsID="ce3bd1c53d1ed47b2cf110ed00a06db0" ns1:_="" ns2:_="">
    <xsd:import namespace="http://schemas.microsoft.com/sharepoint/v3"/>
    <xsd:import namespace="EC068496-1DB6-4D20-B837-B04B199985E5"/>
    <xsd:element name="properties">
      <xsd:complexType>
        <xsd:sequence>
          <xsd:element name="documentManagement">
            <xsd:complexType>
              <xsd:all>
                <xsd:element ref="ns2:Sensitivity"/>
                <xsd:element ref="ns1:Editor" minOccurs="0"/>
                <xsd:element ref="ns1:CheckoutUser" minOccurs="0"/>
                <xsd:element ref="ns1:Auth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ditor" ma:index="10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heckoutUser" ma:index="11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" ma:index="12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EC068496-1DB6-4D20-B837-B04B199985E5" elementFormDefault="qualified">
    <xsd:import namespace="http://schemas.microsoft.com/office/2006/documentManagement/types"/>
    <xsd:element name="Sensitivity" ma:index="8" ma:displayName="Sensitivity" ma:description="Sensitive Data = Any data that, if lost, stolen or misused, could adversely impact FDIC, insured institutions or individuals.&#10;http://fdic01/division/doa/adminservices/records/directives/1000/1360-9.doc&#10;&#10;Sensitive PII = SSN alone and/or an individual’s full name plus 1 or more additional items of personal data.&#10;http://fdic01/division/dit/ITGovernance/PrivacyProgram/PersonallyIdentifiableInformation/index.html&#10;Non-Sensitive Data = Data that can be shared or viewed with no restrictions internal or external to FDIC.&#10;http://www.fdic.gov/regulations/laws/rules/2000-3800.html" ma:format="Dropdown" ma:internalName="Sensitivity">
      <xsd:simpleType>
        <xsd:restriction base="dms:Choice">
          <xsd:enumeration value="Sensitive Data"/>
          <xsd:enumeration value="Sensitive PII"/>
          <xsd:enumeration value="Non-Sensitive Dat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7E1D4E-A616-46F6-A4F2-20EDCC874AF1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sharepoint/v3"/>
    <ds:schemaRef ds:uri="EC068496-1DB6-4D20-B837-B04B199985E5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C34BC70-1588-470B-940F-0274FE67D7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068496-1DB6-4D20-B837-B04B199985E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312325A-14E3-49FC-B8FC-1640C54744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On-screen Show (4:3)</PresentationFormat>
  <Paragraphs>134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PowerPoint Presentation</vt:lpstr>
      <vt:lpstr>Pre-Test</vt:lpstr>
      <vt:lpstr>Agenda</vt:lpstr>
      <vt:lpstr>Learning Objectives</vt:lpstr>
      <vt:lpstr>Learning Objectives, cont.</vt:lpstr>
      <vt:lpstr>Introducing Bob and The Wired Cup</vt:lpstr>
      <vt:lpstr>Introductions: Where are you on the cash flow continuum?</vt:lpstr>
      <vt:lpstr>Opening Balance Sheet for The Wired Cup</vt:lpstr>
      <vt:lpstr>A Few Notes About Debt</vt:lpstr>
      <vt:lpstr>Opening Balance Sheet for The Wired Cup</vt:lpstr>
      <vt:lpstr>Three Views of Cash Flow</vt:lpstr>
      <vt:lpstr>Cash Conversion Cycle</vt:lpstr>
      <vt:lpstr>Cash Flow Diagram</vt:lpstr>
      <vt:lpstr>The Wired Cup Cash Flow Statement</vt:lpstr>
      <vt:lpstr>What Can Bob Do?</vt:lpstr>
      <vt:lpstr>Possible Ideas for Bob</vt:lpstr>
      <vt:lpstr>What NOT to Do </vt:lpstr>
      <vt:lpstr>It Is Professional to Ask for Help</vt:lpstr>
      <vt:lpstr>Key Points to Remember</vt:lpstr>
      <vt:lpstr>Toolkit of Resources</vt:lpstr>
      <vt:lpstr>Pre-Post Test and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2</cp:revision>
  <dcterms:created xsi:type="dcterms:W3CDTF">2012-03-28T14:26:49Z</dcterms:created>
  <dcterms:modified xsi:type="dcterms:W3CDTF">2019-11-21T03:14:00Z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0x0101B97CAD3D49634BECB254722C354D7C37008FEABD6F9D4CF04C91B009375C867A56</vt:lpwstr>
  </property>
  <property fmtid="{D5CDD505-2E9C-101B-9397-08002B2CF9AE}" pid="3" name="Order">
    <vt:r8>89300</vt:r8>
  </property>
</Properties>
</file>