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34" d="100"/>
          <a:sy n="34" d="100"/>
        </p:scale>
        <p:origin x="-917" y="-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86200" y="2286000"/>
            <a:ext cx="4953000" cy="391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356362"/>
            <a:ext cx="825500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22E5A"/>
                </a:solidFill>
                <a:latin typeface="Geneva"/>
                <a:cs typeface="Genev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C1951C"/>
                </a:solidFill>
                <a:latin typeface="Geneva"/>
                <a:cs typeface="Gene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122E5A"/>
                </a:solidFill>
                <a:latin typeface="Geneva"/>
                <a:cs typeface="Genev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22E5A"/>
                </a:solidFill>
                <a:latin typeface="Geneva"/>
                <a:cs typeface="Genev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C1951C"/>
                </a:solidFill>
                <a:latin typeface="Geneva"/>
                <a:cs typeface="Gene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22E5A"/>
                </a:solidFill>
                <a:latin typeface="Geneva"/>
                <a:cs typeface="Genev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C1951C"/>
                </a:solidFill>
                <a:latin typeface="Geneva"/>
                <a:cs typeface="Gene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22E5A"/>
                </a:solidFill>
                <a:latin typeface="Geneva"/>
                <a:cs typeface="Genev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760976" y="1274063"/>
            <a:ext cx="4383023" cy="4858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22E5A"/>
                </a:solidFill>
                <a:latin typeface="Geneva"/>
                <a:cs typeface="Genev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356362"/>
            <a:ext cx="203708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C1951C"/>
                </a:solidFill>
                <a:latin typeface="Geneva"/>
                <a:cs typeface="Genev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119885"/>
            <a:ext cx="7220584" cy="148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122E5A"/>
                </a:solidFill>
                <a:latin typeface="Geneva"/>
                <a:cs typeface="Genev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255002" y="6443973"/>
            <a:ext cx="1399540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122E5A"/>
                </a:solidFill>
                <a:latin typeface="Geneva"/>
                <a:cs typeface="Genev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B5A6F6E-6E7E-D64A-AE8A-E58D3F74D49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62855" y="381000"/>
            <a:ext cx="4581144" cy="4581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620" y="845261"/>
            <a:ext cx="3568700" cy="1885950"/>
          </a:xfrm>
          <a:prstGeom prst="rect">
            <a:avLst/>
          </a:prstGeom>
        </p:spPr>
        <p:txBody>
          <a:bodyPr vert="horz" wrap="square" lIns="0" tIns="347345" rIns="0" bIns="0" rtlCol="0">
            <a:spAutoFit/>
          </a:bodyPr>
          <a:lstStyle/>
          <a:p>
            <a:pPr marL="317500" marR="5080" indent="-304800">
              <a:lnSpc>
                <a:spcPct val="69500"/>
              </a:lnSpc>
              <a:spcBef>
                <a:spcPts val="2735"/>
              </a:spcBef>
            </a:pPr>
            <a:r>
              <a:rPr sz="7200" spc="-250" dirty="0">
                <a:solidFill>
                  <a:srgbClr val="C1951C"/>
                </a:solidFill>
                <a:latin typeface="Geneva"/>
                <a:cs typeface="Geneva"/>
              </a:rPr>
              <a:t>Record  </a:t>
            </a:r>
            <a:r>
              <a:rPr sz="7200" spc="-135" dirty="0">
                <a:solidFill>
                  <a:srgbClr val="122E5A"/>
                </a:solidFill>
                <a:latin typeface="Geneva"/>
                <a:cs typeface="Geneva"/>
              </a:rPr>
              <a:t>K</a:t>
            </a:r>
            <a:r>
              <a:rPr sz="7200" spc="-300" dirty="0">
                <a:solidFill>
                  <a:srgbClr val="122E5A"/>
                </a:solidFill>
                <a:latin typeface="Geneva"/>
                <a:cs typeface="Geneva"/>
              </a:rPr>
              <a:t>ee</a:t>
            </a:r>
            <a:r>
              <a:rPr sz="7200" spc="-490" dirty="0">
                <a:solidFill>
                  <a:srgbClr val="122E5A"/>
                </a:solidFill>
                <a:latin typeface="Geneva"/>
                <a:cs typeface="Geneva"/>
              </a:rPr>
              <a:t>p</a:t>
            </a:r>
            <a:r>
              <a:rPr sz="7200" spc="-254" dirty="0">
                <a:solidFill>
                  <a:srgbClr val="122E5A"/>
                </a:solidFill>
                <a:latin typeface="Geneva"/>
                <a:cs typeface="Geneva"/>
              </a:rPr>
              <a:t>i</a:t>
            </a:r>
            <a:r>
              <a:rPr sz="7200" spc="-355" dirty="0">
                <a:solidFill>
                  <a:srgbClr val="122E5A"/>
                </a:solidFill>
                <a:latin typeface="Geneva"/>
                <a:cs typeface="Geneva"/>
              </a:rPr>
              <a:t>n</a:t>
            </a:r>
            <a:r>
              <a:rPr sz="7200" spc="-390" dirty="0">
                <a:solidFill>
                  <a:srgbClr val="122E5A"/>
                </a:solidFill>
                <a:latin typeface="Geneva"/>
                <a:cs typeface="Geneva"/>
              </a:rPr>
              <a:t>g</a:t>
            </a:r>
            <a:endParaRPr sz="7200">
              <a:latin typeface="Geneva"/>
              <a:cs typeface="Genev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2711" y="2819400"/>
            <a:ext cx="2685415" cy="988060"/>
          </a:xfrm>
          <a:prstGeom prst="rect">
            <a:avLst/>
          </a:prstGeom>
          <a:solidFill>
            <a:srgbClr val="16375E"/>
          </a:solidFill>
        </p:spPr>
        <p:txBody>
          <a:bodyPr vert="horz" wrap="square" lIns="0" tIns="8890" rIns="0" bIns="0" rtlCol="0">
            <a:spAutoFit/>
          </a:bodyPr>
          <a:lstStyle/>
          <a:p>
            <a:pPr marL="155575" marR="521334">
              <a:lnSpc>
                <a:spcPct val="100000"/>
              </a:lnSpc>
              <a:spcBef>
                <a:spcPts val="70"/>
              </a:spcBef>
            </a:pPr>
            <a:r>
              <a:rPr sz="2800" b="1" spc="-5" dirty="0">
                <a:solidFill>
                  <a:srgbClr val="FFFFFF"/>
                </a:solidFill>
                <a:latin typeface="Palatino"/>
                <a:cs typeface="Palatino"/>
              </a:rPr>
              <a:t>F</a:t>
            </a:r>
            <a:r>
              <a:rPr sz="2250" b="1" spc="-5" dirty="0">
                <a:solidFill>
                  <a:srgbClr val="FFFFFF"/>
                </a:solidFill>
                <a:latin typeface="Palatino"/>
                <a:cs typeface="Palatino"/>
              </a:rPr>
              <a:t>OR </a:t>
            </a:r>
            <a:r>
              <a:rPr sz="2250" b="1" spc="-280" dirty="0">
                <a:solidFill>
                  <a:srgbClr val="FFFFFF"/>
                </a:solidFill>
                <a:latin typeface="Palatino"/>
                <a:cs typeface="Palatino"/>
              </a:rPr>
              <a:t>A </a:t>
            </a:r>
            <a:r>
              <a:rPr sz="2800" b="1" spc="-135" dirty="0">
                <a:solidFill>
                  <a:srgbClr val="FFFFFF"/>
                </a:solidFill>
                <a:latin typeface="Palatino"/>
                <a:cs typeface="Palatino"/>
              </a:rPr>
              <a:t>S</a:t>
            </a:r>
            <a:r>
              <a:rPr sz="2250" b="1" spc="-135" dirty="0">
                <a:solidFill>
                  <a:srgbClr val="FFFFFF"/>
                </a:solidFill>
                <a:latin typeface="Palatino"/>
                <a:cs typeface="Palatino"/>
              </a:rPr>
              <a:t>MALL  </a:t>
            </a:r>
            <a:r>
              <a:rPr sz="2800" b="1" spc="-65" dirty="0">
                <a:solidFill>
                  <a:srgbClr val="FFFFFF"/>
                </a:solidFill>
                <a:latin typeface="Palatino"/>
                <a:cs typeface="Palatino"/>
              </a:rPr>
              <a:t>B</a:t>
            </a:r>
            <a:r>
              <a:rPr sz="2250" b="1" spc="-65" dirty="0">
                <a:solidFill>
                  <a:srgbClr val="FFFFFF"/>
                </a:solidFill>
                <a:latin typeface="Palatino"/>
                <a:cs typeface="Palatino"/>
              </a:rPr>
              <a:t>USINESS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59218" y="6426809"/>
            <a:ext cx="11322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FFFFFF"/>
                </a:solidFill>
                <a:latin typeface="Helvetica"/>
                <a:cs typeface="Helvetica"/>
              </a:rPr>
              <a:t>Updated:</a:t>
            </a:r>
            <a:r>
              <a:rPr sz="1050" b="1" spc="-8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1050" b="1" dirty="0">
                <a:solidFill>
                  <a:srgbClr val="FFFFFF"/>
                </a:solidFill>
                <a:latin typeface="Helvetica"/>
                <a:cs typeface="Helvetica"/>
              </a:rPr>
              <a:t>09-2016</a:t>
            </a:r>
            <a:endParaRPr sz="1050">
              <a:latin typeface="Helvetica"/>
              <a:cs typeface="Helvetic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18220" y="4986270"/>
            <a:ext cx="2503672" cy="687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7886"/>
            <a:ext cx="7475855" cy="4991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00" spc="-55" dirty="0"/>
              <a:t>Discussion </a:t>
            </a:r>
            <a:r>
              <a:rPr sz="3100" spc="-105" dirty="0"/>
              <a:t>Point </a:t>
            </a:r>
            <a:r>
              <a:rPr sz="3100" spc="-254" dirty="0"/>
              <a:t>#1: </a:t>
            </a:r>
            <a:r>
              <a:rPr sz="3100" spc="-55" dirty="0"/>
              <a:t>Your </a:t>
            </a:r>
            <a:r>
              <a:rPr sz="3100" spc="-50" dirty="0"/>
              <a:t>Record</a:t>
            </a:r>
            <a:r>
              <a:rPr sz="3100" spc="-480" dirty="0"/>
              <a:t> </a:t>
            </a:r>
            <a:r>
              <a:rPr sz="3100" spc="-75" dirty="0"/>
              <a:t>Keeping</a:t>
            </a:r>
            <a:endParaRPr sz="3100"/>
          </a:p>
        </p:txBody>
      </p:sp>
      <p:sp>
        <p:nvSpPr>
          <p:cNvPr id="3" name="object 3"/>
          <p:cNvSpPr/>
          <p:nvPr/>
        </p:nvSpPr>
        <p:spPr>
          <a:xfrm>
            <a:off x="0" y="2895600"/>
            <a:ext cx="1620012" cy="2714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04744" y="3765803"/>
            <a:ext cx="4413885" cy="0"/>
          </a:xfrm>
          <a:custGeom>
            <a:avLst/>
            <a:gdLst/>
            <a:ahLst/>
            <a:cxnLst/>
            <a:rect l="l" t="t" r="r" b="b"/>
            <a:pathLst>
              <a:path w="4413884">
                <a:moveTo>
                  <a:pt x="0" y="0"/>
                </a:moveTo>
                <a:lnTo>
                  <a:pt x="4413504" y="0"/>
                </a:lnTo>
              </a:path>
            </a:pathLst>
          </a:custGeom>
          <a:ln w="57912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912962"/>
            <a:ext cx="8610600" cy="511746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800" spc="-260" dirty="0">
                <a:solidFill>
                  <a:srgbClr val="1F487C"/>
                </a:solidFill>
                <a:latin typeface="Geneva"/>
                <a:cs typeface="Geneva"/>
              </a:rPr>
              <a:t>Discuss </a:t>
            </a:r>
            <a:r>
              <a:rPr sz="2800" spc="-210" dirty="0">
                <a:solidFill>
                  <a:srgbClr val="1F487C"/>
                </a:solidFill>
                <a:latin typeface="Geneva"/>
                <a:cs typeface="Geneva"/>
              </a:rPr>
              <a:t>your </a:t>
            </a:r>
            <a:r>
              <a:rPr sz="2800" spc="-235" dirty="0">
                <a:solidFill>
                  <a:srgbClr val="1F487C"/>
                </a:solidFill>
                <a:latin typeface="Geneva"/>
                <a:cs typeface="Geneva"/>
              </a:rPr>
              <a:t>business </a:t>
            </a:r>
            <a:r>
              <a:rPr sz="2800" spc="-204" dirty="0">
                <a:solidFill>
                  <a:srgbClr val="1F487C"/>
                </a:solidFill>
                <a:latin typeface="Geneva"/>
                <a:cs typeface="Geneva"/>
              </a:rPr>
              <a:t>record </a:t>
            </a:r>
            <a:r>
              <a:rPr sz="2800" spc="-215" dirty="0">
                <a:solidFill>
                  <a:srgbClr val="1F487C"/>
                </a:solidFill>
                <a:latin typeface="Geneva"/>
                <a:cs typeface="Geneva"/>
              </a:rPr>
              <a:t>keeping</a:t>
            </a:r>
            <a:r>
              <a:rPr sz="2800" spc="-47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29" dirty="0">
                <a:solidFill>
                  <a:srgbClr val="1F487C"/>
                </a:solidFill>
                <a:latin typeface="Geneva"/>
                <a:cs typeface="Geneva"/>
              </a:rPr>
              <a:t>practices.</a:t>
            </a:r>
            <a:endParaRPr sz="2800">
              <a:latin typeface="Geneva"/>
              <a:cs typeface="Geneva"/>
            </a:endParaRPr>
          </a:p>
          <a:p>
            <a:pPr marL="2351405" indent="-711835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351405" algn="l"/>
                <a:tab pos="2352040" algn="l"/>
              </a:tabLst>
            </a:pPr>
            <a:r>
              <a:rPr sz="2800" spc="-190" dirty="0">
                <a:solidFill>
                  <a:srgbClr val="1F487C"/>
                </a:solidFill>
                <a:latin typeface="Geneva"/>
                <a:cs typeface="Geneva"/>
              </a:rPr>
              <a:t>Identify </a:t>
            </a:r>
            <a:r>
              <a:rPr sz="2800" spc="-170" dirty="0">
                <a:solidFill>
                  <a:srgbClr val="1F487C"/>
                </a:solidFill>
                <a:latin typeface="Geneva"/>
                <a:cs typeface="Geneva"/>
              </a:rPr>
              <a:t>detail </a:t>
            </a:r>
            <a:r>
              <a:rPr sz="2800" spc="-225" dirty="0">
                <a:solidFill>
                  <a:srgbClr val="1F487C"/>
                </a:solidFill>
                <a:latin typeface="Geneva"/>
                <a:cs typeface="Geneva"/>
              </a:rPr>
              <a:t>records </a:t>
            </a:r>
            <a:r>
              <a:rPr sz="2800" spc="-240" dirty="0">
                <a:solidFill>
                  <a:srgbClr val="1F487C"/>
                </a:solidFill>
                <a:latin typeface="Geneva"/>
                <a:cs typeface="Geneva"/>
              </a:rPr>
              <a:t>you </a:t>
            </a:r>
            <a:r>
              <a:rPr sz="2800" spc="-190" dirty="0">
                <a:solidFill>
                  <a:srgbClr val="1F487C"/>
                </a:solidFill>
                <a:latin typeface="Geneva"/>
                <a:cs typeface="Geneva"/>
              </a:rPr>
              <a:t>already</a:t>
            </a:r>
            <a:r>
              <a:rPr sz="2800" spc="-67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10" dirty="0">
                <a:solidFill>
                  <a:srgbClr val="1F487C"/>
                </a:solidFill>
                <a:latin typeface="Geneva"/>
                <a:cs typeface="Geneva"/>
              </a:rPr>
              <a:t>keep.</a:t>
            </a:r>
            <a:endParaRPr sz="2800">
              <a:latin typeface="Geneva"/>
              <a:cs typeface="Geneva"/>
            </a:endParaRPr>
          </a:p>
          <a:p>
            <a:pPr marL="2351405" indent="-711835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2351405" algn="l"/>
                <a:tab pos="2352040" algn="l"/>
              </a:tabLst>
            </a:pPr>
            <a:r>
              <a:rPr sz="2800" spc="-190" dirty="0">
                <a:solidFill>
                  <a:srgbClr val="1F487C"/>
                </a:solidFill>
                <a:latin typeface="Geneva"/>
                <a:cs typeface="Geneva"/>
              </a:rPr>
              <a:t>Identify </a:t>
            </a:r>
            <a:r>
              <a:rPr sz="2800" spc="-175" dirty="0">
                <a:solidFill>
                  <a:srgbClr val="1F487C"/>
                </a:solidFill>
                <a:latin typeface="Geneva"/>
                <a:cs typeface="Geneva"/>
              </a:rPr>
              <a:t>planning </a:t>
            </a:r>
            <a:r>
              <a:rPr sz="2800" spc="-225" dirty="0">
                <a:solidFill>
                  <a:srgbClr val="1F487C"/>
                </a:solidFill>
                <a:latin typeface="Geneva"/>
                <a:cs typeface="Geneva"/>
              </a:rPr>
              <a:t>records </a:t>
            </a:r>
            <a:r>
              <a:rPr sz="2800" spc="-245" dirty="0">
                <a:solidFill>
                  <a:srgbClr val="1F487C"/>
                </a:solidFill>
                <a:latin typeface="Geneva"/>
                <a:cs typeface="Geneva"/>
              </a:rPr>
              <a:t>you </a:t>
            </a:r>
            <a:r>
              <a:rPr sz="2800" spc="-190" dirty="0">
                <a:solidFill>
                  <a:srgbClr val="1F487C"/>
                </a:solidFill>
                <a:latin typeface="Geneva"/>
                <a:cs typeface="Geneva"/>
              </a:rPr>
              <a:t>already</a:t>
            </a:r>
            <a:r>
              <a:rPr sz="2800" spc="-61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10" dirty="0">
                <a:solidFill>
                  <a:srgbClr val="1F487C"/>
                </a:solidFill>
                <a:latin typeface="Geneva"/>
                <a:cs typeface="Geneva"/>
              </a:rPr>
              <a:t>keep.</a:t>
            </a:r>
            <a:endParaRPr sz="2800">
              <a:latin typeface="Geneva"/>
              <a:cs typeface="Geneva"/>
            </a:endParaRPr>
          </a:p>
          <a:p>
            <a:pPr marL="2351405" indent="-711835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2351405" algn="l"/>
                <a:tab pos="2352040" algn="l"/>
              </a:tabLst>
            </a:pPr>
            <a:r>
              <a:rPr sz="2800" spc="-190" dirty="0">
                <a:solidFill>
                  <a:srgbClr val="1F487C"/>
                </a:solidFill>
                <a:latin typeface="Geneva"/>
                <a:cs typeface="Geneva"/>
              </a:rPr>
              <a:t>Identify </a:t>
            </a:r>
            <a:r>
              <a:rPr sz="2800" spc="-175" dirty="0">
                <a:solidFill>
                  <a:srgbClr val="1F487C"/>
                </a:solidFill>
                <a:latin typeface="Geneva"/>
                <a:cs typeface="Geneva"/>
              </a:rPr>
              <a:t>legal </a:t>
            </a:r>
            <a:r>
              <a:rPr sz="2800" spc="-225" dirty="0">
                <a:solidFill>
                  <a:srgbClr val="1F487C"/>
                </a:solidFill>
                <a:latin typeface="Geneva"/>
                <a:cs typeface="Geneva"/>
              </a:rPr>
              <a:t>records </a:t>
            </a:r>
            <a:r>
              <a:rPr sz="2800" spc="-245" dirty="0">
                <a:solidFill>
                  <a:srgbClr val="1F487C"/>
                </a:solidFill>
                <a:latin typeface="Geneva"/>
                <a:cs typeface="Geneva"/>
              </a:rPr>
              <a:t>you </a:t>
            </a:r>
            <a:r>
              <a:rPr sz="2800" spc="-190" dirty="0">
                <a:solidFill>
                  <a:srgbClr val="1F487C"/>
                </a:solidFill>
                <a:latin typeface="Geneva"/>
                <a:cs typeface="Geneva"/>
              </a:rPr>
              <a:t>already</a:t>
            </a:r>
            <a:r>
              <a:rPr sz="2800" spc="-65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10" dirty="0">
                <a:solidFill>
                  <a:srgbClr val="1F487C"/>
                </a:solidFill>
                <a:latin typeface="Geneva"/>
                <a:cs typeface="Geneva"/>
              </a:rPr>
              <a:t>keep.</a:t>
            </a:r>
            <a:endParaRPr sz="2800">
              <a:latin typeface="Geneva"/>
              <a:cs typeface="Geneva"/>
            </a:endParaRPr>
          </a:p>
          <a:p>
            <a:pPr marL="2351405" indent="-711835">
              <a:lnSpc>
                <a:spcPct val="100000"/>
              </a:lnSpc>
              <a:spcBef>
                <a:spcPts val="240"/>
              </a:spcBef>
              <a:buAutoNum type="arabicPeriod"/>
              <a:tabLst>
                <a:tab pos="2351405" algn="l"/>
                <a:tab pos="2352040" algn="l"/>
              </a:tabLst>
            </a:pPr>
            <a:r>
              <a:rPr sz="2800" spc="-190" dirty="0">
                <a:solidFill>
                  <a:srgbClr val="1F487C"/>
                </a:solidFill>
                <a:latin typeface="Geneva"/>
                <a:cs typeface="Geneva"/>
              </a:rPr>
              <a:t>Identify </a:t>
            </a:r>
            <a:r>
              <a:rPr sz="2800" spc="-265" dirty="0">
                <a:solidFill>
                  <a:srgbClr val="1F487C"/>
                </a:solidFill>
                <a:latin typeface="Geneva"/>
                <a:cs typeface="Geneva"/>
              </a:rPr>
              <a:t>tax </a:t>
            </a:r>
            <a:r>
              <a:rPr sz="2800" spc="-225" dirty="0">
                <a:solidFill>
                  <a:srgbClr val="1F487C"/>
                </a:solidFill>
                <a:latin typeface="Geneva"/>
                <a:cs typeface="Geneva"/>
              </a:rPr>
              <a:t>records </a:t>
            </a:r>
            <a:r>
              <a:rPr sz="2800" spc="-245" dirty="0">
                <a:solidFill>
                  <a:srgbClr val="1F487C"/>
                </a:solidFill>
                <a:latin typeface="Geneva"/>
                <a:cs typeface="Geneva"/>
              </a:rPr>
              <a:t>you </a:t>
            </a:r>
            <a:r>
              <a:rPr sz="2800" spc="-190" dirty="0">
                <a:solidFill>
                  <a:srgbClr val="1F487C"/>
                </a:solidFill>
                <a:latin typeface="Geneva"/>
                <a:cs typeface="Geneva"/>
              </a:rPr>
              <a:t>already</a:t>
            </a:r>
            <a:r>
              <a:rPr sz="2800" spc="-56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10" dirty="0">
                <a:solidFill>
                  <a:srgbClr val="1F487C"/>
                </a:solidFill>
                <a:latin typeface="Geneva"/>
                <a:cs typeface="Geneva"/>
              </a:rPr>
              <a:t>keep.</a:t>
            </a:r>
            <a:endParaRPr sz="2800">
              <a:latin typeface="Geneva"/>
              <a:cs typeface="Geneva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1F487C"/>
              </a:buClr>
              <a:buFont typeface="Geneva"/>
              <a:buAutoNum type="arabicPeriod"/>
            </a:pPr>
            <a:endParaRPr sz="2100">
              <a:latin typeface="Times"/>
              <a:cs typeface="Times"/>
            </a:endParaRPr>
          </a:p>
          <a:p>
            <a:pPr marL="2351405" indent="-7118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351405" algn="l"/>
                <a:tab pos="2352040" algn="l"/>
              </a:tabLst>
            </a:pPr>
            <a:r>
              <a:rPr sz="2800" spc="-210" dirty="0">
                <a:solidFill>
                  <a:srgbClr val="1F487C"/>
                </a:solidFill>
                <a:latin typeface="Geneva"/>
                <a:cs typeface="Geneva"/>
              </a:rPr>
              <a:t>Think </a:t>
            </a:r>
            <a:r>
              <a:rPr sz="2800" spc="-204" dirty="0">
                <a:solidFill>
                  <a:srgbClr val="1F487C"/>
                </a:solidFill>
                <a:latin typeface="Geneva"/>
                <a:cs typeface="Geneva"/>
              </a:rPr>
              <a:t>more </a:t>
            </a:r>
            <a:r>
              <a:rPr sz="2800" spc="-229" dirty="0">
                <a:solidFill>
                  <a:srgbClr val="1F487C"/>
                </a:solidFill>
                <a:latin typeface="Geneva"/>
                <a:cs typeface="Geneva"/>
              </a:rPr>
              <a:t>about </a:t>
            </a:r>
            <a:r>
              <a:rPr sz="2800" spc="-210" dirty="0">
                <a:solidFill>
                  <a:srgbClr val="1F487C"/>
                </a:solidFill>
                <a:latin typeface="Geneva"/>
                <a:cs typeface="Geneva"/>
              </a:rPr>
              <a:t>your</a:t>
            </a:r>
            <a:r>
              <a:rPr sz="2800" spc="-53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04" dirty="0">
                <a:solidFill>
                  <a:srgbClr val="1F487C"/>
                </a:solidFill>
                <a:latin typeface="Geneva"/>
                <a:cs typeface="Geneva"/>
              </a:rPr>
              <a:t>record-keeping.</a:t>
            </a:r>
            <a:endParaRPr sz="2800">
              <a:latin typeface="Geneva"/>
              <a:cs typeface="Geneva"/>
            </a:endParaRPr>
          </a:p>
          <a:p>
            <a:pPr marL="2355850" lvl="1" indent="-259079">
              <a:lnSpc>
                <a:spcPct val="100000"/>
              </a:lnSpc>
              <a:spcBef>
                <a:spcPts val="800"/>
              </a:spcBef>
              <a:buChar char="•"/>
              <a:tabLst>
                <a:tab pos="2355850" algn="l"/>
                <a:tab pos="2356485" algn="l"/>
              </a:tabLst>
            </a:pPr>
            <a:r>
              <a:rPr sz="2000" spc="-175" dirty="0">
                <a:solidFill>
                  <a:srgbClr val="1F487C"/>
                </a:solidFill>
                <a:latin typeface="Geneva"/>
                <a:cs typeface="Geneva"/>
              </a:rPr>
              <a:t>Are</a:t>
            </a:r>
            <a:r>
              <a:rPr sz="2000" spc="-21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45" dirty="0">
                <a:solidFill>
                  <a:srgbClr val="1F487C"/>
                </a:solidFill>
                <a:latin typeface="Geneva"/>
                <a:cs typeface="Geneva"/>
              </a:rPr>
              <a:t>there</a:t>
            </a:r>
            <a:r>
              <a:rPr sz="2000" spc="-21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60" dirty="0">
                <a:solidFill>
                  <a:srgbClr val="1F487C"/>
                </a:solidFill>
                <a:latin typeface="Geneva"/>
                <a:cs typeface="Geneva"/>
              </a:rPr>
              <a:t>records</a:t>
            </a:r>
            <a:r>
              <a:rPr sz="2000" spc="-21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70" dirty="0">
                <a:solidFill>
                  <a:srgbClr val="1F487C"/>
                </a:solidFill>
                <a:latin typeface="Geneva"/>
                <a:cs typeface="Geneva"/>
              </a:rPr>
              <a:t>you</a:t>
            </a:r>
            <a:r>
              <a:rPr sz="2000" spc="-229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50" dirty="0">
                <a:solidFill>
                  <a:srgbClr val="1F487C"/>
                </a:solidFill>
                <a:latin typeface="Geneva"/>
                <a:cs typeface="Geneva"/>
              </a:rPr>
              <a:t>don’t</a:t>
            </a:r>
            <a:r>
              <a:rPr sz="2000" spc="-23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50" dirty="0">
                <a:solidFill>
                  <a:srgbClr val="1F487C"/>
                </a:solidFill>
                <a:latin typeface="Geneva"/>
                <a:cs typeface="Geneva"/>
              </a:rPr>
              <a:t>need</a:t>
            </a:r>
            <a:r>
              <a:rPr sz="2000" spc="-22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90" dirty="0">
                <a:solidFill>
                  <a:srgbClr val="1F487C"/>
                </a:solidFill>
                <a:latin typeface="Geneva"/>
                <a:cs typeface="Geneva"/>
              </a:rPr>
              <a:t>to</a:t>
            </a:r>
            <a:r>
              <a:rPr sz="2000" spc="-229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70" dirty="0">
                <a:solidFill>
                  <a:srgbClr val="1F487C"/>
                </a:solidFill>
                <a:latin typeface="Geneva"/>
                <a:cs typeface="Geneva"/>
              </a:rPr>
              <a:t>keep?</a:t>
            </a:r>
            <a:r>
              <a:rPr sz="2000" spc="-21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55" dirty="0">
                <a:solidFill>
                  <a:srgbClr val="1F487C"/>
                </a:solidFill>
                <a:latin typeface="Geneva"/>
                <a:cs typeface="Geneva"/>
              </a:rPr>
              <a:t>Why</a:t>
            </a:r>
            <a:r>
              <a:rPr sz="2000" spc="-24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80" dirty="0">
                <a:solidFill>
                  <a:srgbClr val="1F487C"/>
                </a:solidFill>
                <a:latin typeface="Geneva"/>
                <a:cs typeface="Geneva"/>
              </a:rPr>
              <a:t>not?</a:t>
            </a:r>
            <a:endParaRPr sz="2000">
              <a:latin typeface="Geneva"/>
              <a:cs typeface="Geneva"/>
            </a:endParaRPr>
          </a:p>
          <a:p>
            <a:pPr marL="2355850" lvl="1" indent="-259079">
              <a:lnSpc>
                <a:spcPct val="100000"/>
              </a:lnSpc>
              <a:spcBef>
                <a:spcPts val="1005"/>
              </a:spcBef>
              <a:buChar char="•"/>
              <a:tabLst>
                <a:tab pos="2355850" algn="l"/>
                <a:tab pos="2356485" algn="l"/>
              </a:tabLst>
            </a:pPr>
            <a:r>
              <a:rPr sz="2000" spc="-114" dirty="0">
                <a:solidFill>
                  <a:srgbClr val="1F487C"/>
                </a:solidFill>
                <a:latin typeface="Geneva"/>
                <a:cs typeface="Geneva"/>
              </a:rPr>
              <a:t>Did</a:t>
            </a:r>
            <a:r>
              <a:rPr sz="2000" spc="-22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45" dirty="0">
                <a:solidFill>
                  <a:srgbClr val="1F487C"/>
                </a:solidFill>
                <a:latin typeface="Geneva"/>
                <a:cs typeface="Geneva"/>
              </a:rPr>
              <a:t>we</a:t>
            </a:r>
            <a:r>
              <a:rPr sz="2000" spc="-229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75" dirty="0">
                <a:solidFill>
                  <a:srgbClr val="1F487C"/>
                </a:solidFill>
                <a:latin typeface="Geneva"/>
                <a:cs typeface="Geneva"/>
              </a:rPr>
              <a:t>miss</a:t>
            </a:r>
            <a:r>
              <a:rPr sz="2000" spc="-20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70" dirty="0">
                <a:solidFill>
                  <a:srgbClr val="1F487C"/>
                </a:solidFill>
                <a:latin typeface="Geneva"/>
                <a:cs typeface="Geneva"/>
              </a:rPr>
              <a:t>any</a:t>
            </a:r>
            <a:r>
              <a:rPr sz="2000" spc="-229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60" dirty="0">
                <a:solidFill>
                  <a:srgbClr val="1F487C"/>
                </a:solidFill>
                <a:latin typeface="Geneva"/>
                <a:cs typeface="Geneva"/>
              </a:rPr>
              <a:t>records</a:t>
            </a:r>
            <a:r>
              <a:rPr sz="2000" spc="-21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75" dirty="0">
                <a:solidFill>
                  <a:srgbClr val="1F487C"/>
                </a:solidFill>
                <a:latin typeface="Geneva"/>
                <a:cs typeface="Geneva"/>
              </a:rPr>
              <a:t>that</a:t>
            </a:r>
            <a:r>
              <a:rPr sz="2000" spc="-204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70" dirty="0">
                <a:solidFill>
                  <a:srgbClr val="1F487C"/>
                </a:solidFill>
                <a:latin typeface="Geneva"/>
                <a:cs typeface="Geneva"/>
              </a:rPr>
              <a:t>you</a:t>
            </a:r>
            <a:r>
              <a:rPr sz="2000" spc="-24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40" dirty="0">
                <a:solidFill>
                  <a:srgbClr val="1F487C"/>
                </a:solidFill>
                <a:latin typeface="Geneva"/>
                <a:cs typeface="Geneva"/>
              </a:rPr>
              <a:t>currently</a:t>
            </a:r>
            <a:r>
              <a:rPr sz="2000" spc="-22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70" dirty="0">
                <a:solidFill>
                  <a:srgbClr val="1F487C"/>
                </a:solidFill>
                <a:latin typeface="Geneva"/>
                <a:cs typeface="Geneva"/>
              </a:rPr>
              <a:t>keep?</a:t>
            </a:r>
            <a:endParaRPr sz="2000">
              <a:latin typeface="Geneva"/>
              <a:cs typeface="Geneva"/>
            </a:endParaRPr>
          </a:p>
          <a:p>
            <a:pPr marL="2355850" lvl="1" indent="-259079">
              <a:lnSpc>
                <a:spcPct val="100000"/>
              </a:lnSpc>
              <a:spcBef>
                <a:spcPts val="1000"/>
              </a:spcBef>
              <a:buChar char="•"/>
              <a:tabLst>
                <a:tab pos="2355850" algn="l"/>
                <a:tab pos="2356485" algn="l"/>
              </a:tabLst>
            </a:pPr>
            <a:r>
              <a:rPr sz="2000" spc="-175" dirty="0">
                <a:solidFill>
                  <a:srgbClr val="1F487C"/>
                </a:solidFill>
                <a:latin typeface="Geneva"/>
                <a:cs typeface="Geneva"/>
              </a:rPr>
              <a:t>Are</a:t>
            </a:r>
            <a:r>
              <a:rPr sz="2000" spc="-21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45" dirty="0">
                <a:solidFill>
                  <a:srgbClr val="1F487C"/>
                </a:solidFill>
                <a:latin typeface="Geneva"/>
                <a:cs typeface="Geneva"/>
              </a:rPr>
              <a:t>there</a:t>
            </a:r>
            <a:r>
              <a:rPr sz="2000" spc="-21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60" dirty="0">
                <a:solidFill>
                  <a:srgbClr val="1F487C"/>
                </a:solidFill>
                <a:latin typeface="Geneva"/>
                <a:cs typeface="Geneva"/>
              </a:rPr>
              <a:t>records</a:t>
            </a:r>
            <a:r>
              <a:rPr sz="2000" spc="-21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75" dirty="0">
                <a:solidFill>
                  <a:srgbClr val="1F487C"/>
                </a:solidFill>
                <a:latin typeface="Geneva"/>
                <a:cs typeface="Geneva"/>
              </a:rPr>
              <a:t>that</a:t>
            </a:r>
            <a:r>
              <a:rPr sz="2000" spc="-21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50" dirty="0">
                <a:solidFill>
                  <a:srgbClr val="1F487C"/>
                </a:solidFill>
                <a:latin typeface="Geneva"/>
                <a:cs typeface="Geneva"/>
              </a:rPr>
              <a:t>need</a:t>
            </a:r>
            <a:r>
              <a:rPr sz="2000" spc="-21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90" dirty="0">
                <a:solidFill>
                  <a:srgbClr val="1F487C"/>
                </a:solidFill>
                <a:latin typeface="Geneva"/>
                <a:cs typeface="Geneva"/>
              </a:rPr>
              <a:t>to</a:t>
            </a:r>
            <a:r>
              <a:rPr sz="2000" spc="-229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65" dirty="0">
                <a:solidFill>
                  <a:srgbClr val="1F487C"/>
                </a:solidFill>
                <a:latin typeface="Geneva"/>
                <a:cs typeface="Geneva"/>
              </a:rPr>
              <a:t>be</a:t>
            </a:r>
            <a:r>
              <a:rPr sz="2000" spc="-22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55" dirty="0">
                <a:solidFill>
                  <a:srgbClr val="1F487C"/>
                </a:solidFill>
                <a:latin typeface="Geneva"/>
                <a:cs typeface="Geneva"/>
              </a:rPr>
              <a:t>added</a:t>
            </a:r>
            <a:r>
              <a:rPr sz="2000" spc="-23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90" dirty="0">
                <a:solidFill>
                  <a:srgbClr val="1F487C"/>
                </a:solidFill>
                <a:latin typeface="Geneva"/>
                <a:cs typeface="Geneva"/>
              </a:rPr>
              <a:t>to</a:t>
            </a:r>
            <a:r>
              <a:rPr sz="2000" spc="-21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60" dirty="0">
                <a:solidFill>
                  <a:srgbClr val="1F487C"/>
                </a:solidFill>
                <a:latin typeface="Geneva"/>
                <a:cs typeface="Geneva"/>
              </a:rPr>
              <a:t>the</a:t>
            </a:r>
            <a:r>
              <a:rPr sz="2000" spc="-22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45" dirty="0">
                <a:solidFill>
                  <a:srgbClr val="1F487C"/>
                </a:solidFill>
                <a:latin typeface="Geneva"/>
                <a:cs typeface="Geneva"/>
              </a:rPr>
              <a:t>list?</a:t>
            </a:r>
            <a:endParaRPr sz="2000">
              <a:latin typeface="Geneva"/>
              <a:cs typeface="Geneva"/>
            </a:endParaRPr>
          </a:p>
          <a:p>
            <a:pPr marL="2355850" lvl="1" indent="-259079">
              <a:lnSpc>
                <a:spcPct val="100000"/>
              </a:lnSpc>
              <a:spcBef>
                <a:spcPts val="994"/>
              </a:spcBef>
              <a:buChar char="•"/>
              <a:tabLst>
                <a:tab pos="2355850" algn="l"/>
                <a:tab pos="2356485" algn="l"/>
              </a:tabLst>
            </a:pPr>
            <a:r>
              <a:rPr sz="2000" spc="-150" dirty="0">
                <a:solidFill>
                  <a:srgbClr val="1F487C"/>
                </a:solidFill>
                <a:latin typeface="Geneva"/>
                <a:cs typeface="Geneva"/>
              </a:rPr>
              <a:t>What</a:t>
            </a:r>
            <a:r>
              <a:rPr sz="2000" spc="-24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35" dirty="0">
                <a:solidFill>
                  <a:srgbClr val="1F487C"/>
                </a:solidFill>
                <a:latin typeface="Geneva"/>
                <a:cs typeface="Geneva"/>
              </a:rPr>
              <a:t>area</a:t>
            </a:r>
            <a:r>
              <a:rPr sz="2000" spc="-21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65" dirty="0">
                <a:solidFill>
                  <a:srgbClr val="1F487C"/>
                </a:solidFill>
                <a:latin typeface="Geneva"/>
                <a:cs typeface="Geneva"/>
              </a:rPr>
              <a:t>of</a:t>
            </a:r>
            <a:r>
              <a:rPr sz="2000" spc="-22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45" dirty="0">
                <a:solidFill>
                  <a:srgbClr val="1F487C"/>
                </a:solidFill>
                <a:latin typeface="Geneva"/>
                <a:cs typeface="Geneva"/>
              </a:rPr>
              <a:t>record-keeping</a:t>
            </a:r>
            <a:r>
              <a:rPr sz="2000" spc="-22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70" dirty="0">
                <a:solidFill>
                  <a:srgbClr val="1F487C"/>
                </a:solidFill>
                <a:latin typeface="Geneva"/>
                <a:cs typeface="Geneva"/>
              </a:rPr>
              <a:t>needs</a:t>
            </a:r>
            <a:r>
              <a:rPr sz="2000" spc="-22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45" dirty="0">
                <a:solidFill>
                  <a:srgbClr val="1F487C"/>
                </a:solidFill>
                <a:latin typeface="Geneva"/>
                <a:cs typeface="Geneva"/>
              </a:rPr>
              <a:t>your</a:t>
            </a:r>
            <a:r>
              <a:rPr sz="2000" spc="-24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000" spc="-155" dirty="0">
                <a:solidFill>
                  <a:srgbClr val="1F487C"/>
                </a:solidFill>
                <a:latin typeface="Geneva"/>
                <a:cs typeface="Geneva"/>
              </a:rPr>
              <a:t>attention?</a:t>
            </a:r>
            <a:endParaRPr sz="2000">
              <a:latin typeface="Geneva"/>
              <a:cs typeface="Genev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356362"/>
            <a:ext cx="31851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Record</a:t>
            </a:r>
            <a:r>
              <a:rPr spc="-260" dirty="0"/>
              <a:t> </a:t>
            </a:r>
            <a:r>
              <a:rPr spc="-135" dirty="0"/>
              <a:t>Retention</a:t>
            </a:r>
          </a:p>
        </p:txBody>
      </p:sp>
      <p:sp>
        <p:nvSpPr>
          <p:cNvPr id="4" name="object 4"/>
          <p:cNvSpPr/>
          <p:nvPr/>
        </p:nvSpPr>
        <p:spPr>
          <a:xfrm>
            <a:off x="472440" y="1563624"/>
            <a:ext cx="6163310" cy="3999229"/>
          </a:xfrm>
          <a:custGeom>
            <a:avLst/>
            <a:gdLst/>
            <a:ahLst/>
            <a:cxnLst/>
            <a:rect l="l" t="t" r="r" b="b"/>
            <a:pathLst>
              <a:path w="6163309" h="3999229">
                <a:moveTo>
                  <a:pt x="0" y="3998976"/>
                </a:moveTo>
                <a:lnTo>
                  <a:pt x="6163056" y="3998976"/>
                </a:lnTo>
                <a:lnTo>
                  <a:pt x="6163056" y="0"/>
                </a:lnTo>
                <a:lnTo>
                  <a:pt x="0" y="0"/>
                </a:lnTo>
                <a:lnTo>
                  <a:pt x="0" y="3998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96996" y="1804416"/>
            <a:ext cx="3238500" cy="3619500"/>
          </a:xfrm>
          <a:custGeom>
            <a:avLst/>
            <a:gdLst/>
            <a:ahLst/>
            <a:cxnLst/>
            <a:rect l="l" t="t" r="r" b="b"/>
            <a:pathLst>
              <a:path w="3238500" h="3619500">
                <a:moveTo>
                  <a:pt x="0" y="3619500"/>
                </a:moveTo>
                <a:lnTo>
                  <a:pt x="3238500" y="3619500"/>
                </a:lnTo>
                <a:lnTo>
                  <a:pt x="3238500" y="0"/>
                </a:lnTo>
                <a:lnTo>
                  <a:pt x="0" y="0"/>
                </a:lnTo>
                <a:lnTo>
                  <a:pt x="0" y="3619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66110" y="1579626"/>
            <a:ext cx="859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5" dirty="0">
                <a:latin typeface="Geneva"/>
                <a:cs typeface="Geneva"/>
              </a:rPr>
              <a:t>Column1</a:t>
            </a:r>
            <a:endParaRPr sz="1800">
              <a:latin typeface="Geneva"/>
              <a:cs typeface="Genev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21157" y="1837944"/>
          <a:ext cx="5578474" cy="35539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5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7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05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05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05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96417">
                <a:tc>
                  <a:txBody>
                    <a:bodyPr/>
                    <a:lstStyle/>
                    <a:p>
                      <a:pPr marR="204470" algn="r">
                        <a:lnSpc>
                          <a:spcPts val="1920"/>
                        </a:lnSpc>
                      </a:pPr>
                      <a:r>
                        <a:rPr sz="1800" spc="-5" dirty="0">
                          <a:latin typeface="Geneva"/>
                          <a:cs typeface="Geneva"/>
                        </a:rPr>
                        <a:t>T</a:t>
                      </a:r>
                      <a:r>
                        <a:rPr sz="1800" dirty="0">
                          <a:latin typeface="Geneva"/>
                          <a:cs typeface="Geneva"/>
                        </a:rPr>
                        <a:t>i</a:t>
                      </a:r>
                      <a:r>
                        <a:rPr sz="1800" spc="-15" dirty="0">
                          <a:latin typeface="Geneva"/>
                          <a:cs typeface="Geneva"/>
                        </a:rPr>
                        <a:t>m</a:t>
                      </a:r>
                      <a:r>
                        <a:rPr sz="1800" dirty="0">
                          <a:latin typeface="Geneva"/>
                          <a:cs typeface="Geneva"/>
                        </a:rPr>
                        <a:t>eca</a:t>
                      </a:r>
                      <a:r>
                        <a:rPr sz="1800" spc="5" dirty="0">
                          <a:latin typeface="Geneva"/>
                          <a:cs typeface="Geneva"/>
                        </a:rPr>
                        <a:t>r</a:t>
                      </a:r>
                      <a:r>
                        <a:rPr sz="1800" spc="-10" dirty="0">
                          <a:latin typeface="Geneva"/>
                          <a:cs typeface="Geneva"/>
                        </a:rPr>
                        <a:t>d</a:t>
                      </a:r>
                      <a:r>
                        <a:rPr sz="1800" dirty="0">
                          <a:latin typeface="Geneva"/>
                          <a:cs typeface="Geneva"/>
                        </a:rPr>
                        <a:t>s</a:t>
                      </a:r>
                      <a:endParaRPr sz="1800">
                        <a:latin typeface="Geneva"/>
                        <a:cs typeface="Geneva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dirty="0">
                          <a:latin typeface="Geneva"/>
                          <a:cs typeface="Geneva"/>
                        </a:rPr>
                        <a:t>2</a:t>
                      </a:r>
                      <a:endParaRPr sz="1200">
                        <a:latin typeface="Geneva"/>
                        <a:cs typeface="Geneva"/>
                      </a:endParaRPr>
                    </a:p>
                  </a:txBody>
                  <a:tcPr marL="0" marR="0" marT="31115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spc="-120" dirty="0">
                          <a:latin typeface="Geneva"/>
                          <a:cs typeface="Geneva"/>
                        </a:rPr>
                        <a:t>Personnel</a:t>
                      </a:r>
                      <a:r>
                        <a:rPr sz="1800" spc="-280" dirty="0">
                          <a:latin typeface="Geneva"/>
                          <a:cs typeface="Geneva"/>
                        </a:rPr>
                        <a:t> </a:t>
                      </a:r>
                      <a:r>
                        <a:rPr sz="1800" spc="-110" dirty="0">
                          <a:latin typeface="Geneva"/>
                          <a:cs typeface="Geneva"/>
                        </a:rPr>
                        <a:t>files</a:t>
                      </a:r>
                      <a:endParaRPr sz="1800">
                        <a:latin typeface="Geneva"/>
                        <a:cs typeface="Geneva"/>
                      </a:endParaRPr>
                    </a:p>
                  </a:txBody>
                  <a:tcPr marL="0" marR="0" marT="190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799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799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dirty="0">
                          <a:latin typeface="Geneva"/>
                          <a:cs typeface="Geneva"/>
                        </a:rPr>
                        <a:t>3</a:t>
                      </a:r>
                      <a:endParaRPr sz="1200">
                        <a:latin typeface="Geneva"/>
                        <a:cs typeface="Geneva"/>
                      </a:endParaRPr>
                    </a:p>
                  </a:txBody>
                  <a:tcPr marL="0" marR="0" marT="64135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183"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spc="-5" dirty="0">
                          <a:latin typeface="Geneva"/>
                          <a:cs typeface="Geneva"/>
                        </a:rPr>
                        <a:t>Contracts</a:t>
                      </a:r>
                      <a:endParaRPr sz="1800">
                        <a:latin typeface="Geneva"/>
                        <a:cs typeface="Geneva"/>
                      </a:endParaRPr>
                    </a:p>
                  </a:txBody>
                  <a:tcPr marL="0" marR="0" marT="190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200" dirty="0">
                          <a:latin typeface="Geneva"/>
                          <a:cs typeface="Geneva"/>
                        </a:rPr>
                        <a:t>4</a:t>
                      </a:r>
                      <a:endParaRPr sz="1200">
                        <a:latin typeface="Geneva"/>
                        <a:cs typeface="Geneva"/>
                      </a:endParaRPr>
                    </a:p>
                  </a:txBody>
                  <a:tcPr marL="0" marR="0" marT="64135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8422">
                <a:tc>
                  <a:txBody>
                    <a:bodyPr/>
                    <a:lstStyle/>
                    <a:p>
                      <a:pPr marR="203835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latin typeface="Geneva"/>
                          <a:cs typeface="Geneva"/>
                        </a:rPr>
                        <a:t>In</a:t>
                      </a:r>
                      <a:r>
                        <a:rPr sz="1800" spc="-10" dirty="0">
                          <a:latin typeface="Geneva"/>
                          <a:cs typeface="Geneva"/>
                        </a:rPr>
                        <a:t>v</a:t>
                      </a:r>
                      <a:r>
                        <a:rPr sz="1800" dirty="0">
                          <a:latin typeface="Geneva"/>
                          <a:cs typeface="Geneva"/>
                        </a:rPr>
                        <a:t>e</a:t>
                      </a:r>
                      <a:r>
                        <a:rPr sz="1800" spc="5" dirty="0">
                          <a:latin typeface="Geneva"/>
                          <a:cs typeface="Geneva"/>
                        </a:rPr>
                        <a:t>n</a:t>
                      </a:r>
                      <a:r>
                        <a:rPr sz="1800" dirty="0">
                          <a:latin typeface="Geneva"/>
                          <a:cs typeface="Geneva"/>
                        </a:rPr>
                        <a:t>to</a:t>
                      </a:r>
                      <a:r>
                        <a:rPr sz="1800" spc="-10" dirty="0">
                          <a:latin typeface="Geneva"/>
                          <a:cs typeface="Geneva"/>
                        </a:rPr>
                        <a:t>r</a:t>
                      </a:r>
                      <a:r>
                        <a:rPr sz="1800" dirty="0">
                          <a:latin typeface="Geneva"/>
                          <a:cs typeface="Geneva"/>
                        </a:rPr>
                        <a:t>y</a:t>
                      </a:r>
                      <a:endParaRPr sz="1800">
                        <a:latin typeface="Geneva"/>
                        <a:cs typeface="Geneva"/>
                      </a:endParaRPr>
                    </a:p>
                  </a:txBody>
                  <a:tcPr marL="0" marR="0" marT="127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00" dirty="0">
                          <a:latin typeface="Geneva"/>
                          <a:cs typeface="Geneva"/>
                        </a:rPr>
                        <a:t>4</a:t>
                      </a:r>
                      <a:endParaRPr sz="1200">
                        <a:latin typeface="Geneva"/>
                        <a:cs typeface="Geneva"/>
                      </a:endParaRPr>
                    </a:p>
                  </a:txBody>
                  <a:tcPr marL="0" marR="0" marT="6350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spc="-120" dirty="0">
                          <a:latin typeface="Geneva"/>
                          <a:cs typeface="Geneva"/>
                        </a:rPr>
                        <a:t>Personnel </a:t>
                      </a:r>
                      <a:r>
                        <a:rPr sz="1800" spc="-125" dirty="0">
                          <a:latin typeface="Geneva"/>
                          <a:cs typeface="Geneva"/>
                        </a:rPr>
                        <a:t>insurance</a:t>
                      </a:r>
                      <a:r>
                        <a:rPr sz="1800" spc="-345" dirty="0">
                          <a:latin typeface="Geneva"/>
                          <a:cs typeface="Geneva"/>
                        </a:rPr>
                        <a:t> </a:t>
                      </a:r>
                      <a:r>
                        <a:rPr sz="1800" spc="-145" dirty="0">
                          <a:latin typeface="Geneva"/>
                          <a:cs typeface="Geneva"/>
                        </a:rPr>
                        <a:t>records</a:t>
                      </a:r>
                      <a:endParaRPr sz="1800">
                        <a:latin typeface="Geneva"/>
                        <a:cs typeface="Geneva"/>
                      </a:endParaRPr>
                    </a:p>
                  </a:txBody>
                  <a:tcPr marL="0" marR="0" marT="254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dirty="0">
                          <a:latin typeface="Geneva"/>
                          <a:cs typeface="Geneva"/>
                        </a:rPr>
                        <a:t>5</a:t>
                      </a:r>
                      <a:endParaRPr sz="1200">
                        <a:latin typeface="Geneva"/>
                        <a:cs typeface="Geneva"/>
                      </a:endParaRPr>
                    </a:p>
                  </a:txBody>
                  <a:tcPr marL="0" marR="0" marT="64769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8421"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spc="-180" dirty="0">
                          <a:latin typeface="Geneva"/>
                          <a:cs typeface="Geneva"/>
                        </a:rPr>
                        <a:t>Checks </a:t>
                      </a:r>
                      <a:r>
                        <a:rPr sz="1800" spc="-135" dirty="0">
                          <a:latin typeface="Geneva"/>
                          <a:cs typeface="Geneva"/>
                        </a:rPr>
                        <a:t>and</a:t>
                      </a:r>
                      <a:r>
                        <a:rPr sz="1800" spc="-285" dirty="0">
                          <a:latin typeface="Geneva"/>
                          <a:cs typeface="Geneva"/>
                        </a:rPr>
                        <a:t> </a:t>
                      </a:r>
                      <a:r>
                        <a:rPr sz="1800" spc="-145" dirty="0">
                          <a:latin typeface="Geneva"/>
                          <a:cs typeface="Geneva"/>
                        </a:rPr>
                        <a:t>payables</a:t>
                      </a:r>
                      <a:endParaRPr sz="1800">
                        <a:latin typeface="Geneva"/>
                        <a:cs typeface="Geneva"/>
                      </a:endParaRPr>
                    </a:p>
                  </a:txBody>
                  <a:tcPr marL="0" marR="0" marT="190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dirty="0">
                          <a:latin typeface="Geneva"/>
                          <a:cs typeface="Geneva"/>
                        </a:rPr>
                        <a:t>5</a:t>
                      </a:r>
                      <a:endParaRPr sz="1200">
                        <a:latin typeface="Geneva"/>
                        <a:cs typeface="Geneva"/>
                      </a:endParaRPr>
                    </a:p>
                  </a:txBody>
                  <a:tcPr marL="0" marR="0" marT="64769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R="20447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spc="-135" dirty="0">
                          <a:latin typeface="Geneva"/>
                          <a:cs typeface="Geneva"/>
                        </a:rPr>
                        <a:t>Invoices </a:t>
                      </a:r>
                      <a:r>
                        <a:rPr sz="1800" spc="-130" dirty="0">
                          <a:latin typeface="Geneva"/>
                          <a:cs typeface="Geneva"/>
                        </a:rPr>
                        <a:t>and</a:t>
                      </a:r>
                      <a:r>
                        <a:rPr sz="1800" spc="-265" dirty="0">
                          <a:latin typeface="Geneva"/>
                          <a:cs typeface="Geneva"/>
                        </a:rPr>
                        <a:t> </a:t>
                      </a:r>
                      <a:r>
                        <a:rPr sz="1800" spc="-135" dirty="0">
                          <a:latin typeface="Geneva"/>
                          <a:cs typeface="Geneva"/>
                        </a:rPr>
                        <a:t>receivables</a:t>
                      </a:r>
                      <a:endParaRPr sz="1800">
                        <a:latin typeface="Geneva"/>
                        <a:cs typeface="Geneva"/>
                      </a:endParaRPr>
                    </a:p>
                  </a:txBody>
                  <a:tcPr marL="0" marR="0" marT="254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dirty="0">
                          <a:latin typeface="Geneva"/>
                          <a:cs typeface="Geneva"/>
                        </a:rPr>
                        <a:t>5</a:t>
                      </a:r>
                      <a:endParaRPr sz="1200">
                        <a:latin typeface="Geneva"/>
                        <a:cs typeface="Geneva"/>
                      </a:endParaRPr>
                    </a:p>
                  </a:txBody>
                  <a:tcPr marL="0" marR="0" marT="64769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183">
                <a:tc>
                  <a:txBody>
                    <a:bodyPr/>
                    <a:lstStyle/>
                    <a:p>
                      <a:pPr marR="202565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dirty="0">
                          <a:latin typeface="Geneva"/>
                          <a:cs typeface="Geneva"/>
                        </a:rPr>
                        <a:t>Payroll</a:t>
                      </a:r>
                      <a:endParaRPr sz="1800">
                        <a:latin typeface="Geneva"/>
                        <a:cs typeface="Geneva"/>
                      </a:endParaRPr>
                    </a:p>
                  </a:txBody>
                  <a:tcPr marL="0" marR="0" marT="254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dirty="0">
                          <a:latin typeface="Geneva"/>
                          <a:cs typeface="Geneva"/>
                        </a:rPr>
                        <a:t>6</a:t>
                      </a:r>
                      <a:endParaRPr sz="1200">
                        <a:latin typeface="Geneva"/>
                        <a:cs typeface="Geneva"/>
                      </a:endParaRPr>
                    </a:p>
                  </a:txBody>
                  <a:tcPr marL="0" marR="0" marT="64769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spc="-130" dirty="0">
                          <a:latin typeface="Geneva"/>
                          <a:cs typeface="Geneva"/>
                        </a:rPr>
                        <a:t>Retirement</a:t>
                      </a:r>
                      <a:r>
                        <a:rPr sz="1800" spc="-290" dirty="0">
                          <a:latin typeface="Geneva"/>
                          <a:cs typeface="Geneva"/>
                        </a:rPr>
                        <a:t> </a:t>
                      </a:r>
                      <a:r>
                        <a:rPr sz="1800" spc="-125" dirty="0">
                          <a:latin typeface="Geneva"/>
                          <a:cs typeface="Geneva"/>
                        </a:rPr>
                        <a:t>plans</a:t>
                      </a:r>
                      <a:endParaRPr sz="1800">
                        <a:latin typeface="Geneva"/>
                        <a:cs typeface="Geneva"/>
                      </a:endParaRPr>
                    </a:p>
                  </a:txBody>
                  <a:tcPr marL="0" marR="0" marT="254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183">
                <a:tc>
                  <a:txBody>
                    <a:bodyPr/>
                    <a:lstStyle/>
                    <a:p>
                      <a:pPr marR="205104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spc="-125" dirty="0">
                          <a:latin typeface="Geneva"/>
                          <a:cs typeface="Geneva"/>
                        </a:rPr>
                        <a:t>Annual</a:t>
                      </a:r>
                      <a:r>
                        <a:rPr sz="1800" spc="-285" dirty="0">
                          <a:latin typeface="Geneva"/>
                          <a:cs typeface="Geneva"/>
                        </a:rPr>
                        <a:t> </a:t>
                      </a:r>
                      <a:r>
                        <a:rPr sz="1800" spc="-175" dirty="0">
                          <a:latin typeface="Geneva"/>
                          <a:cs typeface="Geneva"/>
                        </a:rPr>
                        <a:t>statements</a:t>
                      </a:r>
                      <a:endParaRPr sz="1800">
                        <a:latin typeface="Geneva"/>
                        <a:cs typeface="Geneva"/>
                      </a:endParaRPr>
                    </a:p>
                  </a:txBody>
                  <a:tcPr marL="0" marR="0" marT="254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6418">
                <a:tc>
                  <a:txBody>
                    <a:bodyPr/>
                    <a:lstStyle/>
                    <a:p>
                      <a:pPr marR="20320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spc="-145" dirty="0">
                          <a:latin typeface="Geneva"/>
                          <a:cs typeface="Geneva"/>
                        </a:rPr>
                        <a:t>Auditors</a:t>
                      </a:r>
                      <a:r>
                        <a:rPr sz="1800" spc="-265" dirty="0">
                          <a:latin typeface="Geneva"/>
                          <a:cs typeface="Geneva"/>
                        </a:rPr>
                        <a:t> </a:t>
                      </a:r>
                      <a:r>
                        <a:rPr sz="1800" spc="-140" dirty="0">
                          <a:latin typeface="Geneva"/>
                          <a:cs typeface="Geneva"/>
                        </a:rPr>
                        <a:t>reports</a:t>
                      </a:r>
                      <a:endParaRPr sz="1800">
                        <a:latin typeface="Geneva"/>
                        <a:cs typeface="Geneva"/>
                      </a:endParaRPr>
                    </a:p>
                  </a:txBody>
                  <a:tcPr marL="0" marR="0" marT="254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"/>
                        <a:cs typeface="Times"/>
                      </a:endParaRPr>
                    </a:p>
                  </a:txBody>
                  <a:tcPr marL="0" marR="0" marT="0" marB="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472440" y="1563624"/>
            <a:ext cx="6163310" cy="3999229"/>
          </a:xfrm>
          <a:custGeom>
            <a:avLst/>
            <a:gdLst/>
            <a:ahLst/>
            <a:cxnLst/>
            <a:rect l="l" t="t" r="r" b="b"/>
            <a:pathLst>
              <a:path w="6163309" h="3999229">
                <a:moveTo>
                  <a:pt x="0" y="3998976"/>
                </a:moveTo>
                <a:lnTo>
                  <a:pt x="6163056" y="3998976"/>
                </a:lnTo>
                <a:lnTo>
                  <a:pt x="6163056" y="0"/>
                </a:lnTo>
                <a:lnTo>
                  <a:pt x="0" y="0"/>
                </a:lnTo>
                <a:lnTo>
                  <a:pt x="0" y="3998976"/>
                </a:lnTo>
                <a:close/>
              </a:path>
            </a:pathLst>
          </a:custGeom>
          <a:ln w="31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89903" y="4383023"/>
            <a:ext cx="2676525" cy="542925"/>
          </a:xfrm>
          <a:custGeom>
            <a:avLst/>
            <a:gdLst/>
            <a:ahLst/>
            <a:cxnLst/>
            <a:rect l="l" t="t" r="r" b="b"/>
            <a:pathLst>
              <a:path w="2676525" h="542925">
                <a:moveTo>
                  <a:pt x="2404872" y="0"/>
                </a:moveTo>
                <a:lnTo>
                  <a:pt x="2404872" y="135636"/>
                </a:lnTo>
                <a:lnTo>
                  <a:pt x="0" y="135636"/>
                </a:lnTo>
                <a:lnTo>
                  <a:pt x="0" y="406908"/>
                </a:lnTo>
                <a:lnTo>
                  <a:pt x="2404872" y="406908"/>
                </a:lnTo>
                <a:lnTo>
                  <a:pt x="2404872" y="542544"/>
                </a:lnTo>
                <a:lnTo>
                  <a:pt x="2676144" y="271272"/>
                </a:lnTo>
                <a:lnTo>
                  <a:pt x="2404872" y="0"/>
                </a:lnTo>
                <a:close/>
              </a:path>
            </a:pathLst>
          </a:custGeom>
          <a:solidFill>
            <a:srgbClr val="4F81BC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72146" y="4573142"/>
            <a:ext cx="870585" cy="869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1428" y="4716779"/>
            <a:ext cx="2676525" cy="542925"/>
          </a:xfrm>
          <a:custGeom>
            <a:avLst/>
            <a:gdLst/>
            <a:ahLst/>
            <a:cxnLst/>
            <a:rect l="l" t="t" r="r" b="b"/>
            <a:pathLst>
              <a:path w="2676525" h="542925">
                <a:moveTo>
                  <a:pt x="2404872" y="0"/>
                </a:moveTo>
                <a:lnTo>
                  <a:pt x="2404872" y="135636"/>
                </a:lnTo>
                <a:lnTo>
                  <a:pt x="0" y="135636"/>
                </a:lnTo>
                <a:lnTo>
                  <a:pt x="0" y="406908"/>
                </a:lnTo>
                <a:lnTo>
                  <a:pt x="2404872" y="406908"/>
                </a:lnTo>
                <a:lnTo>
                  <a:pt x="2404872" y="542544"/>
                </a:lnTo>
                <a:lnTo>
                  <a:pt x="2676144" y="271272"/>
                </a:lnTo>
                <a:lnTo>
                  <a:pt x="2404872" y="0"/>
                </a:lnTo>
                <a:close/>
              </a:path>
            </a:pathLst>
          </a:custGeom>
          <a:solidFill>
            <a:srgbClr val="4F81BC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89903" y="5050535"/>
            <a:ext cx="2676525" cy="542925"/>
          </a:xfrm>
          <a:custGeom>
            <a:avLst/>
            <a:gdLst/>
            <a:ahLst/>
            <a:cxnLst/>
            <a:rect l="l" t="t" r="r" b="b"/>
            <a:pathLst>
              <a:path w="2676525" h="542925">
                <a:moveTo>
                  <a:pt x="2404872" y="0"/>
                </a:moveTo>
                <a:lnTo>
                  <a:pt x="2404872" y="135636"/>
                </a:lnTo>
                <a:lnTo>
                  <a:pt x="0" y="135636"/>
                </a:lnTo>
                <a:lnTo>
                  <a:pt x="0" y="406908"/>
                </a:lnTo>
                <a:lnTo>
                  <a:pt x="2404872" y="406908"/>
                </a:lnTo>
                <a:lnTo>
                  <a:pt x="2404872" y="542544"/>
                </a:lnTo>
                <a:lnTo>
                  <a:pt x="2676144" y="271272"/>
                </a:lnTo>
                <a:lnTo>
                  <a:pt x="2404872" y="0"/>
                </a:lnTo>
                <a:close/>
              </a:path>
            </a:pathLst>
          </a:custGeom>
          <a:solidFill>
            <a:srgbClr val="4F81BC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37228" y="1139190"/>
            <a:ext cx="24707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29" dirty="0">
                <a:solidFill>
                  <a:srgbClr val="122E5A"/>
                </a:solidFill>
                <a:latin typeface="Geneva"/>
                <a:cs typeface="Geneva"/>
              </a:rPr>
              <a:t>Examples</a:t>
            </a:r>
            <a:r>
              <a:rPr sz="2800" spc="-34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800" spc="-290" dirty="0">
                <a:solidFill>
                  <a:srgbClr val="122E5A"/>
                </a:solidFill>
                <a:latin typeface="Geneva"/>
                <a:cs typeface="Geneva"/>
              </a:rPr>
              <a:t>(Years)</a:t>
            </a:r>
            <a:endParaRPr sz="2800">
              <a:latin typeface="Geneva"/>
              <a:cs typeface="Genev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7055" y="2827020"/>
            <a:ext cx="5266944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342645"/>
            <a:ext cx="35845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5" dirty="0">
                <a:solidFill>
                  <a:srgbClr val="C9A439"/>
                </a:solidFill>
              </a:rPr>
              <a:t>Record </a:t>
            </a:r>
            <a:r>
              <a:rPr spc="-265" dirty="0">
                <a:solidFill>
                  <a:srgbClr val="C9A439"/>
                </a:solidFill>
              </a:rPr>
              <a:t>Keeping</a:t>
            </a:r>
            <a:r>
              <a:rPr spc="-500" dirty="0">
                <a:solidFill>
                  <a:srgbClr val="C9A439"/>
                </a:solidFill>
              </a:rPr>
              <a:t> </a:t>
            </a:r>
            <a:r>
              <a:rPr spc="-285" dirty="0">
                <a:solidFill>
                  <a:srgbClr val="C9A439"/>
                </a:solidFill>
              </a:rPr>
              <a:t>Tools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500" y="1031868"/>
            <a:ext cx="3774440" cy="321691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45" dirty="0">
                <a:solidFill>
                  <a:srgbClr val="122E5A"/>
                </a:solidFill>
                <a:latin typeface="Geneva"/>
                <a:cs typeface="Geneva"/>
              </a:rPr>
              <a:t>Simple </a:t>
            </a:r>
            <a:r>
              <a:rPr sz="3000" spc="-165" dirty="0">
                <a:solidFill>
                  <a:srgbClr val="122E5A"/>
                </a:solidFill>
                <a:latin typeface="Geneva"/>
                <a:cs typeface="Geneva"/>
              </a:rPr>
              <a:t>“paper</a:t>
            </a:r>
            <a:r>
              <a:rPr sz="3000" spc="-38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225" dirty="0">
                <a:solidFill>
                  <a:srgbClr val="122E5A"/>
                </a:solidFill>
                <a:latin typeface="Geneva"/>
                <a:cs typeface="Geneva"/>
              </a:rPr>
              <a:t>tools”</a:t>
            </a:r>
            <a:endParaRPr sz="30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80" dirty="0">
                <a:solidFill>
                  <a:srgbClr val="122E5A"/>
                </a:solidFill>
                <a:latin typeface="Geneva"/>
                <a:cs typeface="Geneva"/>
              </a:rPr>
              <a:t>“Tickler” </a:t>
            </a:r>
            <a:r>
              <a:rPr sz="3000" spc="-175" dirty="0">
                <a:solidFill>
                  <a:srgbClr val="122E5A"/>
                </a:solidFill>
                <a:latin typeface="Geneva"/>
                <a:cs typeface="Geneva"/>
              </a:rPr>
              <a:t>system</a:t>
            </a:r>
            <a:endParaRPr sz="30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35" dirty="0">
                <a:solidFill>
                  <a:srgbClr val="122E5A"/>
                </a:solidFill>
                <a:latin typeface="Geneva"/>
                <a:cs typeface="Geneva"/>
              </a:rPr>
              <a:t>Computer</a:t>
            </a:r>
            <a:r>
              <a:rPr sz="3000" spc="-18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55" dirty="0">
                <a:solidFill>
                  <a:srgbClr val="122E5A"/>
                </a:solidFill>
                <a:latin typeface="Geneva"/>
                <a:cs typeface="Geneva"/>
              </a:rPr>
              <a:t>systems</a:t>
            </a:r>
            <a:endParaRPr sz="30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40" dirty="0">
                <a:solidFill>
                  <a:srgbClr val="122E5A"/>
                </a:solidFill>
                <a:latin typeface="Geneva"/>
                <a:cs typeface="Geneva"/>
              </a:rPr>
              <a:t>Cloud</a:t>
            </a:r>
            <a:r>
              <a:rPr sz="3000" spc="-21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65" dirty="0">
                <a:solidFill>
                  <a:srgbClr val="122E5A"/>
                </a:solidFill>
                <a:latin typeface="Geneva"/>
                <a:cs typeface="Geneva"/>
              </a:rPr>
              <a:t>computing</a:t>
            </a:r>
            <a:endParaRPr sz="3000">
              <a:latin typeface="Geneva"/>
              <a:cs typeface="Geneva"/>
            </a:endParaRPr>
          </a:p>
          <a:p>
            <a:pPr marL="756285" lvl="1" indent="-286385">
              <a:lnSpc>
                <a:spcPct val="100000"/>
              </a:lnSpc>
              <a:spcBef>
                <a:spcPts val="610"/>
              </a:spcBef>
              <a:buChar char="•"/>
              <a:tabLst>
                <a:tab pos="756920" algn="l"/>
              </a:tabLst>
            </a:pPr>
            <a:r>
              <a:rPr sz="2800" spc="-145" dirty="0">
                <a:solidFill>
                  <a:srgbClr val="001F5F"/>
                </a:solidFill>
                <a:latin typeface="Geneva"/>
                <a:cs typeface="Geneva"/>
              </a:rPr>
              <a:t>Accounting</a:t>
            </a:r>
            <a:endParaRPr sz="2800">
              <a:latin typeface="Geneva"/>
              <a:cs typeface="Geneva"/>
            </a:endParaRP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5" dirty="0">
                <a:solidFill>
                  <a:srgbClr val="001F5F"/>
                </a:solidFill>
                <a:latin typeface="Geneva"/>
                <a:cs typeface="Geneva"/>
              </a:rPr>
              <a:t>File</a:t>
            </a:r>
            <a:r>
              <a:rPr sz="2800" spc="-15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40" dirty="0">
                <a:solidFill>
                  <a:srgbClr val="001F5F"/>
                </a:solidFill>
                <a:latin typeface="Geneva"/>
                <a:cs typeface="Geneva"/>
              </a:rPr>
              <a:t>hosting</a:t>
            </a:r>
            <a:endParaRPr sz="2800">
              <a:latin typeface="Geneva"/>
              <a:cs typeface="Genev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56477" y="3882516"/>
            <a:ext cx="297815" cy="115570"/>
          </a:xfrm>
          <a:custGeom>
            <a:avLst/>
            <a:gdLst/>
            <a:ahLst/>
            <a:cxnLst/>
            <a:rect l="l" t="t" r="r" b="b"/>
            <a:pathLst>
              <a:path w="297815" h="115570">
                <a:moveTo>
                  <a:pt x="17145" y="1143"/>
                </a:moveTo>
                <a:lnTo>
                  <a:pt x="0" y="1397"/>
                </a:lnTo>
                <a:lnTo>
                  <a:pt x="1143" y="68961"/>
                </a:lnTo>
                <a:lnTo>
                  <a:pt x="2024" y="80101"/>
                </a:lnTo>
                <a:lnTo>
                  <a:pt x="24765" y="112553"/>
                </a:lnTo>
                <a:lnTo>
                  <a:pt x="43053" y="115062"/>
                </a:lnTo>
                <a:lnTo>
                  <a:pt x="54288" y="113678"/>
                </a:lnTo>
                <a:lnTo>
                  <a:pt x="63785" y="109902"/>
                </a:lnTo>
                <a:lnTo>
                  <a:pt x="71520" y="103721"/>
                </a:lnTo>
                <a:lnTo>
                  <a:pt x="72461" y="102362"/>
                </a:lnTo>
                <a:lnTo>
                  <a:pt x="34290" y="102362"/>
                </a:lnTo>
                <a:lnTo>
                  <a:pt x="28194" y="99822"/>
                </a:lnTo>
                <a:lnTo>
                  <a:pt x="18415" y="68961"/>
                </a:lnTo>
                <a:lnTo>
                  <a:pt x="17145" y="1143"/>
                </a:lnTo>
                <a:close/>
              </a:path>
              <a:path w="297815" h="115570">
                <a:moveTo>
                  <a:pt x="80772" y="0"/>
                </a:moveTo>
                <a:lnTo>
                  <a:pt x="65786" y="254"/>
                </a:lnTo>
                <a:lnTo>
                  <a:pt x="67003" y="64897"/>
                </a:lnTo>
                <a:lnTo>
                  <a:pt x="67016" y="68961"/>
                </a:lnTo>
                <a:lnTo>
                  <a:pt x="34290" y="102362"/>
                </a:lnTo>
                <a:lnTo>
                  <a:pt x="72461" y="102362"/>
                </a:lnTo>
                <a:lnTo>
                  <a:pt x="81915" y="64897"/>
                </a:lnTo>
                <a:lnTo>
                  <a:pt x="80772" y="0"/>
                </a:lnTo>
                <a:close/>
              </a:path>
              <a:path w="297815" h="115570">
                <a:moveTo>
                  <a:pt x="111252" y="91821"/>
                </a:moveTo>
                <a:lnTo>
                  <a:pt x="146431" y="112776"/>
                </a:lnTo>
                <a:lnTo>
                  <a:pt x="155287" y="112107"/>
                </a:lnTo>
                <a:lnTo>
                  <a:pt x="163179" y="110474"/>
                </a:lnTo>
                <a:lnTo>
                  <a:pt x="170094" y="107864"/>
                </a:lnTo>
                <a:lnTo>
                  <a:pt x="176022" y="104267"/>
                </a:lnTo>
                <a:lnTo>
                  <a:pt x="181745" y="99949"/>
                </a:lnTo>
                <a:lnTo>
                  <a:pt x="145923" y="99949"/>
                </a:lnTo>
                <a:lnTo>
                  <a:pt x="138255" y="99518"/>
                </a:lnTo>
                <a:lnTo>
                  <a:pt x="129921" y="98028"/>
                </a:lnTo>
                <a:lnTo>
                  <a:pt x="120919" y="95466"/>
                </a:lnTo>
                <a:lnTo>
                  <a:pt x="111252" y="91821"/>
                </a:lnTo>
                <a:close/>
              </a:path>
              <a:path w="297815" h="115570">
                <a:moveTo>
                  <a:pt x="149479" y="13843"/>
                </a:moveTo>
                <a:lnTo>
                  <a:pt x="112710" y="32766"/>
                </a:lnTo>
                <a:lnTo>
                  <a:pt x="112691" y="35814"/>
                </a:lnTo>
                <a:lnTo>
                  <a:pt x="112776" y="41529"/>
                </a:lnTo>
                <a:lnTo>
                  <a:pt x="164084" y="74676"/>
                </a:lnTo>
                <a:lnTo>
                  <a:pt x="169672" y="79121"/>
                </a:lnTo>
                <a:lnTo>
                  <a:pt x="169799" y="88900"/>
                </a:lnTo>
                <a:lnTo>
                  <a:pt x="167640" y="92456"/>
                </a:lnTo>
                <a:lnTo>
                  <a:pt x="163068" y="95377"/>
                </a:lnTo>
                <a:lnTo>
                  <a:pt x="158623" y="98298"/>
                </a:lnTo>
                <a:lnTo>
                  <a:pt x="152781" y="99822"/>
                </a:lnTo>
                <a:lnTo>
                  <a:pt x="145923" y="99949"/>
                </a:lnTo>
                <a:lnTo>
                  <a:pt x="181745" y="99949"/>
                </a:lnTo>
                <a:lnTo>
                  <a:pt x="183261" y="98806"/>
                </a:lnTo>
                <a:lnTo>
                  <a:pt x="186753" y="91821"/>
                </a:lnTo>
                <a:lnTo>
                  <a:pt x="186690" y="82677"/>
                </a:lnTo>
                <a:lnTo>
                  <a:pt x="133604" y="48133"/>
                </a:lnTo>
                <a:lnTo>
                  <a:pt x="129286" y="44323"/>
                </a:lnTo>
                <a:lnTo>
                  <a:pt x="129159" y="35814"/>
                </a:lnTo>
                <a:lnTo>
                  <a:pt x="130937" y="32766"/>
                </a:lnTo>
                <a:lnTo>
                  <a:pt x="134747" y="30480"/>
                </a:lnTo>
                <a:lnTo>
                  <a:pt x="138430" y="28067"/>
                </a:lnTo>
                <a:lnTo>
                  <a:pt x="143383" y="26924"/>
                </a:lnTo>
                <a:lnTo>
                  <a:pt x="149606" y="26797"/>
                </a:lnTo>
                <a:lnTo>
                  <a:pt x="180637" y="26797"/>
                </a:lnTo>
                <a:lnTo>
                  <a:pt x="180467" y="17399"/>
                </a:lnTo>
                <a:lnTo>
                  <a:pt x="171946" y="15753"/>
                </a:lnTo>
                <a:lnTo>
                  <a:pt x="163925" y="14620"/>
                </a:lnTo>
                <a:lnTo>
                  <a:pt x="156428" y="13987"/>
                </a:lnTo>
                <a:lnTo>
                  <a:pt x="149479" y="13843"/>
                </a:lnTo>
                <a:close/>
              </a:path>
              <a:path w="297815" h="115570">
                <a:moveTo>
                  <a:pt x="180637" y="26797"/>
                </a:moveTo>
                <a:lnTo>
                  <a:pt x="149606" y="26797"/>
                </a:lnTo>
                <a:lnTo>
                  <a:pt x="156843" y="27011"/>
                </a:lnTo>
                <a:lnTo>
                  <a:pt x="164449" y="27844"/>
                </a:lnTo>
                <a:lnTo>
                  <a:pt x="172412" y="29297"/>
                </a:lnTo>
                <a:lnTo>
                  <a:pt x="180721" y="31369"/>
                </a:lnTo>
                <a:lnTo>
                  <a:pt x="180637" y="26797"/>
                </a:lnTo>
                <a:close/>
              </a:path>
              <a:path w="297815" h="115570">
                <a:moveTo>
                  <a:pt x="257175" y="12065"/>
                </a:moveTo>
                <a:lnTo>
                  <a:pt x="220041" y="34438"/>
                </a:lnTo>
                <a:lnTo>
                  <a:pt x="213486" y="63246"/>
                </a:lnTo>
                <a:lnTo>
                  <a:pt x="214487" y="74195"/>
                </a:lnTo>
                <a:lnTo>
                  <a:pt x="243300" y="107965"/>
                </a:lnTo>
                <a:lnTo>
                  <a:pt x="264922" y="110744"/>
                </a:lnTo>
                <a:lnTo>
                  <a:pt x="272522" y="110196"/>
                </a:lnTo>
                <a:lnTo>
                  <a:pt x="280479" y="108934"/>
                </a:lnTo>
                <a:lnTo>
                  <a:pt x="288817" y="106957"/>
                </a:lnTo>
                <a:lnTo>
                  <a:pt x="297561" y="104267"/>
                </a:lnTo>
                <a:lnTo>
                  <a:pt x="297439" y="97790"/>
                </a:lnTo>
                <a:lnTo>
                  <a:pt x="266954" y="97790"/>
                </a:lnTo>
                <a:lnTo>
                  <a:pt x="252527" y="96029"/>
                </a:lnTo>
                <a:lnTo>
                  <a:pt x="241839" y="90185"/>
                </a:lnTo>
                <a:lnTo>
                  <a:pt x="234914" y="80269"/>
                </a:lnTo>
                <a:lnTo>
                  <a:pt x="231775" y="66294"/>
                </a:lnTo>
                <a:lnTo>
                  <a:pt x="296164" y="65151"/>
                </a:lnTo>
                <a:lnTo>
                  <a:pt x="296164" y="59690"/>
                </a:lnTo>
                <a:lnTo>
                  <a:pt x="295706" y="53340"/>
                </a:lnTo>
                <a:lnTo>
                  <a:pt x="232029" y="53340"/>
                </a:lnTo>
                <a:lnTo>
                  <a:pt x="232790" y="44577"/>
                </a:lnTo>
                <a:lnTo>
                  <a:pt x="235204" y="37592"/>
                </a:lnTo>
                <a:lnTo>
                  <a:pt x="239395" y="32639"/>
                </a:lnTo>
                <a:lnTo>
                  <a:pt x="243459" y="27559"/>
                </a:lnTo>
                <a:lnTo>
                  <a:pt x="249047" y="25019"/>
                </a:lnTo>
                <a:lnTo>
                  <a:pt x="255904" y="24892"/>
                </a:lnTo>
                <a:lnTo>
                  <a:pt x="287282" y="24892"/>
                </a:lnTo>
                <a:lnTo>
                  <a:pt x="286258" y="23241"/>
                </a:lnTo>
                <a:lnTo>
                  <a:pt x="280874" y="18190"/>
                </a:lnTo>
                <a:lnTo>
                  <a:pt x="274240" y="14652"/>
                </a:lnTo>
                <a:lnTo>
                  <a:pt x="266344" y="12614"/>
                </a:lnTo>
                <a:lnTo>
                  <a:pt x="257175" y="12065"/>
                </a:lnTo>
                <a:close/>
              </a:path>
              <a:path w="297815" h="115570">
                <a:moveTo>
                  <a:pt x="297307" y="90678"/>
                </a:moveTo>
                <a:lnTo>
                  <a:pt x="289206" y="93700"/>
                </a:lnTo>
                <a:lnTo>
                  <a:pt x="281463" y="95900"/>
                </a:lnTo>
                <a:lnTo>
                  <a:pt x="274054" y="97268"/>
                </a:lnTo>
                <a:lnTo>
                  <a:pt x="266954" y="97790"/>
                </a:lnTo>
                <a:lnTo>
                  <a:pt x="297439" y="97790"/>
                </a:lnTo>
                <a:lnTo>
                  <a:pt x="297307" y="90678"/>
                </a:lnTo>
                <a:close/>
              </a:path>
              <a:path w="297815" h="115570">
                <a:moveTo>
                  <a:pt x="287282" y="24892"/>
                </a:moveTo>
                <a:lnTo>
                  <a:pt x="255904" y="24892"/>
                </a:lnTo>
                <a:lnTo>
                  <a:pt x="265263" y="26322"/>
                </a:lnTo>
                <a:lnTo>
                  <a:pt x="272002" y="31003"/>
                </a:lnTo>
                <a:lnTo>
                  <a:pt x="276121" y="38947"/>
                </a:lnTo>
                <a:lnTo>
                  <a:pt x="277622" y="50165"/>
                </a:lnTo>
                <a:lnTo>
                  <a:pt x="277749" y="52578"/>
                </a:lnTo>
                <a:lnTo>
                  <a:pt x="232029" y="53340"/>
                </a:lnTo>
                <a:lnTo>
                  <a:pt x="295706" y="53340"/>
                </a:lnTo>
                <a:lnTo>
                  <a:pt x="295330" y="48119"/>
                </a:lnTo>
                <a:lnTo>
                  <a:pt x="293401" y="38179"/>
                </a:lnTo>
                <a:lnTo>
                  <a:pt x="290377" y="29882"/>
                </a:lnTo>
                <a:lnTo>
                  <a:pt x="287282" y="248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48221" y="4069334"/>
            <a:ext cx="416559" cy="139700"/>
          </a:xfrm>
          <a:custGeom>
            <a:avLst/>
            <a:gdLst/>
            <a:ahLst/>
            <a:cxnLst/>
            <a:rect l="l" t="t" r="r" b="b"/>
            <a:pathLst>
              <a:path w="416559" h="139700">
                <a:moveTo>
                  <a:pt x="15875" y="45085"/>
                </a:moveTo>
                <a:lnTo>
                  <a:pt x="0" y="45339"/>
                </a:lnTo>
                <a:lnTo>
                  <a:pt x="18923" y="139573"/>
                </a:lnTo>
                <a:lnTo>
                  <a:pt x="35941" y="139192"/>
                </a:lnTo>
                <a:lnTo>
                  <a:pt x="40879" y="118745"/>
                </a:lnTo>
                <a:lnTo>
                  <a:pt x="29718" y="118745"/>
                </a:lnTo>
                <a:lnTo>
                  <a:pt x="15875" y="45085"/>
                </a:lnTo>
                <a:close/>
              </a:path>
              <a:path w="416559" h="139700">
                <a:moveTo>
                  <a:pt x="65995" y="68199"/>
                </a:moveTo>
                <a:lnTo>
                  <a:pt x="53340" y="68199"/>
                </a:lnTo>
                <a:lnTo>
                  <a:pt x="71120" y="138684"/>
                </a:lnTo>
                <a:lnTo>
                  <a:pt x="88011" y="138303"/>
                </a:lnTo>
                <a:lnTo>
                  <a:pt x="91248" y="120523"/>
                </a:lnTo>
                <a:lnTo>
                  <a:pt x="79248" y="120523"/>
                </a:lnTo>
                <a:lnTo>
                  <a:pt x="65995" y="68199"/>
                </a:lnTo>
                <a:close/>
              </a:path>
              <a:path w="416559" h="139700">
                <a:moveTo>
                  <a:pt x="105283" y="43434"/>
                </a:moveTo>
                <a:lnTo>
                  <a:pt x="92075" y="43688"/>
                </a:lnTo>
                <a:lnTo>
                  <a:pt x="79502" y="120523"/>
                </a:lnTo>
                <a:lnTo>
                  <a:pt x="91248" y="120523"/>
                </a:lnTo>
                <a:lnTo>
                  <a:pt x="105283" y="43434"/>
                </a:lnTo>
                <a:close/>
              </a:path>
              <a:path w="416559" h="139700">
                <a:moveTo>
                  <a:pt x="62103" y="52832"/>
                </a:moveTo>
                <a:lnTo>
                  <a:pt x="45593" y="53086"/>
                </a:lnTo>
                <a:lnTo>
                  <a:pt x="29845" y="118745"/>
                </a:lnTo>
                <a:lnTo>
                  <a:pt x="40879" y="118745"/>
                </a:lnTo>
                <a:lnTo>
                  <a:pt x="53086" y="68199"/>
                </a:lnTo>
                <a:lnTo>
                  <a:pt x="65995" y="68199"/>
                </a:lnTo>
                <a:lnTo>
                  <a:pt x="62103" y="52832"/>
                </a:lnTo>
                <a:close/>
              </a:path>
              <a:path w="416559" h="139700">
                <a:moveTo>
                  <a:pt x="137922" y="0"/>
                </a:moveTo>
                <a:lnTo>
                  <a:pt x="120777" y="254"/>
                </a:lnTo>
                <a:lnTo>
                  <a:pt x="123190" y="137668"/>
                </a:lnTo>
                <a:lnTo>
                  <a:pt x="140335" y="137414"/>
                </a:lnTo>
                <a:lnTo>
                  <a:pt x="139192" y="75565"/>
                </a:lnTo>
                <a:lnTo>
                  <a:pt x="146002" y="67375"/>
                </a:lnTo>
                <a:lnTo>
                  <a:pt x="152717" y="61483"/>
                </a:lnTo>
                <a:lnTo>
                  <a:pt x="154155" y="60706"/>
                </a:lnTo>
                <a:lnTo>
                  <a:pt x="138938" y="60706"/>
                </a:lnTo>
                <a:lnTo>
                  <a:pt x="138636" y="40259"/>
                </a:lnTo>
                <a:lnTo>
                  <a:pt x="137922" y="0"/>
                </a:lnTo>
                <a:close/>
              </a:path>
              <a:path w="416559" h="139700">
                <a:moveTo>
                  <a:pt x="195653" y="56515"/>
                </a:moveTo>
                <a:lnTo>
                  <a:pt x="171323" y="56515"/>
                </a:lnTo>
                <a:lnTo>
                  <a:pt x="175133" y="58039"/>
                </a:lnTo>
                <a:lnTo>
                  <a:pt x="177546" y="61087"/>
                </a:lnTo>
                <a:lnTo>
                  <a:pt x="179832" y="64135"/>
                </a:lnTo>
                <a:lnTo>
                  <a:pt x="181102" y="69342"/>
                </a:lnTo>
                <a:lnTo>
                  <a:pt x="182245" y="136652"/>
                </a:lnTo>
                <a:lnTo>
                  <a:pt x="199390" y="136398"/>
                </a:lnTo>
                <a:lnTo>
                  <a:pt x="198247" y="71755"/>
                </a:lnTo>
                <a:lnTo>
                  <a:pt x="196318" y="57779"/>
                </a:lnTo>
                <a:lnTo>
                  <a:pt x="195653" y="56515"/>
                </a:lnTo>
                <a:close/>
              </a:path>
              <a:path w="416559" h="139700">
                <a:moveTo>
                  <a:pt x="170815" y="40259"/>
                </a:moveTo>
                <a:lnTo>
                  <a:pt x="161172" y="41667"/>
                </a:lnTo>
                <a:lnTo>
                  <a:pt x="152638" y="45529"/>
                </a:lnTo>
                <a:lnTo>
                  <a:pt x="145222" y="51867"/>
                </a:lnTo>
                <a:lnTo>
                  <a:pt x="138938" y="60706"/>
                </a:lnTo>
                <a:lnTo>
                  <a:pt x="154155" y="60706"/>
                </a:lnTo>
                <a:lnTo>
                  <a:pt x="159337" y="57902"/>
                </a:lnTo>
                <a:lnTo>
                  <a:pt x="165862" y="56642"/>
                </a:lnTo>
                <a:lnTo>
                  <a:pt x="171323" y="56515"/>
                </a:lnTo>
                <a:lnTo>
                  <a:pt x="195653" y="56515"/>
                </a:lnTo>
                <a:lnTo>
                  <a:pt x="191103" y="47863"/>
                </a:lnTo>
                <a:lnTo>
                  <a:pt x="182602" y="42019"/>
                </a:lnTo>
                <a:lnTo>
                  <a:pt x="170815" y="40259"/>
                </a:lnTo>
                <a:close/>
              </a:path>
              <a:path w="416559" h="139700">
                <a:moveTo>
                  <a:pt x="296330" y="51435"/>
                </a:moveTo>
                <a:lnTo>
                  <a:pt x="270129" y="51435"/>
                </a:lnTo>
                <a:lnTo>
                  <a:pt x="275082" y="52705"/>
                </a:lnTo>
                <a:lnTo>
                  <a:pt x="281178" y="58293"/>
                </a:lnTo>
                <a:lnTo>
                  <a:pt x="282702" y="62992"/>
                </a:lnTo>
                <a:lnTo>
                  <a:pt x="282956" y="77851"/>
                </a:lnTo>
                <a:lnTo>
                  <a:pt x="272288" y="77978"/>
                </a:lnTo>
                <a:lnTo>
                  <a:pt x="262143" y="78718"/>
                </a:lnTo>
                <a:lnTo>
                  <a:pt x="228377" y="98186"/>
                </a:lnTo>
                <a:lnTo>
                  <a:pt x="225549" y="118872"/>
                </a:lnTo>
                <a:lnTo>
                  <a:pt x="225671" y="119253"/>
                </a:lnTo>
                <a:lnTo>
                  <a:pt x="228473" y="125222"/>
                </a:lnTo>
                <a:lnTo>
                  <a:pt x="234061" y="130048"/>
                </a:lnTo>
                <a:lnTo>
                  <a:pt x="239776" y="134874"/>
                </a:lnTo>
                <a:lnTo>
                  <a:pt x="246888" y="137160"/>
                </a:lnTo>
                <a:lnTo>
                  <a:pt x="255651" y="137033"/>
                </a:lnTo>
                <a:lnTo>
                  <a:pt x="263364" y="136106"/>
                </a:lnTo>
                <a:lnTo>
                  <a:pt x="271065" y="133524"/>
                </a:lnTo>
                <a:lnTo>
                  <a:pt x="278743" y="129299"/>
                </a:lnTo>
                <a:lnTo>
                  <a:pt x="286385" y="123444"/>
                </a:lnTo>
                <a:lnTo>
                  <a:pt x="304890" y="123444"/>
                </a:lnTo>
                <a:lnTo>
                  <a:pt x="304564" y="123317"/>
                </a:lnTo>
                <a:lnTo>
                  <a:pt x="254889" y="123317"/>
                </a:lnTo>
                <a:lnTo>
                  <a:pt x="250825" y="122047"/>
                </a:lnTo>
                <a:lnTo>
                  <a:pt x="247777" y="119253"/>
                </a:lnTo>
                <a:lnTo>
                  <a:pt x="244729" y="116586"/>
                </a:lnTo>
                <a:lnTo>
                  <a:pt x="243205" y="112903"/>
                </a:lnTo>
                <a:lnTo>
                  <a:pt x="278003" y="88646"/>
                </a:lnTo>
                <a:lnTo>
                  <a:pt x="283083" y="88519"/>
                </a:lnTo>
                <a:lnTo>
                  <a:pt x="300275" y="88519"/>
                </a:lnTo>
                <a:lnTo>
                  <a:pt x="299974" y="69723"/>
                </a:lnTo>
                <a:lnTo>
                  <a:pt x="299350" y="61678"/>
                </a:lnTo>
                <a:lnTo>
                  <a:pt x="297846" y="54895"/>
                </a:lnTo>
                <a:lnTo>
                  <a:pt x="296330" y="51435"/>
                </a:lnTo>
                <a:close/>
              </a:path>
              <a:path w="416559" h="139700">
                <a:moveTo>
                  <a:pt x="304890" y="123444"/>
                </a:moveTo>
                <a:lnTo>
                  <a:pt x="286385" y="123444"/>
                </a:lnTo>
                <a:lnTo>
                  <a:pt x="289560" y="132080"/>
                </a:lnTo>
                <a:lnTo>
                  <a:pt x="295275" y="136398"/>
                </a:lnTo>
                <a:lnTo>
                  <a:pt x="303784" y="136271"/>
                </a:lnTo>
                <a:lnTo>
                  <a:pt x="306705" y="136144"/>
                </a:lnTo>
                <a:lnTo>
                  <a:pt x="311023" y="135128"/>
                </a:lnTo>
                <a:lnTo>
                  <a:pt x="316738" y="133223"/>
                </a:lnTo>
                <a:lnTo>
                  <a:pt x="315135" y="123952"/>
                </a:lnTo>
                <a:lnTo>
                  <a:pt x="306197" y="123952"/>
                </a:lnTo>
                <a:lnTo>
                  <a:pt x="304890" y="123444"/>
                </a:lnTo>
                <a:close/>
              </a:path>
              <a:path w="416559" h="139700">
                <a:moveTo>
                  <a:pt x="314960" y="122936"/>
                </a:moveTo>
                <a:lnTo>
                  <a:pt x="312547" y="123571"/>
                </a:lnTo>
                <a:lnTo>
                  <a:pt x="310769" y="123952"/>
                </a:lnTo>
                <a:lnTo>
                  <a:pt x="315135" y="123952"/>
                </a:lnTo>
                <a:lnTo>
                  <a:pt x="314960" y="122936"/>
                </a:lnTo>
                <a:close/>
              </a:path>
              <a:path w="416559" h="139700">
                <a:moveTo>
                  <a:pt x="300275" y="88519"/>
                </a:moveTo>
                <a:lnTo>
                  <a:pt x="283083" y="88519"/>
                </a:lnTo>
                <a:lnTo>
                  <a:pt x="283591" y="112395"/>
                </a:lnTo>
                <a:lnTo>
                  <a:pt x="277397" y="117064"/>
                </a:lnTo>
                <a:lnTo>
                  <a:pt x="271383" y="120411"/>
                </a:lnTo>
                <a:lnTo>
                  <a:pt x="265535" y="122449"/>
                </a:lnTo>
                <a:lnTo>
                  <a:pt x="259842" y="123190"/>
                </a:lnTo>
                <a:lnTo>
                  <a:pt x="254889" y="123317"/>
                </a:lnTo>
                <a:lnTo>
                  <a:pt x="304564" y="123317"/>
                </a:lnTo>
                <a:lnTo>
                  <a:pt x="303911" y="123063"/>
                </a:lnTo>
                <a:lnTo>
                  <a:pt x="302641" y="120904"/>
                </a:lnTo>
                <a:lnTo>
                  <a:pt x="301371" y="118872"/>
                </a:lnTo>
                <a:lnTo>
                  <a:pt x="300736" y="115062"/>
                </a:lnTo>
                <a:lnTo>
                  <a:pt x="300531" y="104507"/>
                </a:lnTo>
                <a:lnTo>
                  <a:pt x="300275" y="88519"/>
                </a:lnTo>
                <a:close/>
              </a:path>
              <a:path w="416559" h="139700">
                <a:moveTo>
                  <a:pt x="266573" y="38608"/>
                </a:moveTo>
                <a:lnTo>
                  <a:pt x="258431" y="39129"/>
                </a:lnTo>
                <a:lnTo>
                  <a:pt x="250015" y="40497"/>
                </a:lnTo>
                <a:lnTo>
                  <a:pt x="241337" y="42697"/>
                </a:lnTo>
                <a:lnTo>
                  <a:pt x="232410" y="45720"/>
                </a:lnTo>
                <a:lnTo>
                  <a:pt x="232664" y="60452"/>
                </a:lnTo>
                <a:lnTo>
                  <a:pt x="240502" y="56616"/>
                </a:lnTo>
                <a:lnTo>
                  <a:pt x="248221" y="53863"/>
                </a:lnTo>
                <a:lnTo>
                  <a:pt x="255845" y="52183"/>
                </a:lnTo>
                <a:lnTo>
                  <a:pt x="263398" y="51562"/>
                </a:lnTo>
                <a:lnTo>
                  <a:pt x="270129" y="51435"/>
                </a:lnTo>
                <a:lnTo>
                  <a:pt x="296330" y="51435"/>
                </a:lnTo>
                <a:lnTo>
                  <a:pt x="295437" y="49399"/>
                </a:lnTo>
                <a:lnTo>
                  <a:pt x="292100" y="45212"/>
                </a:lnTo>
                <a:lnTo>
                  <a:pt x="287647" y="42215"/>
                </a:lnTo>
                <a:lnTo>
                  <a:pt x="281908" y="40100"/>
                </a:lnTo>
                <a:lnTo>
                  <a:pt x="274883" y="38889"/>
                </a:lnTo>
                <a:lnTo>
                  <a:pt x="266573" y="38608"/>
                </a:lnTo>
                <a:close/>
              </a:path>
              <a:path w="416559" h="139700">
                <a:moveTo>
                  <a:pt x="371354" y="54229"/>
                </a:moveTo>
                <a:lnTo>
                  <a:pt x="354203" y="54229"/>
                </a:lnTo>
                <a:lnTo>
                  <a:pt x="354965" y="99822"/>
                </a:lnTo>
                <a:lnTo>
                  <a:pt x="374030" y="133651"/>
                </a:lnTo>
                <a:lnTo>
                  <a:pt x="391668" y="135255"/>
                </a:lnTo>
                <a:lnTo>
                  <a:pt x="399669" y="135128"/>
                </a:lnTo>
                <a:lnTo>
                  <a:pt x="408051" y="134239"/>
                </a:lnTo>
                <a:lnTo>
                  <a:pt x="416560" y="132461"/>
                </a:lnTo>
                <a:lnTo>
                  <a:pt x="416363" y="122428"/>
                </a:lnTo>
                <a:lnTo>
                  <a:pt x="387477" y="122428"/>
                </a:lnTo>
                <a:lnTo>
                  <a:pt x="381762" y="121158"/>
                </a:lnTo>
                <a:lnTo>
                  <a:pt x="377698" y="118618"/>
                </a:lnTo>
                <a:lnTo>
                  <a:pt x="375539" y="117221"/>
                </a:lnTo>
                <a:lnTo>
                  <a:pt x="374015" y="115443"/>
                </a:lnTo>
                <a:lnTo>
                  <a:pt x="373380" y="113411"/>
                </a:lnTo>
                <a:lnTo>
                  <a:pt x="372618" y="111379"/>
                </a:lnTo>
                <a:lnTo>
                  <a:pt x="372237" y="107696"/>
                </a:lnTo>
                <a:lnTo>
                  <a:pt x="372072" y="99822"/>
                </a:lnTo>
                <a:lnTo>
                  <a:pt x="371354" y="54229"/>
                </a:lnTo>
                <a:close/>
              </a:path>
              <a:path w="416559" h="139700">
                <a:moveTo>
                  <a:pt x="416306" y="119507"/>
                </a:moveTo>
                <a:lnTo>
                  <a:pt x="409321" y="121158"/>
                </a:lnTo>
                <a:lnTo>
                  <a:pt x="402209" y="122174"/>
                </a:lnTo>
                <a:lnTo>
                  <a:pt x="387477" y="122428"/>
                </a:lnTo>
                <a:lnTo>
                  <a:pt x="416363" y="122428"/>
                </a:lnTo>
                <a:lnTo>
                  <a:pt x="416306" y="119507"/>
                </a:lnTo>
                <a:close/>
              </a:path>
              <a:path w="416559" h="139700">
                <a:moveTo>
                  <a:pt x="370713" y="20701"/>
                </a:moveTo>
                <a:lnTo>
                  <a:pt x="353568" y="20955"/>
                </a:lnTo>
                <a:lnTo>
                  <a:pt x="353949" y="41275"/>
                </a:lnTo>
                <a:lnTo>
                  <a:pt x="330327" y="41783"/>
                </a:lnTo>
                <a:lnTo>
                  <a:pt x="330581" y="54610"/>
                </a:lnTo>
                <a:lnTo>
                  <a:pt x="354203" y="54229"/>
                </a:lnTo>
                <a:lnTo>
                  <a:pt x="371354" y="54229"/>
                </a:lnTo>
                <a:lnTo>
                  <a:pt x="371348" y="53848"/>
                </a:lnTo>
                <a:lnTo>
                  <a:pt x="413258" y="53213"/>
                </a:lnTo>
                <a:lnTo>
                  <a:pt x="413018" y="41021"/>
                </a:lnTo>
                <a:lnTo>
                  <a:pt x="371094" y="41021"/>
                </a:lnTo>
                <a:lnTo>
                  <a:pt x="370713" y="20701"/>
                </a:lnTo>
                <a:close/>
              </a:path>
              <a:path w="416559" h="139700">
                <a:moveTo>
                  <a:pt x="413004" y="40259"/>
                </a:moveTo>
                <a:lnTo>
                  <a:pt x="371094" y="41021"/>
                </a:lnTo>
                <a:lnTo>
                  <a:pt x="413018" y="41021"/>
                </a:lnTo>
                <a:lnTo>
                  <a:pt x="413004" y="40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2032" y="4278884"/>
            <a:ext cx="518795" cy="143510"/>
          </a:xfrm>
          <a:custGeom>
            <a:avLst/>
            <a:gdLst/>
            <a:ahLst/>
            <a:cxnLst/>
            <a:rect l="l" t="t" r="r" b="b"/>
            <a:pathLst>
              <a:path w="518795" h="143510">
                <a:moveTo>
                  <a:pt x="15748" y="48767"/>
                </a:moveTo>
                <a:lnTo>
                  <a:pt x="0" y="49148"/>
                </a:lnTo>
                <a:lnTo>
                  <a:pt x="18796" y="143382"/>
                </a:lnTo>
                <a:lnTo>
                  <a:pt x="35941" y="143001"/>
                </a:lnTo>
                <a:lnTo>
                  <a:pt x="40842" y="122554"/>
                </a:lnTo>
                <a:lnTo>
                  <a:pt x="29591" y="122554"/>
                </a:lnTo>
                <a:lnTo>
                  <a:pt x="15748" y="48767"/>
                </a:lnTo>
                <a:close/>
              </a:path>
              <a:path w="518795" h="143510">
                <a:moveTo>
                  <a:pt x="66002" y="72008"/>
                </a:moveTo>
                <a:lnTo>
                  <a:pt x="53213" y="72008"/>
                </a:lnTo>
                <a:lnTo>
                  <a:pt x="71120" y="142366"/>
                </a:lnTo>
                <a:lnTo>
                  <a:pt x="87884" y="142112"/>
                </a:lnTo>
                <a:lnTo>
                  <a:pt x="91144" y="124205"/>
                </a:lnTo>
                <a:lnTo>
                  <a:pt x="79248" y="124205"/>
                </a:lnTo>
                <a:lnTo>
                  <a:pt x="66002" y="72008"/>
                </a:lnTo>
                <a:close/>
              </a:path>
              <a:path w="518795" h="143510">
                <a:moveTo>
                  <a:pt x="105156" y="47243"/>
                </a:moveTo>
                <a:lnTo>
                  <a:pt x="92075" y="47497"/>
                </a:lnTo>
                <a:lnTo>
                  <a:pt x="79502" y="124205"/>
                </a:lnTo>
                <a:lnTo>
                  <a:pt x="91144" y="124205"/>
                </a:lnTo>
                <a:lnTo>
                  <a:pt x="105156" y="47243"/>
                </a:lnTo>
                <a:close/>
              </a:path>
              <a:path w="518795" h="143510">
                <a:moveTo>
                  <a:pt x="62103" y="56641"/>
                </a:moveTo>
                <a:lnTo>
                  <a:pt x="45466" y="56895"/>
                </a:lnTo>
                <a:lnTo>
                  <a:pt x="29845" y="122554"/>
                </a:lnTo>
                <a:lnTo>
                  <a:pt x="40842" y="122554"/>
                </a:lnTo>
                <a:lnTo>
                  <a:pt x="52959" y="72008"/>
                </a:lnTo>
                <a:lnTo>
                  <a:pt x="66002" y="72008"/>
                </a:lnTo>
                <a:lnTo>
                  <a:pt x="62103" y="56641"/>
                </a:lnTo>
                <a:close/>
              </a:path>
              <a:path w="518795" h="143510">
                <a:moveTo>
                  <a:pt x="159258" y="44195"/>
                </a:moveTo>
                <a:lnTo>
                  <a:pt x="121749" y="65250"/>
                </a:lnTo>
                <a:lnTo>
                  <a:pt x="115570" y="94360"/>
                </a:lnTo>
                <a:lnTo>
                  <a:pt x="116496" y="105265"/>
                </a:lnTo>
                <a:lnTo>
                  <a:pt x="142319" y="140049"/>
                </a:lnTo>
                <a:lnTo>
                  <a:pt x="160909" y="143001"/>
                </a:lnTo>
                <a:lnTo>
                  <a:pt x="170793" y="142001"/>
                </a:lnTo>
                <a:lnTo>
                  <a:pt x="179498" y="139382"/>
                </a:lnTo>
                <a:lnTo>
                  <a:pt x="187037" y="135143"/>
                </a:lnTo>
                <a:lnTo>
                  <a:pt x="192313" y="130301"/>
                </a:lnTo>
                <a:lnTo>
                  <a:pt x="152527" y="130301"/>
                </a:lnTo>
                <a:lnTo>
                  <a:pt x="146050" y="127126"/>
                </a:lnTo>
                <a:lnTo>
                  <a:pt x="133883" y="94360"/>
                </a:lnTo>
                <a:lnTo>
                  <a:pt x="133894" y="92836"/>
                </a:lnTo>
                <a:lnTo>
                  <a:pt x="151257" y="57276"/>
                </a:lnTo>
                <a:lnTo>
                  <a:pt x="159512" y="57149"/>
                </a:lnTo>
                <a:lnTo>
                  <a:pt x="167640" y="56895"/>
                </a:lnTo>
                <a:lnTo>
                  <a:pt x="192151" y="56895"/>
                </a:lnTo>
                <a:lnTo>
                  <a:pt x="185529" y="51179"/>
                </a:lnTo>
                <a:lnTo>
                  <a:pt x="177847" y="47164"/>
                </a:lnTo>
                <a:lnTo>
                  <a:pt x="169094" y="44840"/>
                </a:lnTo>
                <a:lnTo>
                  <a:pt x="159258" y="44195"/>
                </a:lnTo>
                <a:close/>
              </a:path>
              <a:path w="518795" h="143510">
                <a:moveTo>
                  <a:pt x="192151" y="56895"/>
                </a:moveTo>
                <a:lnTo>
                  <a:pt x="167640" y="56895"/>
                </a:lnTo>
                <a:lnTo>
                  <a:pt x="174244" y="60070"/>
                </a:lnTo>
                <a:lnTo>
                  <a:pt x="178943" y="66420"/>
                </a:lnTo>
                <a:lnTo>
                  <a:pt x="182114" y="71659"/>
                </a:lnTo>
                <a:lnTo>
                  <a:pt x="184404" y="77850"/>
                </a:lnTo>
                <a:lnTo>
                  <a:pt x="185836" y="84994"/>
                </a:lnTo>
                <a:lnTo>
                  <a:pt x="186417" y="92836"/>
                </a:lnTo>
                <a:lnTo>
                  <a:pt x="186384" y="94360"/>
                </a:lnTo>
                <a:lnTo>
                  <a:pt x="168910" y="130047"/>
                </a:lnTo>
                <a:lnTo>
                  <a:pt x="152527" y="130301"/>
                </a:lnTo>
                <a:lnTo>
                  <a:pt x="192313" y="130301"/>
                </a:lnTo>
                <a:lnTo>
                  <a:pt x="204724" y="92836"/>
                </a:lnTo>
                <a:lnTo>
                  <a:pt x="203741" y="81952"/>
                </a:lnTo>
                <a:lnTo>
                  <a:pt x="201342" y="72342"/>
                </a:lnTo>
                <a:lnTo>
                  <a:pt x="197490" y="63994"/>
                </a:lnTo>
                <a:lnTo>
                  <a:pt x="192151" y="56895"/>
                </a:lnTo>
                <a:close/>
              </a:path>
              <a:path w="518795" h="143510">
                <a:moveTo>
                  <a:pt x="256159" y="44576"/>
                </a:moveTo>
                <a:lnTo>
                  <a:pt x="239014" y="44957"/>
                </a:lnTo>
                <a:lnTo>
                  <a:pt x="240665" y="139445"/>
                </a:lnTo>
                <a:lnTo>
                  <a:pt x="257810" y="139191"/>
                </a:lnTo>
                <a:lnTo>
                  <a:pt x="256794" y="77596"/>
                </a:lnTo>
                <a:lnTo>
                  <a:pt x="262001" y="70230"/>
                </a:lnTo>
                <a:lnTo>
                  <a:pt x="267081" y="64896"/>
                </a:lnTo>
                <a:lnTo>
                  <a:pt x="271208" y="62356"/>
                </a:lnTo>
                <a:lnTo>
                  <a:pt x="256540" y="62356"/>
                </a:lnTo>
                <a:lnTo>
                  <a:pt x="256159" y="44576"/>
                </a:lnTo>
                <a:close/>
              </a:path>
              <a:path w="518795" h="143510">
                <a:moveTo>
                  <a:pt x="309111" y="56895"/>
                </a:moveTo>
                <a:lnTo>
                  <a:pt x="291338" y="56895"/>
                </a:lnTo>
                <a:lnTo>
                  <a:pt x="293624" y="57149"/>
                </a:lnTo>
                <a:lnTo>
                  <a:pt x="296164" y="57657"/>
                </a:lnTo>
                <a:lnTo>
                  <a:pt x="296418" y="70865"/>
                </a:lnTo>
                <a:lnTo>
                  <a:pt x="309372" y="70611"/>
                </a:lnTo>
                <a:lnTo>
                  <a:pt x="309111" y="56895"/>
                </a:lnTo>
                <a:close/>
              </a:path>
              <a:path w="518795" h="143510">
                <a:moveTo>
                  <a:pt x="296418" y="41782"/>
                </a:moveTo>
                <a:lnTo>
                  <a:pt x="256540" y="62356"/>
                </a:lnTo>
                <a:lnTo>
                  <a:pt x="271208" y="62356"/>
                </a:lnTo>
                <a:lnTo>
                  <a:pt x="272034" y="61848"/>
                </a:lnTo>
                <a:lnTo>
                  <a:pt x="276987" y="58673"/>
                </a:lnTo>
                <a:lnTo>
                  <a:pt x="282702" y="57022"/>
                </a:lnTo>
                <a:lnTo>
                  <a:pt x="289179" y="56895"/>
                </a:lnTo>
                <a:lnTo>
                  <a:pt x="309111" y="56895"/>
                </a:lnTo>
                <a:lnTo>
                  <a:pt x="308864" y="43814"/>
                </a:lnTo>
                <a:lnTo>
                  <a:pt x="302260" y="42417"/>
                </a:lnTo>
                <a:lnTo>
                  <a:pt x="296418" y="41782"/>
                </a:lnTo>
                <a:close/>
              </a:path>
              <a:path w="518795" h="143510">
                <a:moveTo>
                  <a:pt x="353822" y="0"/>
                </a:moveTo>
                <a:lnTo>
                  <a:pt x="336677" y="253"/>
                </a:lnTo>
                <a:lnTo>
                  <a:pt x="339090" y="137794"/>
                </a:lnTo>
                <a:lnTo>
                  <a:pt x="356235" y="137413"/>
                </a:lnTo>
                <a:lnTo>
                  <a:pt x="355295" y="85089"/>
                </a:lnTo>
                <a:lnTo>
                  <a:pt x="353822" y="0"/>
                </a:lnTo>
                <a:close/>
              </a:path>
              <a:path w="518795" h="143510">
                <a:moveTo>
                  <a:pt x="412877" y="41909"/>
                </a:moveTo>
                <a:lnTo>
                  <a:pt x="394335" y="42163"/>
                </a:lnTo>
                <a:lnTo>
                  <a:pt x="355346" y="88010"/>
                </a:lnTo>
                <a:lnTo>
                  <a:pt x="400812" y="136651"/>
                </a:lnTo>
                <a:lnTo>
                  <a:pt x="423926" y="136270"/>
                </a:lnTo>
                <a:lnTo>
                  <a:pt x="376047" y="85089"/>
                </a:lnTo>
                <a:lnTo>
                  <a:pt x="412877" y="41909"/>
                </a:lnTo>
                <a:close/>
              </a:path>
              <a:path w="518795" h="143510">
                <a:moveTo>
                  <a:pt x="443103" y="116585"/>
                </a:moveTo>
                <a:lnTo>
                  <a:pt x="478282" y="137540"/>
                </a:lnTo>
                <a:lnTo>
                  <a:pt x="487138" y="136872"/>
                </a:lnTo>
                <a:lnTo>
                  <a:pt x="495030" y="135239"/>
                </a:lnTo>
                <a:lnTo>
                  <a:pt x="501945" y="132629"/>
                </a:lnTo>
                <a:lnTo>
                  <a:pt x="507873" y="129031"/>
                </a:lnTo>
                <a:lnTo>
                  <a:pt x="513765" y="124586"/>
                </a:lnTo>
                <a:lnTo>
                  <a:pt x="477774" y="124586"/>
                </a:lnTo>
                <a:lnTo>
                  <a:pt x="470177" y="124158"/>
                </a:lnTo>
                <a:lnTo>
                  <a:pt x="461867" y="122681"/>
                </a:lnTo>
                <a:lnTo>
                  <a:pt x="452799" y="120141"/>
                </a:lnTo>
                <a:lnTo>
                  <a:pt x="443103" y="116585"/>
                </a:lnTo>
                <a:close/>
              </a:path>
              <a:path w="518795" h="143510">
                <a:moveTo>
                  <a:pt x="481457" y="38607"/>
                </a:moveTo>
                <a:lnTo>
                  <a:pt x="444619" y="57403"/>
                </a:lnTo>
                <a:lnTo>
                  <a:pt x="444587" y="60578"/>
                </a:lnTo>
                <a:lnTo>
                  <a:pt x="444754" y="66166"/>
                </a:lnTo>
                <a:lnTo>
                  <a:pt x="496062" y="99440"/>
                </a:lnTo>
                <a:lnTo>
                  <a:pt x="501523" y="103758"/>
                </a:lnTo>
                <a:lnTo>
                  <a:pt x="501606" y="107441"/>
                </a:lnTo>
                <a:lnTo>
                  <a:pt x="501650" y="113537"/>
                </a:lnTo>
                <a:lnTo>
                  <a:pt x="499491" y="117220"/>
                </a:lnTo>
                <a:lnTo>
                  <a:pt x="494893" y="120157"/>
                </a:lnTo>
                <a:lnTo>
                  <a:pt x="490474" y="122935"/>
                </a:lnTo>
                <a:lnTo>
                  <a:pt x="484759" y="124459"/>
                </a:lnTo>
                <a:lnTo>
                  <a:pt x="477774" y="124586"/>
                </a:lnTo>
                <a:lnTo>
                  <a:pt x="513765" y="124586"/>
                </a:lnTo>
                <a:lnTo>
                  <a:pt x="515112" y="123570"/>
                </a:lnTo>
                <a:lnTo>
                  <a:pt x="518543" y="116585"/>
                </a:lnTo>
                <a:lnTo>
                  <a:pt x="518465" y="103758"/>
                </a:lnTo>
                <a:lnTo>
                  <a:pt x="518414" y="101218"/>
                </a:lnTo>
                <a:lnTo>
                  <a:pt x="516636" y="96265"/>
                </a:lnTo>
                <a:lnTo>
                  <a:pt x="513080" y="92455"/>
                </a:lnTo>
                <a:lnTo>
                  <a:pt x="509651" y="88645"/>
                </a:lnTo>
                <a:lnTo>
                  <a:pt x="503809" y="85470"/>
                </a:lnTo>
                <a:lnTo>
                  <a:pt x="495935" y="82803"/>
                </a:lnTo>
                <a:lnTo>
                  <a:pt x="474091" y="75691"/>
                </a:lnTo>
                <a:lnTo>
                  <a:pt x="465582" y="72770"/>
                </a:lnTo>
                <a:lnTo>
                  <a:pt x="461264" y="69087"/>
                </a:lnTo>
                <a:lnTo>
                  <a:pt x="461137" y="64388"/>
                </a:lnTo>
                <a:lnTo>
                  <a:pt x="461010" y="60578"/>
                </a:lnTo>
                <a:lnTo>
                  <a:pt x="462915" y="57403"/>
                </a:lnTo>
                <a:lnTo>
                  <a:pt x="470281" y="52831"/>
                </a:lnTo>
                <a:lnTo>
                  <a:pt x="475234" y="51561"/>
                </a:lnTo>
                <a:lnTo>
                  <a:pt x="481584" y="51434"/>
                </a:lnTo>
                <a:lnTo>
                  <a:pt x="512486" y="51434"/>
                </a:lnTo>
                <a:lnTo>
                  <a:pt x="512318" y="42163"/>
                </a:lnTo>
                <a:lnTo>
                  <a:pt x="503799" y="40518"/>
                </a:lnTo>
                <a:lnTo>
                  <a:pt x="495792" y="39385"/>
                </a:lnTo>
                <a:lnTo>
                  <a:pt x="488332" y="38752"/>
                </a:lnTo>
                <a:lnTo>
                  <a:pt x="481457" y="38607"/>
                </a:lnTo>
                <a:close/>
              </a:path>
              <a:path w="518795" h="143510">
                <a:moveTo>
                  <a:pt x="512486" y="51434"/>
                </a:moveTo>
                <a:lnTo>
                  <a:pt x="481584" y="51434"/>
                </a:lnTo>
                <a:lnTo>
                  <a:pt x="488747" y="51651"/>
                </a:lnTo>
                <a:lnTo>
                  <a:pt x="496316" y="52498"/>
                </a:lnTo>
                <a:lnTo>
                  <a:pt x="504265" y="53988"/>
                </a:lnTo>
                <a:lnTo>
                  <a:pt x="512572" y="56133"/>
                </a:lnTo>
                <a:lnTo>
                  <a:pt x="512486" y="514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68922" y="4497832"/>
            <a:ext cx="403860" cy="139700"/>
          </a:xfrm>
          <a:custGeom>
            <a:avLst/>
            <a:gdLst/>
            <a:ahLst/>
            <a:cxnLst/>
            <a:rect l="l" t="t" r="r" b="b"/>
            <a:pathLst>
              <a:path w="403859" h="139700">
                <a:moveTo>
                  <a:pt x="71629" y="126746"/>
                </a:moveTo>
                <a:lnTo>
                  <a:pt x="19430" y="126746"/>
                </a:lnTo>
                <a:lnTo>
                  <a:pt x="25124" y="132298"/>
                </a:lnTo>
                <a:lnTo>
                  <a:pt x="31353" y="136207"/>
                </a:lnTo>
                <a:lnTo>
                  <a:pt x="38129" y="138497"/>
                </a:lnTo>
                <a:lnTo>
                  <a:pt x="45465" y="139192"/>
                </a:lnTo>
                <a:lnTo>
                  <a:pt x="53893" y="138118"/>
                </a:lnTo>
                <a:lnTo>
                  <a:pt x="61452" y="135270"/>
                </a:lnTo>
                <a:lnTo>
                  <a:pt x="68129" y="130637"/>
                </a:lnTo>
                <a:lnTo>
                  <a:pt x="71629" y="126746"/>
                </a:lnTo>
                <a:close/>
              </a:path>
              <a:path w="403859" h="139700">
                <a:moveTo>
                  <a:pt x="17144" y="0"/>
                </a:moveTo>
                <a:lnTo>
                  <a:pt x="0" y="254"/>
                </a:lnTo>
                <a:lnTo>
                  <a:pt x="2412" y="138811"/>
                </a:lnTo>
                <a:lnTo>
                  <a:pt x="15366" y="138557"/>
                </a:lnTo>
                <a:lnTo>
                  <a:pt x="19430" y="126746"/>
                </a:lnTo>
                <a:lnTo>
                  <a:pt x="71629" y="126746"/>
                </a:lnTo>
                <a:lnTo>
                  <a:pt x="71972" y="126365"/>
                </a:lnTo>
                <a:lnTo>
                  <a:pt x="42925" y="126365"/>
                </a:lnTo>
                <a:lnTo>
                  <a:pt x="37089" y="125652"/>
                </a:lnTo>
                <a:lnTo>
                  <a:pt x="31194" y="123332"/>
                </a:lnTo>
                <a:lnTo>
                  <a:pt x="25227" y="119417"/>
                </a:lnTo>
                <a:lnTo>
                  <a:pt x="19176" y="113919"/>
                </a:lnTo>
                <a:lnTo>
                  <a:pt x="18456" y="75753"/>
                </a:lnTo>
                <a:lnTo>
                  <a:pt x="18489" y="73439"/>
                </a:lnTo>
                <a:lnTo>
                  <a:pt x="24820" y="65510"/>
                </a:lnTo>
                <a:lnTo>
                  <a:pt x="30349" y="60706"/>
                </a:lnTo>
                <a:lnTo>
                  <a:pt x="18287" y="60706"/>
                </a:lnTo>
                <a:lnTo>
                  <a:pt x="17144" y="0"/>
                </a:lnTo>
                <a:close/>
              </a:path>
              <a:path w="403859" h="139700">
                <a:moveTo>
                  <a:pt x="76150" y="54991"/>
                </a:moveTo>
                <a:lnTo>
                  <a:pt x="45465" y="54991"/>
                </a:lnTo>
                <a:lnTo>
                  <a:pt x="54252" y="56917"/>
                </a:lnTo>
                <a:lnTo>
                  <a:pt x="60610" y="63071"/>
                </a:lnTo>
                <a:lnTo>
                  <a:pt x="64539" y="73439"/>
                </a:lnTo>
                <a:lnTo>
                  <a:pt x="66039" y="88011"/>
                </a:lnTo>
                <a:lnTo>
                  <a:pt x="65754" y="96539"/>
                </a:lnTo>
                <a:lnTo>
                  <a:pt x="42925" y="126365"/>
                </a:lnTo>
                <a:lnTo>
                  <a:pt x="71972" y="126365"/>
                </a:lnTo>
                <a:lnTo>
                  <a:pt x="84200" y="85852"/>
                </a:lnTo>
                <a:lnTo>
                  <a:pt x="83458" y="75753"/>
                </a:lnTo>
                <a:lnTo>
                  <a:pt x="81597" y="66786"/>
                </a:lnTo>
                <a:lnTo>
                  <a:pt x="78593" y="58937"/>
                </a:lnTo>
                <a:lnTo>
                  <a:pt x="76150" y="54991"/>
                </a:lnTo>
                <a:close/>
              </a:path>
              <a:path w="403859" h="139700">
                <a:moveTo>
                  <a:pt x="48767" y="40259"/>
                </a:moveTo>
                <a:lnTo>
                  <a:pt x="39933" y="41667"/>
                </a:lnTo>
                <a:lnTo>
                  <a:pt x="31908" y="45529"/>
                </a:lnTo>
                <a:lnTo>
                  <a:pt x="24693" y="51867"/>
                </a:lnTo>
                <a:lnTo>
                  <a:pt x="18287" y="60706"/>
                </a:lnTo>
                <a:lnTo>
                  <a:pt x="30349" y="60706"/>
                </a:lnTo>
                <a:lnTo>
                  <a:pt x="31464" y="59737"/>
                </a:lnTo>
                <a:lnTo>
                  <a:pt x="38346" y="56227"/>
                </a:lnTo>
                <a:lnTo>
                  <a:pt x="45465" y="54991"/>
                </a:lnTo>
                <a:lnTo>
                  <a:pt x="76150" y="54991"/>
                </a:lnTo>
                <a:lnTo>
                  <a:pt x="74421" y="52197"/>
                </a:lnTo>
                <a:lnTo>
                  <a:pt x="69252" y="46884"/>
                </a:lnTo>
                <a:lnTo>
                  <a:pt x="63261" y="43132"/>
                </a:lnTo>
                <a:lnTo>
                  <a:pt x="56437" y="40927"/>
                </a:lnTo>
                <a:lnTo>
                  <a:pt x="48767" y="40259"/>
                </a:lnTo>
                <a:close/>
              </a:path>
              <a:path w="403859" h="139700">
                <a:moveTo>
                  <a:pt x="149224" y="38481"/>
                </a:moveTo>
                <a:lnTo>
                  <a:pt x="112091" y="60979"/>
                </a:lnTo>
                <a:lnTo>
                  <a:pt x="105536" y="89662"/>
                </a:lnTo>
                <a:lnTo>
                  <a:pt x="106537" y="100667"/>
                </a:lnTo>
                <a:lnTo>
                  <a:pt x="135350" y="134508"/>
                </a:lnTo>
                <a:lnTo>
                  <a:pt x="156971" y="137287"/>
                </a:lnTo>
                <a:lnTo>
                  <a:pt x="164572" y="136739"/>
                </a:lnTo>
                <a:lnTo>
                  <a:pt x="172529" y="135477"/>
                </a:lnTo>
                <a:lnTo>
                  <a:pt x="180867" y="133500"/>
                </a:lnTo>
                <a:lnTo>
                  <a:pt x="189610" y="130810"/>
                </a:lnTo>
                <a:lnTo>
                  <a:pt x="189489" y="124333"/>
                </a:lnTo>
                <a:lnTo>
                  <a:pt x="159003" y="124333"/>
                </a:lnTo>
                <a:lnTo>
                  <a:pt x="144577" y="122572"/>
                </a:lnTo>
                <a:lnTo>
                  <a:pt x="133889" y="116728"/>
                </a:lnTo>
                <a:lnTo>
                  <a:pt x="126964" y="106812"/>
                </a:lnTo>
                <a:lnTo>
                  <a:pt x="123824" y="92837"/>
                </a:lnTo>
                <a:lnTo>
                  <a:pt x="188213" y="91694"/>
                </a:lnTo>
                <a:lnTo>
                  <a:pt x="188213" y="86233"/>
                </a:lnTo>
                <a:lnTo>
                  <a:pt x="187758" y="79883"/>
                </a:lnTo>
                <a:lnTo>
                  <a:pt x="124205" y="79883"/>
                </a:lnTo>
                <a:lnTo>
                  <a:pt x="124840" y="71120"/>
                </a:lnTo>
                <a:lnTo>
                  <a:pt x="127253" y="64135"/>
                </a:lnTo>
                <a:lnTo>
                  <a:pt x="131444" y="59182"/>
                </a:lnTo>
                <a:lnTo>
                  <a:pt x="135635" y="54102"/>
                </a:lnTo>
                <a:lnTo>
                  <a:pt x="141096" y="51562"/>
                </a:lnTo>
                <a:lnTo>
                  <a:pt x="147954" y="51435"/>
                </a:lnTo>
                <a:lnTo>
                  <a:pt x="179334" y="51435"/>
                </a:lnTo>
                <a:lnTo>
                  <a:pt x="178307" y="49784"/>
                </a:lnTo>
                <a:lnTo>
                  <a:pt x="172924" y="44731"/>
                </a:lnTo>
                <a:lnTo>
                  <a:pt x="166290" y="41179"/>
                </a:lnTo>
                <a:lnTo>
                  <a:pt x="158394" y="39104"/>
                </a:lnTo>
                <a:lnTo>
                  <a:pt x="149224" y="38481"/>
                </a:lnTo>
                <a:close/>
              </a:path>
              <a:path w="403859" h="139700">
                <a:moveTo>
                  <a:pt x="189356" y="117221"/>
                </a:moveTo>
                <a:lnTo>
                  <a:pt x="181310" y="120243"/>
                </a:lnTo>
                <a:lnTo>
                  <a:pt x="173561" y="122443"/>
                </a:lnTo>
                <a:lnTo>
                  <a:pt x="166121" y="123811"/>
                </a:lnTo>
                <a:lnTo>
                  <a:pt x="159003" y="124333"/>
                </a:lnTo>
                <a:lnTo>
                  <a:pt x="189489" y="124333"/>
                </a:lnTo>
                <a:lnTo>
                  <a:pt x="189356" y="117221"/>
                </a:lnTo>
                <a:close/>
              </a:path>
              <a:path w="403859" h="139700">
                <a:moveTo>
                  <a:pt x="179334" y="51435"/>
                </a:moveTo>
                <a:lnTo>
                  <a:pt x="147954" y="51435"/>
                </a:lnTo>
                <a:lnTo>
                  <a:pt x="157313" y="52865"/>
                </a:lnTo>
                <a:lnTo>
                  <a:pt x="164052" y="57546"/>
                </a:lnTo>
                <a:lnTo>
                  <a:pt x="168171" y="65490"/>
                </a:lnTo>
                <a:lnTo>
                  <a:pt x="169671" y="76708"/>
                </a:lnTo>
                <a:lnTo>
                  <a:pt x="169798" y="79121"/>
                </a:lnTo>
                <a:lnTo>
                  <a:pt x="124205" y="79883"/>
                </a:lnTo>
                <a:lnTo>
                  <a:pt x="187758" y="79883"/>
                </a:lnTo>
                <a:lnTo>
                  <a:pt x="187380" y="74608"/>
                </a:lnTo>
                <a:lnTo>
                  <a:pt x="185451" y="64674"/>
                </a:lnTo>
                <a:lnTo>
                  <a:pt x="182427" y="56407"/>
                </a:lnTo>
                <a:lnTo>
                  <a:pt x="179334" y="51435"/>
                </a:lnTo>
                <a:close/>
              </a:path>
              <a:path w="403859" h="139700">
                <a:moveTo>
                  <a:pt x="216661" y="114681"/>
                </a:moveTo>
                <a:lnTo>
                  <a:pt x="251840" y="135636"/>
                </a:lnTo>
                <a:lnTo>
                  <a:pt x="260679" y="134967"/>
                </a:lnTo>
                <a:lnTo>
                  <a:pt x="268541" y="133334"/>
                </a:lnTo>
                <a:lnTo>
                  <a:pt x="275451" y="130724"/>
                </a:lnTo>
                <a:lnTo>
                  <a:pt x="281431" y="127127"/>
                </a:lnTo>
                <a:lnTo>
                  <a:pt x="287324" y="122682"/>
                </a:lnTo>
                <a:lnTo>
                  <a:pt x="251205" y="122682"/>
                </a:lnTo>
                <a:lnTo>
                  <a:pt x="243611" y="122306"/>
                </a:lnTo>
                <a:lnTo>
                  <a:pt x="235315" y="120824"/>
                </a:lnTo>
                <a:lnTo>
                  <a:pt x="226237" y="118237"/>
                </a:lnTo>
                <a:lnTo>
                  <a:pt x="216661" y="114681"/>
                </a:lnTo>
                <a:close/>
              </a:path>
              <a:path w="403859" h="139700">
                <a:moveTo>
                  <a:pt x="254888" y="36703"/>
                </a:moveTo>
                <a:lnTo>
                  <a:pt x="218118" y="55626"/>
                </a:lnTo>
                <a:lnTo>
                  <a:pt x="218185" y="64389"/>
                </a:lnTo>
                <a:lnTo>
                  <a:pt x="269494" y="97536"/>
                </a:lnTo>
                <a:lnTo>
                  <a:pt x="275081" y="101854"/>
                </a:lnTo>
                <a:lnTo>
                  <a:pt x="275081" y="107442"/>
                </a:lnTo>
                <a:lnTo>
                  <a:pt x="275209" y="111633"/>
                </a:lnTo>
                <a:lnTo>
                  <a:pt x="272923" y="115316"/>
                </a:lnTo>
                <a:lnTo>
                  <a:pt x="268422" y="118270"/>
                </a:lnTo>
                <a:lnTo>
                  <a:pt x="263905" y="121031"/>
                </a:lnTo>
                <a:lnTo>
                  <a:pt x="258190" y="122555"/>
                </a:lnTo>
                <a:lnTo>
                  <a:pt x="251205" y="122682"/>
                </a:lnTo>
                <a:lnTo>
                  <a:pt x="287324" y="122682"/>
                </a:lnTo>
                <a:lnTo>
                  <a:pt x="288670" y="121666"/>
                </a:lnTo>
                <a:lnTo>
                  <a:pt x="292102" y="114681"/>
                </a:lnTo>
                <a:lnTo>
                  <a:pt x="292023" y="101854"/>
                </a:lnTo>
                <a:lnTo>
                  <a:pt x="239013" y="70993"/>
                </a:lnTo>
                <a:lnTo>
                  <a:pt x="234695" y="67183"/>
                </a:lnTo>
                <a:lnTo>
                  <a:pt x="255015" y="49530"/>
                </a:lnTo>
                <a:lnTo>
                  <a:pt x="286045" y="49530"/>
                </a:lnTo>
                <a:lnTo>
                  <a:pt x="285877" y="40259"/>
                </a:lnTo>
                <a:lnTo>
                  <a:pt x="277302" y="38613"/>
                </a:lnTo>
                <a:lnTo>
                  <a:pt x="269287" y="37480"/>
                </a:lnTo>
                <a:lnTo>
                  <a:pt x="261820" y="36847"/>
                </a:lnTo>
                <a:lnTo>
                  <a:pt x="254888" y="36703"/>
                </a:lnTo>
                <a:close/>
              </a:path>
              <a:path w="403859" h="139700">
                <a:moveTo>
                  <a:pt x="286045" y="49530"/>
                </a:moveTo>
                <a:lnTo>
                  <a:pt x="255015" y="49530"/>
                </a:lnTo>
                <a:lnTo>
                  <a:pt x="262235" y="49746"/>
                </a:lnTo>
                <a:lnTo>
                  <a:pt x="269811" y="50593"/>
                </a:lnTo>
                <a:lnTo>
                  <a:pt x="277768" y="52083"/>
                </a:lnTo>
                <a:lnTo>
                  <a:pt x="286130" y="54229"/>
                </a:lnTo>
                <a:lnTo>
                  <a:pt x="286045" y="49530"/>
                </a:lnTo>
                <a:close/>
              </a:path>
              <a:path w="403859" h="139700">
                <a:moveTo>
                  <a:pt x="358017" y="52324"/>
                </a:moveTo>
                <a:lnTo>
                  <a:pt x="340867" y="52324"/>
                </a:lnTo>
                <a:lnTo>
                  <a:pt x="341630" y="97917"/>
                </a:lnTo>
                <a:lnTo>
                  <a:pt x="360775" y="131810"/>
                </a:lnTo>
                <a:lnTo>
                  <a:pt x="378459" y="133350"/>
                </a:lnTo>
                <a:lnTo>
                  <a:pt x="386460" y="133223"/>
                </a:lnTo>
                <a:lnTo>
                  <a:pt x="394716" y="132334"/>
                </a:lnTo>
                <a:lnTo>
                  <a:pt x="403352" y="130683"/>
                </a:lnTo>
                <a:lnTo>
                  <a:pt x="403154" y="120523"/>
                </a:lnTo>
                <a:lnTo>
                  <a:pt x="374269" y="120523"/>
                </a:lnTo>
                <a:lnTo>
                  <a:pt x="368553" y="119380"/>
                </a:lnTo>
                <a:lnTo>
                  <a:pt x="358855" y="97917"/>
                </a:lnTo>
                <a:lnTo>
                  <a:pt x="358017" y="52324"/>
                </a:lnTo>
                <a:close/>
              </a:path>
              <a:path w="403859" h="139700">
                <a:moveTo>
                  <a:pt x="403098" y="117602"/>
                </a:moveTo>
                <a:lnTo>
                  <a:pt x="396113" y="119380"/>
                </a:lnTo>
                <a:lnTo>
                  <a:pt x="389001" y="120269"/>
                </a:lnTo>
                <a:lnTo>
                  <a:pt x="374269" y="120523"/>
                </a:lnTo>
                <a:lnTo>
                  <a:pt x="403154" y="120523"/>
                </a:lnTo>
                <a:lnTo>
                  <a:pt x="403098" y="117602"/>
                </a:lnTo>
                <a:close/>
              </a:path>
              <a:path w="403859" h="139700">
                <a:moveTo>
                  <a:pt x="357505" y="18796"/>
                </a:moveTo>
                <a:lnTo>
                  <a:pt x="340359" y="19050"/>
                </a:lnTo>
                <a:lnTo>
                  <a:pt x="340613" y="39497"/>
                </a:lnTo>
                <a:lnTo>
                  <a:pt x="317119" y="39878"/>
                </a:lnTo>
                <a:lnTo>
                  <a:pt x="317245" y="52705"/>
                </a:lnTo>
                <a:lnTo>
                  <a:pt x="340867" y="52324"/>
                </a:lnTo>
                <a:lnTo>
                  <a:pt x="358017" y="52324"/>
                </a:lnTo>
                <a:lnTo>
                  <a:pt x="358013" y="52070"/>
                </a:lnTo>
                <a:lnTo>
                  <a:pt x="400049" y="51308"/>
                </a:lnTo>
                <a:lnTo>
                  <a:pt x="399808" y="39116"/>
                </a:lnTo>
                <a:lnTo>
                  <a:pt x="357759" y="39116"/>
                </a:lnTo>
                <a:lnTo>
                  <a:pt x="357505" y="18796"/>
                </a:lnTo>
                <a:close/>
              </a:path>
              <a:path w="403859" h="139700">
                <a:moveTo>
                  <a:pt x="399795" y="38481"/>
                </a:moveTo>
                <a:lnTo>
                  <a:pt x="357759" y="39116"/>
                </a:lnTo>
                <a:lnTo>
                  <a:pt x="399808" y="39116"/>
                </a:lnTo>
                <a:lnTo>
                  <a:pt x="399795" y="384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1728" y="3247644"/>
            <a:ext cx="3959352" cy="2578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356362"/>
            <a:ext cx="38379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5" dirty="0"/>
              <a:t>Simple </a:t>
            </a:r>
            <a:r>
              <a:rPr spc="-105" dirty="0"/>
              <a:t>“Paper</a:t>
            </a:r>
            <a:r>
              <a:rPr spc="-385" dirty="0"/>
              <a:t> </a:t>
            </a:r>
            <a:r>
              <a:rPr spc="-170" dirty="0"/>
              <a:t>Tools”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500" y="1031868"/>
            <a:ext cx="3118485" cy="220980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10" dirty="0">
                <a:solidFill>
                  <a:srgbClr val="122E5A"/>
                </a:solidFill>
                <a:latin typeface="Geneva"/>
                <a:cs typeface="Geneva"/>
              </a:rPr>
              <a:t>File</a:t>
            </a:r>
            <a:r>
              <a:rPr sz="3000" spc="-19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50" dirty="0">
                <a:solidFill>
                  <a:srgbClr val="122E5A"/>
                </a:solidFill>
                <a:latin typeface="Geneva"/>
                <a:cs typeface="Geneva"/>
              </a:rPr>
              <a:t>folder</a:t>
            </a:r>
            <a:endParaRPr sz="30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60" dirty="0">
                <a:solidFill>
                  <a:srgbClr val="122E5A"/>
                </a:solidFill>
                <a:latin typeface="Geneva"/>
                <a:cs typeface="Geneva"/>
              </a:rPr>
              <a:t>Hanging</a:t>
            </a:r>
            <a:r>
              <a:rPr sz="3000" spc="-20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50" dirty="0">
                <a:solidFill>
                  <a:srgbClr val="122E5A"/>
                </a:solidFill>
                <a:latin typeface="Geneva"/>
                <a:cs typeface="Geneva"/>
              </a:rPr>
              <a:t>folder</a:t>
            </a:r>
            <a:endParaRPr sz="30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90" dirty="0">
                <a:solidFill>
                  <a:srgbClr val="122E5A"/>
                </a:solidFill>
                <a:latin typeface="Geneva"/>
                <a:cs typeface="Geneva"/>
              </a:rPr>
              <a:t>Cabinet</a:t>
            </a:r>
            <a:r>
              <a:rPr sz="3000" spc="-23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55" dirty="0">
                <a:solidFill>
                  <a:srgbClr val="122E5A"/>
                </a:solidFill>
                <a:latin typeface="Geneva"/>
                <a:cs typeface="Geneva"/>
              </a:rPr>
              <a:t>storage</a:t>
            </a:r>
            <a:endParaRPr sz="30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35" dirty="0">
                <a:solidFill>
                  <a:srgbClr val="122E5A"/>
                </a:solidFill>
                <a:latin typeface="Geneva"/>
                <a:cs typeface="Geneva"/>
              </a:rPr>
              <a:t>Accordion</a:t>
            </a:r>
            <a:r>
              <a:rPr sz="3000" spc="-229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50" dirty="0">
                <a:solidFill>
                  <a:srgbClr val="122E5A"/>
                </a:solidFill>
                <a:latin typeface="Geneva"/>
                <a:cs typeface="Geneva"/>
              </a:rPr>
              <a:t>folder</a:t>
            </a:r>
            <a:endParaRPr sz="3000">
              <a:latin typeface="Geneva"/>
              <a:cs typeface="Gene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2"/>
            <a:ext cx="29603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95" dirty="0"/>
              <a:t>“Tickler”</a:t>
            </a:r>
            <a:r>
              <a:rPr spc="-265" dirty="0"/>
              <a:t> </a:t>
            </a:r>
            <a:r>
              <a:rPr spc="-140" dirty="0"/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119885"/>
            <a:ext cx="6612255" cy="388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25" dirty="0">
                <a:solidFill>
                  <a:srgbClr val="122E5A"/>
                </a:solidFill>
                <a:latin typeface="Geneva"/>
                <a:cs typeface="Geneva"/>
              </a:rPr>
              <a:t>Use </a:t>
            </a:r>
            <a:r>
              <a:rPr sz="3000" spc="5" dirty="0">
                <a:solidFill>
                  <a:srgbClr val="122E5A"/>
                </a:solidFill>
                <a:latin typeface="Geneva"/>
                <a:cs typeface="Geneva"/>
              </a:rPr>
              <a:t>a </a:t>
            </a:r>
            <a:r>
              <a:rPr sz="3000" spc="-150" dirty="0">
                <a:solidFill>
                  <a:srgbClr val="122E5A"/>
                </a:solidFill>
                <a:latin typeface="Geneva"/>
                <a:cs typeface="Geneva"/>
              </a:rPr>
              <a:t>tickler </a:t>
            </a:r>
            <a:r>
              <a:rPr sz="3000" spc="-170" dirty="0">
                <a:solidFill>
                  <a:srgbClr val="122E5A"/>
                </a:solidFill>
                <a:latin typeface="Geneva"/>
                <a:cs typeface="Geneva"/>
              </a:rPr>
              <a:t>system </a:t>
            </a:r>
            <a:r>
              <a:rPr sz="3000" spc="-325" dirty="0">
                <a:solidFill>
                  <a:srgbClr val="122E5A"/>
                </a:solidFill>
                <a:latin typeface="Geneva"/>
                <a:cs typeface="Geneva"/>
              </a:rPr>
              <a:t>to </a:t>
            </a:r>
            <a:r>
              <a:rPr sz="3000" spc="-114" dirty="0">
                <a:solidFill>
                  <a:srgbClr val="122E5A"/>
                </a:solidFill>
                <a:latin typeface="Geneva"/>
                <a:cs typeface="Geneva"/>
              </a:rPr>
              <a:t>remind </a:t>
            </a:r>
            <a:r>
              <a:rPr sz="3000" spc="-150" dirty="0">
                <a:solidFill>
                  <a:srgbClr val="122E5A"/>
                </a:solidFill>
                <a:latin typeface="Geneva"/>
                <a:cs typeface="Geneva"/>
              </a:rPr>
              <a:t>you</a:t>
            </a:r>
            <a:r>
              <a:rPr sz="3000" spc="-52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245" dirty="0">
                <a:solidFill>
                  <a:srgbClr val="122E5A"/>
                </a:solidFill>
                <a:latin typeface="Geneva"/>
                <a:cs typeface="Geneva"/>
              </a:rPr>
              <a:t>of  </a:t>
            </a:r>
            <a:r>
              <a:rPr sz="3000" spc="-125" dirty="0">
                <a:solidFill>
                  <a:srgbClr val="122E5A"/>
                </a:solidFill>
                <a:latin typeface="Geneva"/>
                <a:cs typeface="Geneva"/>
              </a:rPr>
              <a:t>upcoming </a:t>
            </a:r>
            <a:r>
              <a:rPr sz="3000" spc="-155" dirty="0">
                <a:solidFill>
                  <a:srgbClr val="122E5A"/>
                </a:solidFill>
                <a:latin typeface="Geneva"/>
                <a:cs typeface="Geneva"/>
              </a:rPr>
              <a:t>events </a:t>
            </a:r>
            <a:r>
              <a:rPr sz="3000" spc="-85" dirty="0">
                <a:solidFill>
                  <a:srgbClr val="122E5A"/>
                </a:solidFill>
                <a:latin typeface="Geneva"/>
                <a:cs typeface="Geneva"/>
              </a:rPr>
              <a:t>such</a:t>
            </a:r>
            <a:r>
              <a:rPr sz="3000" spc="-27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35" dirty="0">
                <a:solidFill>
                  <a:srgbClr val="122E5A"/>
                </a:solidFill>
                <a:latin typeface="Geneva"/>
                <a:cs typeface="Geneva"/>
              </a:rPr>
              <a:t>as:</a:t>
            </a:r>
            <a:endParaRPr sz="3000">
              <a:latin typeface="Geneva"/>
              <a:cs typeface="Geneva"/>
            </a:endParaRPr>
          </a:p>
          <a:p>
            <a:pPr marL="756285" lvl="1" indent="-286385">
              <a:lnSpc>
                <a:spcPct val="100000"/>
              </a:lnSpc>
              <a:spcBef>
                <a:spcPts val="610"/>
              </a:spcBef>
              <a:buChar char="•"/>
              <a:tabLst>
                <a:tab pos="756920" algn="l"/>
              </a:tabLst>
            </a:pPr>
            <a:r>
              <a:rPr sz="2800" spc="-114" dirty="0">
                <a:solidFill>
                  <a:srgbClr val="001F5F"/>
                </a:solidFill>
                <a:latin typeface="Geneva"/>
                <a:cs typeface="Geneva"/>
              </a:rPr>
              <a:t>Quarterly</a:t>
            </a:r>
            <a:r>
              <a:rPr sz="2800" spc="-16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25" dirty="0">
                <a:solidFill>
                  <a:srgbClr val="001F5F"/>
                </a:solidFill>
                <a:latin typeface="Geneva"/>
                <a:cs typeface="Geneva"/>
              </a:rPr>
              <a:t>taxes</a:t>
            </a:r>
            <a:endParaRPr sz="2800">
              <a:latin typeface="Geneva"/>
              <a:cs typeface="Geneva"/>
            </a:endParaRP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65" dirty="0">
                <a:solidFill>
                  <a:srgbClr val="001F5F"/>
                </a:solidFill>
                <a:latin typeface="Geneva"/>
                <a:cs typeface="Geneva"/>
              </a:rPr>
              <a:t>License</a:t>
            </a:r>
            <a:r>
              <a:rPr sz="2800" spc="-16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renewals</a:t>
            </a:r>
            <a:endParaRPr sz="2800">
              <a:latin typeface="Geneva"/>
              <a:cs typeface="Geneva"/>
            </a:endParaRPr>
          </a:p>
          <a:p>
            <a:pPr marL="756285" marR="2286000" lvl="1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55" dirty="0">
                <a:solidFill>
                  <a:srgbClr val="001F5F"/>
                </a:solidFill>
                <a:latin typeface="Geneva"/>
                <a:cs typeface="Geneva"/>
              </a:rPr>
              <a:t>Insurance </a:t>
            </a:r>
            <a:r>
              <a:rPr sz="2800" spc="-95" dirty="0">
                <a:solidFill>
                  <a:srgbClr val="001F5F"/>
                </a:solidFill>
                <a:latin typeface="Geneva"/>
                <a:cs typeface="Geneva"/>
              </a:rPr>
              <a:t>reviews</a:t>
            </a:r>
            <a:r>
              <a:rPr sz="2800" spc="-33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65" dirty="0">
                <a:solidFill>
                  <a:srgbClr val="001F5F"/>
                </a:solidFill>
                <a:latin typeface="Geneva"/>
                <a:cs typeface="Geneva"/>
              </a:rPr>
              <a:t>and 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renewals</a:t>
            </a:r>
            <a:endParaRPr sz="2800">
              <a:latin typeface="Geneva"/>
              <a:cs typeface="Geneva"/>
            </a:endParaRP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85" dirty="0">
                <a:solidFill>
                  <a:srgbClr val="001F5F"/>
                </a:solidFill>
                <a:latin typeface="Geneva"/>
                <a:cs typeface="Geneva"/>
              </a:rPr>
              <a:t>Upcoming</a:t>
            </a:r>
            <a:r>
              <a:rPr sz="2800" spc="-13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60" dirty="0">
                <a:solidFill>
                  <a:srgbClr val="001F5F"/>
                </a:solidFill>
                <a:latin typeface="Geneva"/>
                <a:cs typeface="Geneva"/>
              </a:rPr>
              <a:t>bills</a:t>
            </a:r>
            <a:endParaRPr sz="2800">
              <a:latin typeface="Geneva"/>
              <a:cs typeface="Geneva"/>
            </a:endParaRP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40" dirty="0">
                <a:solidFill>
                  <a:srgbClr val="001F5F"/>
                </a:solidFill>
                <a:latin typeface="Geneva"/>
                <a:cs typeface="Geneva"/>
              </a:rPr>
              <a:t>Call-backs</a:t>
            </a:r>
            <a:endParaRPr sz="2800">
              <a:latin typeface="Geneva"/>
              <a:cs typeface="Gene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85915" y="1938527"/>
            <a:ext cx="2825495" cy="4149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20967" y="1973579"/>
            <a:ext cx="2705099" cy="4029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16396" y="1969007"/>
            <a:ext cx="2714625" cy="4038600"/>
          </a:xfrm>
          <a:custGeom>
            <a:avLst/>
            <a:gdLst/>
            <a:ahLst/>
            <a:cxnLst/>
            <a:rect l="l" t="t" r="r" b="b"/>
            <a:pathLst>
              <a:path w="2714625" h="4038600">
                <a:moveTo>
                  <a:pt x="0" y="4038600"/>
                </a:moveTo>
                <a:lnTo>
                  <a:pt x="2714244" y="4038600"/>
                </a:lnTo>
                <a:lnTo>
                  <a:pt x="2714244" y="0"/>
                </a:lnTo>
                <a:lnTo>
                  <a:pt x="0" y="0"/>
                </a:lnTo>
                <a:lnTo>
                  <a:pt x="0" y="4038600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2"/>
            <a:ext cx="34798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45" dirty="0"/>
              <a:t>Computer</a:t>
            </a:r>
            <a:r>
              <a:rPr spc="-235" dirty="0"/>
              <a:t> </a:t>
            </a:r>
            <a:r>
              <a:rPr spc="-130" dirty="0"/>
              <a:t>Systems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031868"/>
            <a:ext cx="7793990" cy="4217035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10" dirty="0">
                <a:solidFill>
                  <a:srgbClr val="122E5A"/>
                </a:solidFill>
                <a:latin typeface="Geneva"/>
                <a:cs typeface="Geneva"/>
              </a:rPr>
              <a:t>In </a:t>
            </a:r>
            <a:r>
              <a:rPr sz="3000" spc="-135" dirty="0">
                <a:solidFill>
                  <a:srgbClr val="122E5A"/>
                </a:solidFill>
                <a:latin typeface="Geneva"/>
                <a:cs typeface="Geneva"/>
              </a:rPr>
              <a:t>addition </a:t>
            </a:r>
            <a:r>
              <a:rPr sz="3000" spc="-325" dirty="0">
                <a:solidFill>
                  <a:srgbClr val="122E5A"/>
                </a:solidFill>
                <a:latin typeface="Geneva"/>
                <a:cs typeface="Geneva"/>
              </a:rPr>
              <a:t>to </a:t>
            </a:r>
            <a:r>
              <a:rPr sz="3000" spc="-100" dirty="0">
                <a:solidFill>
                  <a:srgbClr val="122E5A"/>
                </a:solidFill>
                <a:latin typeface="Geneva"/>
                <a:cs typeface="Geneva"/>
              </a:rPr>
              <a:t>paper</a:t>
            </a:r>
            <a:r>
              <a:rPr sz="3000" spc="-28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75" dirty="0">
                <a:solidFill>
                  <a:srgbClr val="122E5A"/>
                </a:solidFill>
                <a:latin typeface="Geneva"/>
                <a:cs typeface="Geneva"/>
              </a:rPr>
              <a:t>tools</a:t>
            </a:r>
            <a:endParaRPr sz="30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5" dirty="0">
                <a:solidFill>
                  <a:srgbClr val="122E5A"/>
                </a:solidFill>
                <a:latin typeface="Geneva"/>
                <a:cs typeface="Geneva"/>
              </a:rPr>
              <a:t>Takes </a:t>
            </a:r>
            <a:r>
              <a:rPr sz="3000" spc="-40" dirty="0">
                <a:solidFill>
                  <a:srgbClr val="122E5A"/>
                </a:solidFill>
                <a:latin typeface="Geneva"/>
                <a:cs typeface="Geneva"/>
              </a:rPr>
              <a:t>less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space </a:t>
            </a:r>
            <a:r>
              <a:rPr sz="3000" spc="-165" dirty="0">
                <a:solidFill>
                  <a:srgbClr val="122E5A"/>
                </a:solidFill>
                <a:latin typeface="Geneva"/>
                <a:cs typeface="Geneva"/>
              </a:rPr>
              <a:t>than</a:t>
            </a:r>
            <a:r>
              <a:rPr sz="3000" spc="-54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00" dirty="0">
                <a:solidFill>
                  <a:srgbClr val="122E5A"/>
                </a:solidFill>
                <a:latin typeface="Geneva"/>
                <a:cs typeface="Geneva"/>
              </a:rPr>
              <a:t>paper</a:t>
            </a:r>
            <a:endParaRPr sz="30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95" dirty="0">
                <a:solidFill>
                  <a:srgbClr val="122E5A"/>
                </a:solidFill>
                <a:latin typeface="Geneva"/>
                <a:cs typeface="Geneva"/>
              </a:rPr>
              <a:t>Faster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and </a:t>
            </a:r>
            <a:r>
              <a:rPr sz="3000" spc="-60" dirty="0">
                <a:solidFill>
                  <a:srgbClr val="122E5A"/>
                </a:solidFill>
                <a:latin typeface="Geneva"/>
                <a:cs typeface="Geneva"/>
              </a:rPr>
              <a:t>easier </a:t>
            </a:r>
            <a:r>
              <a:rPr sz="3000" spc="120" dirty="0">
                <a:solidFill>
                  <a:srgbClr val="122E5A"/>
                </a:solidFill>
                <a:latin typeface="Geneva"/>
                <a:cs typeface="Geneva"/>
              </a:rPr>
              <a:t>–</a:t>
            </a:r>
            <a:r>
              <a:rPr sz="3000" spc="-48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70" dirty="0">
                <a:solidFill>
                  <a:srgbClr val="122E5A"/>
                </a:solidFill>
                <a:latin typeface="Geneva"/>
                <a:cs typeface="Geneva"/>
              </a:rPr>
              <a:t>Internet </a:t>
            </a:r>
            <a:r>
              <a:rPr sz="3000" spc="-110" dirty="0">
                <a:solidFill>
                  <a:srgbClr val="122E5A"/>
                </a:solidFill>
                <a:latin typeface="Geneva"/>
                <a:cs typeface="Geneva"/>
              </a:rPr>
              <a:t>transmission</a:t>
            </a:r>
            <a:endParaRPr sz="3000">
              <a:latin typeface="Geneva"/>
              <a:cs typeface="Geneva"/>
            </a:endParaRPr>
          </a:p>
          <a:p>
            <a:pPr marL="355600" marR="5080" indent="-342900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40" dirty="0">
                <a:solidFill>
                  <a:srgbClr val="122E5A"/>
                </a:solidFill>
                <a:latin typeface="Geneva"/>
                <a:cs typeface="Geneva"/>
              </a:rPr>
              <a:t>Many </a:t>
            </a:r>
            <a:r>
              <a:rPr sz="3000" spc="-60" dirty="0">
                <a:solidFill>
                  <a:srgbClr val="122E5A"/>
                </a:solidFill>
                <a:latin typeface="Geneva"/>
                <a:cs typeface="Geneva"/>
              </a:rPr>
              <a:t>businesses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and </a:t>
            </a:r>
            <a:r>
              <a:rPr sz="3000" spc="-165" dirty="0">
                <a:solidFill>
                  <a:srgbClr val="122E5A"/>
                </a:solidFill>
                <a:latin typeface="Geneva"/>
                <a:cs typeface="Geneva"/>
              </a:rPr>
              <a:t>government</a:t>
            </a:r>
            <a:r>
              <a:rPr sz="3000" spc="-61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70" dirty="0">
                <a:solidFill>
                  <a:srgbClr val="122E5A"/>
                </a:solidFill>
                <a:latin typeface="Geneva"/>
                <a:cs typeface="Geneva"/>
              </a:rPr>
              <a:t>agencies  </a:t>
            </a:r>
            <a:r>
              <a:rPr sz="3000" spc="-80" dirty="0">
                <a:solidFill>
                  <a:srgbClr val="122E5A"/>
                </a:solidFill>
                <a:latin typeface="Geneva"/>
                <a:cs typeface="Geneva"/>
              </a:rPr>
              <a:t>allow </a:t>
            </a:r>
            <a:r>
              <a:rPr sz="3000" spc="-60" dirty="0">
                <a:solidFill>
                  <a:srgbClr val="122E5A"/>
                </a:solidFill>
                <a:latin typeface="Geneva"/>
                <a:cs typeface="Geneva"/>
              </a:rPr>
              <a:t>use </a:t>
            </a:r>
            <a:r>
              <a:rPr sz="3000" spc="-245" dirty="0">
                <a:solidFill>
                  <a:srgbClr val="122E5A"/>
                </a:solidFill>
                <a:latin typeface="Geneva"/>
                <a:cs typeface="Geneva"/>
              </a:rPr>
              <a:t>of</a:t>
            </a:r>
            <a:r>
              <a:rPr sz="3000" spc="-409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70" dirty="0">
                <a:solidFill>
                  <a:srgbClr val="122E5A"/>
                </a:solidFill>
                <a:latin typeface="Geneva"/>
                <a:cs typeface="Geneva"/>
              </a:rPr>
              <a:t>Internet</a:t>
            </a:r>
            <a:endParaRPr sz="3000">
              <a:latin typeface="Geneva"/>
              <a:cs typeface="Geneva"/>
            </a:endParaRPr>
          </a:p>
          <a:p>
            <a:pPr marL="355600" marR="2667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80" dirty="0">
                <a:solidFill>
                  <a:srgbClr val="122E5A"/>
                </a:solidFill>
                <a:latin typeface="Geneva"/>
                <a:cs typeface="Geneva"/>
              </a:rPr>
              <a:t>Learn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and </a:t>
            </a:r>
            <a:r>
              <a:rPr sz="3000" spc="-165" dirty="0">
                <a:solidFill>
                  <a:srgbClr val="122E5A"/>
                </a:solidFill>
                <a:latin typeface="Geneva"/>
                <a:cs typeface="Geneva"/>
              </a:rPr>
              <a:t>grow </a:t>
            </a:r>
            <a:r>
              <a:rPr sz="3000" spc="-195" dirty="0">
                <a:solidFill>
                  <a:srgbClr val="122E5A"/>
                </a:solidFill>
                <a:latin typeface="Geneva"/>
                <a:cs typeface="Geneva"/>
              </a:rPr>
              <a:t>into </a:t>
            </a:r>
            <a:r>
              <a:rPr sz="3000" spc="-180" dirty="0">
                <a:solidFill>
                  <a:srgbClr val="122E5A"/>
                </a:solidFill>
                <a:latin typeface="Geneva"/>
                <a:cs typeface="Geneva"/>
              </a:rPr>
              <a:t>computer </a:t>
            </a:r>
            <a:r>
              <a:rPr sz="3000" spc="-150" dirty="0">
                <a:solidFill>
                  <a:srgbClr val="122E5A"/>
                </a:solidFill>
                <a:latin typeface="Geneva"/>
                <a:cs typeface="Geneva"/>
              </a:rPr>
              <a:t>systems</a:t>
            </a:r>
            <a:r>
              <a:rPr sz="3000" spc="-34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45" dirty="0">
                <a:solidFill>
                  <a:srgbClr val="122E5A"/>
                </a:solidFill>
                <a:latin typeface="Geneva"/>
                <a:cs typeface="Geneva"/>
              </a:rPr>
              <a:t>over  </a:t>
            </a:r>
            <a:r>
              <a:rPr sz="3000" spc="-195" dirty="0">
                <a:solidFill>
                  <a:srgbClr val="122E5A"/>
                </a:solidFill>
                <a:latin typeface="Geneva"/>
                <a:cs typeface="Geneva"/>
              </a:rPr>
              <a:t>time</a:t>
            </a:r>
            <a:endParaRPr sz="30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15" dirty="0">
                <a:solidFill>
                  <a:srgbClr val="122E5A"/>
                </a:solidFill>
                <a:latin typeface="Geneva"/>
                <a:cs typeface="Geneva"/>
              </a:rPr>
              <a:t>Be </a:t>
            </a:r>
            <a:r>
              <a:rPr sz="3000" spc="-85" dirty="0">
                <a:solidFill>
                  <a:srgbClr val="122E5A"/>
                </a:solidFill>
                <a:latin typeface="Geneva"/>
                <a:cs typeface="Geneva"/>
              </a:rPr>
              <a:t>sure </a:t>
            </a:r>
            <a:r>
              <a:rPr sz="3000" spc="-325" dirty="0">
                <a:solidFill>
                  <a:srgbClr val="122E5A"/>
                </a:solidFill>
                <a:latin typeface="Geneva"/>
                <a:cs typeface="Geneva"/>
              </a:rPr>
              <a:t>to </a:t>
            </a:r>
            <a:r>
              <a:rPr sz="3000" spc="35" dirty="0">
                <a:solidFill>
                  <a:srgbClr val="122E5A"/>
                </a:solidFill>
                <a:latin typeface="Geneva"/>
                <a:cs typeface="Geneva"/>
              </a:rPr>
              <a:t>BACK </a:t>
            </a:r>
            <a:r>
              <a:rPr sz="3000" spc="210" dirty="0">
                <a:solidFill>
                  <a:srgbClr val="122E5A"/>
                </a:solidFill>
                <a:latin typeface="Geneva"/>
                <a:cs typeface="Geneva"/>
              </a:rPr>
              <a:t>UP</a:t>
            </a:r>
            <a:r>
              <a:rPr sz="3000" spc="-59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00" dirty="0">
                <a:solidFill>
                  <a:srgbClr val="122E5A"/>
                </a:solidFill>
                <a:latin typeface="Geneva"/>
                <a:cs typeface="Geneva"/>
              </a:rPr>
              <a:t>files </a:t>
            </a:r>
            <a:r>
              <a:rPr sz="3000" spc="-85" dirty="0">
                <a:solidFill>
                  <a:srgbClr val="122E5A"/>
                </a:solidFill>
                <a:latin typeface="Geneva"/>
                <a:cs typeface="Geneva"/>
              </a:rPr>
              <a:t>daily</a:t>
            </a:r>
            <a:endParaRPr sz="3000">
              <a:latin typeface="Geneva"/>
              <a:cs typeface="Gene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45323" y="524255"/>
            <a:ext cx="838200" cy="550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6956" y="800100"/>
            <a:ext cx="958596" cy="958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54340" y="1243596"/>
            <a:ext cx="932713" cy="931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80247" y="1269491"/>
            <a:ext cx="830579" cy="8290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10528" y="1571244"/>
            <a:ext cx="1842516" cy="1213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83579" y="1269491"/>
            <a:ext cx="1271016" cy="1272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99859" y="4239767"/>
            <a:ext cx="1828799" cy="1828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33567" y="2453386"/>
            <a:ext cx="2532900" cy="32608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44500" y="356362"/>
            <a:ext cx="31635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Cloud</a:t>
            </a:r>
            <a:r>
              <a:rPr spc="-260" dirty="0"/>
              <a:t> </a:t>
            </a:r>
            <a:r>
              <a:rPr spc="-135" dirty="0"/>
              <a:t>Computing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44500" y="1119885"/>
            <a:ext cx="421576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25" dirty="0">
                <a:solidFill>
                  <a:srgbClr val="122E5A"/>
                </a:solidFill>
                <a:latin typeface="Geneva"/>
                <a:cs typeface="Geneva"/>
              </a:rPr>
              <a:t>Use </a:t>
            </a:r>
            <a:r>
              <a:rPr sz="3000" spc="-215" dirty="0">
                <a:solidFill>
                  <a:srgbClr val="122E5A"/>
                </a:solidFill>
                <a:latin typeface="Geneva"/>
                <a:cs typeface="Geneva"/>
              </a:rPr>
              <a:t>the </a:t>
            </a:r>
            <a:r>
              <a:rPr sz="3000" spc="-170" dirty="0">
                <a:solidFill>
                  <a:srgbClr val="122E5A"/>
                </a:solidFill>
                <a:latin typeface="Geneva"/>
                <a:cs typeface="Geneva"/>
              </a:rPr>
              <a:t>Internet </a:t>
            </a:r>
            <a:r>
              <a:rPr sz="3000" spc="-325" dirty="0">
                <a:solidFill>
                  <a:srgbClr val="122E5A"/>
                </a:solidFill>
                <a:latin typeface="Geneva"/>
                <a:cs typeface="Geneva"/>
              </a:rPr>
              <a:t>to</a:t>
            </a:r>
            <a:r>
              <a:rPr sz="3000" spc="-38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65" dirty="0">
                <a:solidFill>
                  <a:srgbClr val="122E5A"/>
                </a:solidFill>
                <a:latin typeface="Geneva"/>
                <a:cs typeface="Geneva"/>
              </a:rPr>
              <a:t>store,  </a:t>
            </a:r>
            <a:r>
              <a:rPr sz="3000" spc="-80" dirty="0">
                <a:solidFill>
                  <a:srgbClr val="122E5A"/>
                </a:solidFill>
                <a:latin typeface="Geneva"/>
                <a:cs typeface="Geneva"/>
              </a:rPr>
              <a:t>manage,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and </a:t>
            </a:r>
            <a:r>
              <a:rPr sz="3000" spc="-100" dirty="0">
                <a:solidFill>
                  <a:srgbClr val="122E5A"/>
                </a:solidFill>
                <a:latin typeface="Geneva"/>
                <a:cs typeface="Geneva"/>
              </a:rPr>
              <a:t>process  </a:t>
            </a:r>
            <a:r>
              <a:rPr sz="3000" spc="-155" dirty="0">
                <a:solidFill>
                  <a:srgbClr val="122E5A"/>
                </a:solidFill>
                <a:latin typeface="Geneva"/>
                <a:cs typeface="Geneva"/>
              </a:rPr>
              <a:t>data </a:t>
            </a:r>
            <a:r>
              <a:rPr sz="3000" spc="-160" dirty="0">
                <a:solidFill>
                  <a:srgbClr val="122E5A"/>
                </a:solidFill>
                <a:latin typeface="Geneva"/>
                <a:cs typeface="Geneva"/>
              </a:rPr>
              <a:t>(vs. </a:t>
            </a:r>
            <a:r>
              <a:rPr sz="3000" spc="-155" dirty="0">
                <a:solidFill>
                  <a:srgbClr val="122E5A"/>
                </a:solidFill>
                <a:latin typeface="Geneva"/>
                <a:cs typeface="Geneva"/>
              </a:rPr>
              <a:t>your </a:t>
            </a:r>
            <a:r>
              <a:rPr sz="3000" spc="-140" dirty="0">
                <a:solidFill>
                  <a:srgbClr val="122E5A"/>
                </a:solidFill>
                <a:latin typeface="Geneva"/>
                <a:cs typeface="Geneva"/>
              </a:rPr>
              <a:t>own  </a:t>
            </a:r>
            <a:r>
              <a:rPr sz="3000" spc="-85" dirty="0">
                <a:solidFill>
                  <a:srgbClr val="122E5A"/>
                </a:solidFill>
                <a:latin typeface="Geneva"/>
                <a:cs typeface="Geneva"/>
              </a:rPr>
              <a:t>personal</a:t>
            </a:r>
            <a:r>
              <a:rPr sz="3000" spc="-204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85" dirty="0">
                <a:solidFill>
                  <a:srgbClr val="122E5A"/>
                </a:solidFill>
                <a:latin typeface="Geneva"/>
                <a:cs typeface="Geneva"/>
              </a:rPr>
              <a:t>computer).</a:t>
            </a:r>
            <a:endParaRPr sz="3000">
              <a:latin typeface="Geneva"/>
              <a:cs typeface="Gene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2"/>
            <a:ext cx="5397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Cloud </a:t>
            </a:r>
            <a:r>
              <a:rPr spc="-130" dirty="0"/>
              <a:t>Computing,</a:t>
            </a:r>
            <a:r>
              <a:rPr spc="-415" dirty="0"/>
              <a:t> </a:t>
            </a:r>
            <a:r>
              <a:rPr spc="-165" dirty="0"/>
              <a:t>Accounting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119885"/>
            <a:ext cx="4093845" cy="3950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40" dirty="0">
                <a:solidFill>
                  <a:srgbClr val="122E5A"/>
                </a:solidFill>
                <a:latin typeface="Geneva"/>
                <a:cs typeface="Geneva"/>
              </a:rPr>
              <a:t>Offered </a:t>
            </a:r>
            <a:r>
              <a:rPr sz="3000" spc="-190" dirty="0">
                <a:solidFill>
                  <a:srgbClr val="122E5A"/>
                </a:solidFill>
                <a:latin typeface="Geneva"/>
                <a:cs typeface="Geneva"/>
              </a:rPr>
              <a:t>by</a:t>
            </a:r>
            <a:r>
              <a:rPr sz="3000" spc="-254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40" dirty="0">
                <a:solidFill>
                  <a:srgbClr val="122E5A"/>
                </a:solidFill>
                <a:latin typeface="Geneva"/>
                <a:cs typeface="Geneva"/>
              </a:rPr>
              <a:t>accounting  </a:t>
            </a:r>
            <a:r>
              <a:rPr sz="3000" spc="-180" dirty="0">
                <a:solidFill>
                  <a:srgbClr val="122E5A"/>
                </a:solidFill>
                <a:latin typeface="Geneva"/>
                <a:cs typeface="Geneva"/>
              </a:rPr>
              <a:t>software </a:t>
            </a:r>
            <a:r>
              <a:rPr sz="3000" spc="-90" dirty="0">
                <a:solidFill>
                  <a:srgbClr val="122E5A"/>
                </a:solidFill>
                <a:latin typeface="Geneva"/>
                <a:cs typeface="Geneva"/>
              </a:rPr>
              <a:t>companies</a:t>
            </a:r>
            <a:endParaRPr sz="3000">
              <a:latin typeface="Geneva"/>
              <a:cs typeface="Geneva"/>
            </a:endParaRPr>
          </a:p>
          <a:p>
            <a:pPr marL="355600" marR="596265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5" dirty="0">
                <a:solidFill>
                  <a:srgbClr val="122E5A"/>
                </a:solidFill>
                <a:latin typeface="Geneva"/>
                <a:cs typeface="Geneva"/>
              </a:rPr>
              <a:t>No </a:t>
            </a:r>
            <a:r>
              <a:rPr sz="3000" spc="-85" dirty="0">
                <a:solidFill>
                  <a:srgbClr val="122E5A"/>
                </a:solidFill>
                <a:latin typeface="Geneva"/>
                <a:cs typeface="Geneva"/>
              </a:rPr>
              <a:t>need </a:t>
            </a:r>
            <a:r>
              <a:rPr sz="3000" spc="-325" dirty="0">
                <a:solidFill>
                  <a:srgbClr val="122E5A"/>
                </a:solidFill>
                <a:latin typeface="Geneva"/>
                <a:cs typeface="Geneva"/>
              </a:rPr>
              <a:t>to </a:t>
            </a:r>
            <a:r>
              <a:rPr sz="3000" spc="-155" dirty="0">
                <a:solidFill>
                  <a:srgbClr val="122E5A"/>
                </a:solidFill>
                <a:latin typeface="Geneva"/>
                <a:cs typeface="Geneva"/>
              </a:rPr>
              <a:t>buy  </a:t>
            </a:r>
            <a:r>
              <a:rPr sz="3000" spc="-180" dirty="0">
                <a:solidFill>
                  <a:srgbClr val="122E5A"/>
                </a:solidFill>
                <a:latin typeface="Geneva"/>
                <a:cs typeface="Geneva"/>
              </a:rPr>
              <a:t>software</a:t>
            </a:r>
            <a:r>
              <a:rPr sz="3000" spc="-229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95" dirty="0">
                <a:solidFill>
                  <a:srgbClr val="122E5A"/>
                </a:solidFill>
                <a:latin typeface="Geneva"/>
                <a:cs typeface="Geneva"/>
              </a:rPr>
              <a:t>upgrades</a:t>
            </a:r>
            <a:endParaRPr sz="3000">
              <a:latin typeface="Geneva"/>
              <a:cs typeface="Geneva"/>
            </a:endParaRPr>
          </a:p>
          <a:p>
            <a:pPr marL="355600" marR="175260" indent="-342900">
              <a:lnSpc>
                <a:spcPct val="100000"/>
              </a:lnSpc>
              <a:spcBef>
                <a:spcPts val="70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5" dirty="0">
                <a:solidFill>
                  <a:srgbClr val="122E5A"/>
                </a:solidFill>
                <a:latin typeface="Geneva"/>
                <a:cs typeface="Geneva"/>
              </a:rPr>
              <a:t>No </a:t>
            </a:r>
            <a:r>
              <a:rPr sz="3000" spc="-65" dirty="0">
                <a:solidFill>
                  <a:srgbClr val="122E5A"/>
                </a:solidFill>
                <a:latin typeface="Geneva"/>
                <a:cs typeface="Geneva"/>
              </a:rPr>
              <a:t>loss </a:t>
            </a:r>
            <a:r>
              <a:rPr sz="3000" spc="-245" dirty="0">
                <a:solidFill>
                  <a:srgbClr val="122E5A"/>
                </a:solidFill>
                <a:latin typeface="Geneva"/>
                <a:cs typeface="Geneva"/>
              </a:rPr>
              <a:t>of </a:t>
            </a:r>
            <a:r>
              <a:rPr sz="3000" spc="-155" dirty="0">
                <a:solidFill>
                  <a:srgbClr val="122E5A"/>
                </a:solidFill>
                <a:latin typeface="Geneva"/>
                <a:cs typeface="Geneva"/>
              </a:rPr>
              <a:t>data</a:t>
            </a:r>
            <a:r>
              <a:rPr sz="3000" spc="-41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00" dirty="0">
                <a:solidFill>
                  <a:srgbClr val="122E5A"/>
                </a:solidFill>
                <a:latin typeface="Geneva"/>
                <a:cs typeface="Geneva"/>
              </a:rPr>
              <a:t>when  </a:t>
            </a:r>
            <a:r>
              <a:rPr sz="3000" spc="-180" dirty="0">
                <a:solidFill>
                  <a:srgbClr val="122E5A"/>
                </a:solidFill>
                <a:latin typeface="Geneva"/>
                <a:cs typeface="Geneva"/>
              </a:rPr>
              <a:t>computer</a:t>
            </a:r>
            <a:r>
              <a:rPr sz="3000" spc="-19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crashes</a:t>
            </a:r>
            <a:endParaRPr sz="3000">
              <a:latin typeface="Geneva"/>
              <a:cs typeface="Geneva"/>
            </a:endParaRPr>
          </a:p>
          <a:p>
            <a:pPr marL="355600" marR="78994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95" dirty="0">
                <a:solidFill>
                  <a:srgbClr val="122E5A"/>
                </a:solidFill>
                <a:latin typeface="Geneva"/>
                <a:cs typeface="Geneva"/>
              </a:rPr>
              <a:t>Access </a:t>
            </a:r>
            <a:r>
              <a:rPr sz="3000" spc="-160" dirty="0">
                <a:solidFill>
                  <a:srgbClr val="122E5A"/>
                </a:solidFill>
                <a:latin typeface="Geneva"/>
                <a:cs typeface="Geneva"/>
              </a:rPr>
              <a:t>data</a:t>
            </a:r>
            <a:r>
              <a:rPr sz="3000" spc="-31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215" dirty="0">
                <a:solidFill>
                  <a:srgbClr val="122E5A"/>
                </a:solidFill>
                <a:latin typeface="Geneva"/>
                <a:cs typeface="Geneva"/>
              </a:rPr>
              <a:t>from  </a:t>
            </a:r>
            <a:r>
              <a:rPr sz="3000" spc="-105" dirty="0">
                <a:solidFill>
                  <a:srgbClr val="122E5A"/>
                </a:solidFill>
                <a:latin typeface="Geneva"/>
                <a:cs typeface="Geneva"/>
              </a:rPr>
              <a:t>anywhere</a:t>
            </a:r>
            <a:endParaRPr sz="3000">
              <a:latin typeface="Geneva"/>
              <a:cs typeface="Gene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5804" y="1223772"/>
            <a:ext cx="838200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7371" y="4550664"/>
            <a:ext cx="1827276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83808" y="1598675"/>
            <a:ext cx="1842515" cy="1213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8276" y="3023616"/>
            <a:ext cx="1615440" cy="3089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44184" y="3049523"/>
            <a:ext cx="1513332" cy="2987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4000" y="2010155"/>
            <a:ext cx="2665476" cy="26654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2"/>
            <a:ext cx="55314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5" dirty="0"/>
              <a:t>Cloud </a:t>
            </a:r>
            <a:r>
              <a:rPr spc="-130" dirty="0"/>
              <a:t>Computing, </a:t>
            </a:r>
            <a:r>
              <a:rPr spc="10" dirty="0"/>
              <a:t>File</a:t>
            </a:r>
            <a:r>
              <a:rPr spc="-440" dirty="0"/>
              <a:t> </a:t>
            </a:r>
            <a:r>
              <a:rPr spc="-135" dirty="0"/>
              <a:t>Hosting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119885"/>
            <a:ext cx="4092575" cy="449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25" dirty="0">
                <a:solidFill>
                  <a:srgbClr val="122E5A"/>
                </a:solidFill>
                <a:latin typeface="Geneva"/>
                <a:cs typeface="Geneva"/>
              </a:rPr>
              <a:t>Share </a:t>
            </a:r>
            <a:r>
              <a:rPr sz="3000" spc="-200" dirty="0">
                <a:solidFill>
                  <a:srgbClr val="122E5A"/>
                </a:solidFill>
                <a:latin typeface="Geneva"/>
                <a:cs typeface="Geneva"/>
              </a:rPr>
              <a:t>with</a:t>
            </a:r>
            <a:r>
              <a:rPr sz="3000" spc="-36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80" dirty="0">
                <a:solidFill>
                  <a:srgbClr val="122E5A"/>
                </a:solidFill>
                <a:latin typeface="Geneva"/>
                <a:cs typeface="Geneva"/>
              </a:rPr>
              <a:t>colleagues  </a:t>
            </a:r>
            <a:r>
              <a:rPr sz="3000" spc="-155" dirty="0">
                <a:solidFill>
                  <a:srgbClr val="122E5A"/>
                </a:solidFill>
                <a:latin typeface="Geneva"/>
                <a:cs typeface="Geneva"/>
              </a:rPr>
              <a:t>or</a:t>
            </a:r>
            <a:r>
              <a:rPr sz="3000" spc="-17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25" dirty="0">
                <a:solidFill>
                  <a:srgbClr val="122E5A"/>
                </a:solidFill>
                <a:latin typeface="Geneva"/>
                <a:cs typeface="Geneva"/>
              </a:rPr>
              <a:t>clients</a:t>
            </a:r>
            <a:endParaRPr sz="30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25" dirty="0">
                <a:solidFill>
                  <a:srgbClr val="122E5A"/>
                </a:solidFill>
                <a:latin typeface="Geneva"/>
                <a:cs typeface="Geneva"/>
              </a:rPr>
              <a:t>Share </a:t>
            </a:r>
            <a:r>
              <a:rPr sz="3000" spc="-85" dirty="0">
                <a:solidFill>
                  <a:srgbClr val="122E5A"/>
                </a:solidFill>
                <a:latin typeface="Geneva"/>
                <a:cs typeface="Geneva"/>
              </a:rPr>
              <a:t>large</a:t>
            </a:r>
            <a:r>
              <a:rPr sz="3000" spc="-35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05" dirty="0">
                <a:solidFill>
                  <a:srgbClr val="122E5A"/>
                </a:solidFill>
                <a:latin typeface="Geneva"/>
                <a:cs typeface="Geneva"/>
              </a:rPr>
              <a:t>files</a:t>
            </a:r>
            <a:endParaRPr sz="3000">
              <a:latin typeface="Geneva"/>
              <a:cs typeface="Geneva"/>
            </a:endParaRPr>
          </a:p>
          <a:p>
            <a:pPr marL="355600" marR="236220" indent="-342900">
              <a:lnSpc>
                <a:spcPct val="100000"/>
              </a:lnSpc>
              <a:spcBef>
                <a:spcPts val="70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5" dirty="0">
                <a:solidFill>
                  <a:srgbClr val="122E5A"/>
                </a:solidFill>
                <a:latin typeface="Geneva"/>
                <a:cs typeface="Geneva"/>
              </a:rPr>
              <a:t>No </a:t>
            </a:r>
            <a:r>
              <a:rPr sz="3000" spc="-65" dirty="0">
                <a:solidFill>
                  <a:srgbClr val="122E5A"/>
                </a:solidFill>
                <a:latin typeface="Geneva"/>
                <a:cs typeface="Geneva"/>
              </a:rPr>
              <a:t>loss </a:t>
            </a:r>
            <a:r>
              <a:rPr sz="3000" spc="-245" dirty="0">
                <a:solidFill>
                  <a:srgbClr val="122E5A"/>
                </a:solidFill>
                <a:latin typeface="Geneva"/>
                <a:cs typeface="Geneva"/>
              </a:rPr>
              <a:t>of </a:t>
            </a:r>
            <a:r>
              <a:rPr sz="3000" spc="-105" dirty="0">
                <a:solidFill>
                  <a:srgbClr val="122E5A"/>
                </a:solidFill>
                <a:latin typeface="Geneva"/>
                <a:cs typeface="Geneva"/>
              </a:rPr>
              <a:t>files</a:t>
            </a:r>
            <a:r>
              <a:rPr sz="3000" spc="-38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00" dirty="0">
                <a:solidFill>
                  <a:srgbClr val="122E5A"/>
                </a:solidFill>
                <a:latin typeface="Geneva"/>
                <a:cs typeface="Geneva"/>
              </a:rPr>
              <a:t>when  </a:t>
            </a:r>
            <a:r>
              <a:rPr sz="3000" spc="-180" dirty="0">
                <a:solidFill>
                  <a:srgbClr val="122E5A"/>
                </a:solidFill>
                <a:latin typeface="Geneva"/>
                <a:cs typeface="Geneva"/>
              </a:rPr>
              <a:t>computer</a:t>
            </a:r>
            <a:r>
              <a:rPr sz="3000" spc="-19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crashes</a:t>
            </a:r>
            <a:endParaRPr sz="3000">
              <a:latin typeface="Geneva"/>
              <a:cs typeface="Geneva"/>
            </a:endParaRPr>
          </a:p>
          <a:p>
            <a:pPr marL="355600" marR="104394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90" dirty="0">
                <a:solidFill>
                  <a:srgbClr val="122E5A"/>
                </a:solidFill>
                <a:latin typeface="Geneva"/>
                <a:cs typeface="Geneva"/>
              </a:rPr>
              <a:t>Accessible</a:t>
            </a:r>
            <a:r>
              <a:rPr sz="3000" spc="-254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210" dirty="0">
                <a:solidFill>
                  <a:srgbClr val="122E5A"/>
                </a:solidFill>
                <a:latin typeface="Geneva"/>
                <a:cs typeface="Geneva"/>
              </a:rPr>
              <a:t>from  </a:t>
            </a:r>
            <a:r>
              <a:rPr sz="3000" spc="-105" dirty="0">
                <a:solidFill>
                  <a:srgbClr val="122E5A"/>
                </a:solidFill>
                <a:latin typeface="Geneva"/>
                <a:cs typeface="Geneva"/>
              </a:rPr>
              <a:t>anywhere</a:t>
            </a:r>
            <a:endParaRPr sz="3000">
              <a:latin typeface="Geneva"/>
              <a:cs typeface="Geneva"/>
            </a:endParaRPr>
          </a:p>
          <a:p>
            <a:pPr marL="355600" marR="407034" indent="-342900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30" dirty="0">
                <a:solidFill>
                  <a:srgbClr val="122E5A"/>
                </a:solidFill>
                <a:latin typeface="Geneva"/>
                <a:cs typeface="Geneva"/>
              </a:rPr>
              <a:t>Free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and</a:t>
            </a:r>
            <a:r>
              <a:rPr sz="3000" spc="-38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10" dirty="0">
                <a:solidFill>
                  <a:srgbClr val="122E5A"/>
                </a:solidFill>
                <a:latin typeface="Geneva"/>
                <a:cs typeface="Geneva"/>
              </a:rPr>
              <a:t>fee-based  </a:t>
            </a:r>
            <a:r>
              <a:rPr sz="3000" spc="-155" dirty="0">
                <a:solidFill>
                  <a:srgbClr val="122E5A"/>
                </a:solidFill>
                <a:latin typeface="Geneva"/>
                <a:cs typeface="Geneva"/>
              </a:rPr>
              <a:t>options</a:t>
            </a:r>
            <a:endParaRPr sz="3000">
              <a:latin typeface="Geneva"/>
              <a:cs typeface="Gene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5804" y="1223772"/>
            <a:ext cx="838200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7371" y="4550664"/>
            <a:ext cx="1827276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83808" y="1598675"/>
            <a:ext cx="1842515" cy="1213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8276" y="3023616"/>
            <a:ext cx="1615440" cy="3089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44184" y="3049523"/>
            <a:ext cx="1513332" cy="2987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21808" y="1937004"/>
            <a:ext cx="2639567" cy="2634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0" y="2101595"/>
            <a:ext cx="2269236" cy="22646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99788" y="3348228"/>
            <a:ext cx="3054095" cy="1001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12691" y="3137916"/>
            <a:ext cx="3826764" cy="1674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8461" y="3387090"/>
            <a:ext cx="2941320" cy="889000"/>
          </a:xfrm>
          <a:custGeom>
            <a:avLst/>
            <a:gdLst/>
            <a:ahLst/>
            <a:cxnLst/>
            <a:rect l="l" t="t" r="r" b="b"/>
            <a:pathLst>
              <a:path w="2941320" h="889000">
                <a:moveTo>
                  <a:pt x="0" y="888492"/>
                </a:moveTo>
                <a:lnTo>
                  <a:pt x="2941319" y="888492"/>
                </a:lnTo>
                <a:lnTo>
                  <a:pt x="2941319" y="0"/>
                </a:lnTo>
                <a:lnTo>
                  <a:pt x="0" y="0"/>
                </a:lnTo>
                <a:lnTo>
                  <a:pt x="0" y="88849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58461" y="3387090"/>
            <a:ext cx="2941320" cy="889000"/>
          </a:xfrm>
          <a:custGeom>
            <a:avLst/>
            <a:gdLst/>
            <a:ahLst/>
            <a:cxnLst/>
            <a:rect l="l" t="t" r="r" b="b"/>
            <a:pathLst>
              <a:path w="2941320" h="889000">
                <a:moveTo>
                  <a:pt x="0" y="888492"/>
                </a:moveTo>
                <a:lnTo>
                  <a:pt x="2941319" y="888492"/>
                </a:lnTo>
                <a:lnTo>
                  <a:pt x="2941319" y="0"/>
                </a:lnTo>
                <a:lnTo>
                  <a:pt x="0" y="0"/>
                </a:lnTo>
                <a:lnTo>
                  <a:pt x="0" y="888492"/>
                </a:lnTo>
                <a:close/>
              </a:path>
            </a:pathLst>
          </a:custGeom>
          <a:ln w="381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96815" y="3325495"/>
            <a:ext cx="28638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32305" algn="l"/>
              </a:tabLst>
            </a:pPr>
            <a:r>
              <a:rPr sz="6000" spc="-595" dirty="0">
                <a:solidFill>
                  <a:srgbClr val="FFFFFF"/>
                </a:solidFill>
                <a:latin typeface="Geneva"/>
                <a:cs typeface="Geneva"/>
              </a:rPr>
              <a:t>AND	</a:t>
            </a:r>
            <a:r>
              <a:rPr sz="6000" spc="-415" dirty="0">
                <a:solidFill>
                  <a:srgbClr val="FFFFFF"/>
                </a:solidFill>
                <a:latin typeface="Geneva"/>
                <a:cs typeface="Geneva"/>
              </a:rPr>
              <a:t>OR</a:t>
            </a:r>
            <a:endParaRPr sz="6000">
              <a:latin typeface="Geneva"/>
              <a:cs typeface="Genev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5872" y="3770122"/>
            <a:ext cx="2783293" cy="27832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356362"/>
            <a:ext cx="338962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Business</a:t>
            </a:r>
            <a:r>
              <a:rPr spc="-265" dirty="0"/>
              <a:t> </a:t>
            </a:r>
            <a:r>
              <a:rPr spc="-160" dirty="0"/>
              <a:t>Software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44500" y="1031868"/>
            <a:ext cx="6019800" cy="212344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Evaluate </a:t>
            </a:r>
            <a:r>
              <a:rPr sz="3000" spc="-65" dirty="0">
                <a:solidFill>
                  <a:srgbClr val="122E5A"/>
                </a:solidFill>
                <a:latin typeface="Geneva"/>
                <a:cs typeface="Geneva"/>
              </a:rPr>
              <a:t>business</a:t>
            </a:r>
            <a:r>
              <a:rPr sz="3000" spc="-32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needs</a:t>
            </a:r>
            <a:endParaRPr sz="30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40" dirty="0">
                <a:solidFill>
                  <a:srgbClr val="122E5A"/>
                </a:solidFill>
                <a:latin typeface="Geneva"/>
                <a:cs typeface="Geneva"/>
              </a:rPr>
              <a:t>Many </a:t>
            </a:r>
            <a:r>
              <a:rPr sz="3000" spc="-175" dirty="0">
                <a:solidFill>
                  <a:srgbClr val="122E5A"/>
                </a:solidFill>
                <a:latin typeface="Geneva"/>
                <a:cs typeface="Geneva"/>
              </a:rPr>
              <a:t>software </a:t>
            </a:r>
            <a:r>
              <a:rPr sz="3000" spc="-170" dirty="0">
                <a:solidFill>
                  <a:srgbClr val="122E5A"/>
                </a:solidFill>
                <a:latin typeface="Geneva"/>
                <a:cs typeface="Geneva"/>
              </a:rPr>
              <a:t>products</a:t>
            </a:r>
            <a:r>
              <a:rPr sz="3000" spc="-34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60" dirty="0">
                <a:solidFill>
                  <a:srgbClr val="122E5A"/>
                </a:solidFill>
                <a:latin typeface="Geneva"/>
                <a:cs typeface="Geneva"/>
              </a:rPr>
              <a:t>available</a:t>
            </a:r>
            <a:endParaRPr sz="3000">
              <a:latin typeface="Geneva"/>
              <a:cs typeface="Geneva"/>
            </a:endParaRPr>
          </a:p>
          <a:p>
            <a:pPr marL="756285" lvl="1" indent="-286385">
              <a:lnSpc>
                <a:spcPct val="100000"/>
              </a:lnSpc>
              <a:spcBef>
                <a:spcPts val="610"/>
              </a:spcBef>
              <a:buChar char="•"/>
              <a:tabLst>
                <a:tab pos="756920" algn="l"/>
              </a:tabLst>
            </a:pPr>
            <a:r>
              <a:rPr sz="2800" spc="-85" dirty="0">
                <a:solidFill>
                  <a:srgbClr val="001F5F"/>
                </a:solidFill>
                <a:latin typeface="Geneva"/>
                <a:cs typeface="Geneva"/>
              </a:rPr>
              <a:t>Spreadsheets</a:t>
            </a:r>
            <a:endParaRPr sz="2800">
              <a:latin typeface="Geneva"/>
              <a:cs typeface="Geneva"/>
            </a:endParaRPr>
          </a:p>
          <a:p>
            <a:pPr marL="756285" lvl="1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dirty="0">
                <a:solidFill>
                  <a:srgbClr val="001F5F"/>
                </a:solidFill>
                <a:latin typeface="Geneva"/>
                <a:cs typeface="Geneva"/>
              </a:rPr>
              <a:t>Email</a:t>
            </a:r>
            <a:endParaRPr sz="2800">
              <a:latin typeface="Geneva"/>
              <a:cs typeface="Genev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700" y="3206318"/>
            <a:ext cx="20726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har char="•"/>
              <a:tabLst>
                <a:tab pos="299720" algn="l"/>
              </a:tabLst>
            </a:pPr>
            <a:r>
              <a:rPr sz="2800" spc="-130" dirty="0">
                <a:solidFill>
                  <a:srgbClr val="001F5F"/>
                </a:solidFill>
                <a:latin typeface="Geneva"/>
                <a:cs typeface="Geneva"/>
              </a:rPr>
              <a:t>Acco</a:t>
            </a:r>
            <a:r>
              <a:rPr sz="2800" spc="-120" dirty="0">
                <a:solidFill>
                  <a:srgbClr val="001F5F"/>
                </a:solidFill>
                <a:latin typeface="Geneva"/>
                <a:cs typeface="Geneva"/>
              </a:rPr>
              <a:t>u</a:t>
            </a:r>
            <a:r>
              <a:rPr sz="2800" spc="-240" dirty="0">
                <a:solidFill>
                  <a:srgbClr val="001F5F"/>
                </a:solidFill>
                <a:latin typeface="Geneva"/>
                <a:cs typeface="Geneva"/>
              </a:rPr>
              <a:t>nt</a:t>
            </a:r>
            <a:r>
              <a:rPr sz="2800" spc="-105" dirty="0">
                <a:solidFill>
                  <a:srgbClr val="001F5F"/>
                </a:solidFill>
                <a:latin typeface="Geneva"/>
                <a:cs typeface="Geneva"/>
              </a:rPr>
              <a:t>i</a:t>
            </a:r>
            <a:r>
              <a:rPr sz="2800" spc="-114" dirty="0">
                <a:solidFill>
                  <a:srgbClr val="001F5F"/>
                </a:solidFill>
                <a:latin typeface="Geneva"/>
                <a:cs typeface="Geneva"/>
              </a:rPr>
              <a:t>ng</a:t>
            </a:r>
            <a:endParaRPr sz="2800">
              <a:latin typeface="Geneva"/>
              <a:cs typeface="Genev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12108" y="4223016"/>
            <a:ext cx="932713" cy="929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38015" y="4248911"/>
            <a:ext cx="830580" cy="827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07920" y="4617720"/>
            <a:ext cx="1844039" cy="12131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72411" y="4640579"/>
            <a:ext cx="1271015" cy="1271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58384" y="3066288"/>
            <a:ext cx="1217688" cy="30297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62778" y="3135629"/>
            <a:ext cx="1010919" cy="2856230"/>
          </a:xfrm>
          <a:custGeom>
            <a:avLst/>
            <a:gdLst/>
            <a:ahLst/>
            <a:cxnLst/>
            <a:rect l="l" t="t" r="r" b="b"/>
            <a:pathLst>
              <a:path w="1010920" h="2856229">
                <a:moveTo>
                  <a:pt x="0" y="2855976"/>
                </a:moveTo>
                <a:lnTo>
                  <a:pt x="1010412" y="0"/>
                </a:lnTo>
              </a:path>
            </a:pathLst>
          </a:custGeom>
          <a:ln w="108204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03364" y="4201655"/>
            <a:ext cx="1232776" cy="12086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96404" y="4395952"/>
            <a:ext cx="859891" cy="8347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2"/>
            <a:ext cx="17195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5" dirty="0"/>
              <a:t>Welco</a:t>
            </a:r>
            <a:r>
              <a:rPr spc="-160" dirty="0"/>
              <a:t>m</a:t>
            </a:r>
            <a:r>
              <a:rPr spc="-6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71161" y="1931289"/>
            <a:ext cx="2889885" cy="200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000" spc="-105" dirty="0">
                <a:solidFill>
                  <a:srgbClr val="122E5A"/>
                </a:solidFill>
                <a:latin typeface="Geneva"/>
                <a:cs typeface="Geneva"/>
              </a:rPr>
              <a:t>Agenda</a:t>
            </a:r>
            <a:endParaRPr sz="3000">
              <a:latin typeface="Geneva"/>
              <a:cs typeface="Geneva"/>
            </a:endParaRPr>
          </a:p>
          <a:p>
            <a:pPr marL="527685" indent="-514984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000" spc="-55" dirty="0">
                <a:solidFill>
                  <a:srgbClr val="122E5A"/>
                </a:solidFill>
                <a:latin typeface="Geneva"/>
                <a:cs typeface="Geneva"/>
              </a:rPr>
              <a:t>Ground</a:t>
            </a:r>
            <a:r>
              <a:rPr sz="3000" spc="-23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25" dirty="0">
                <a:solidFill>
                  <a:srgbClr val="122E5A"/>
                </a:solidFill>
                <a:latin typeface="Geneva"/>
                <a:cs typeface="Geneva"/>
              </a:rPr>
              <a:t>Rules</a:t>
            </a:r>
            <a:endParaRPr sz="3000">
              <a:latin typeface="Geneva"/>
              <a:cs typeface="Geneva"/>
            </a:endParaRPr>
          </a:p>
          <a:p>
            <a:pPr marL="527685" indent="-514984">
              <a:lnSpc>
                <a:spcPct val="100000"/>
              </a:lnSpc>
              <a:spcBef>
                <a:spcPts val="240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000" spc="-150" dirty="0">
                <a:solidFill>
                  <a:srgbClr val="122E5A"/>
                </a:solidFill>
                <a:latin typeface="Geneva"/>
                <a:cs typeface="Geneva"/>
              </a:rPr>
              <a:t>Introductions</a:t>
            </a:r>
            <a:endParaRPr sz="3000">
              <a:latin typeface="Geneva"/>
              <a:cs typeface="Gene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1524000"/>
            <a:ext cx="38100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358851"/>
            <a:ext cx="7222490" cy="4521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>
                <a:solidFill>
                  <a:srgbClr val="C9A439"/>
                </a:solidFill>
                <a:latin typeface="Geneva"/>
                <a:cs typeface="Geneva"/>
              </a:rPr>
              <a:t>Business </a:t>
            </a:r>
            <a:r>
              <a:rPr sz="2800" spc="-135" dirty="0">
                <a:solidFill>
                  <a:srgbClr val="C9A439"/>
                </a:solidFill>
                <a:latin typeface="Geneva"/>
                <a:cs typeface="Geneva"/>
              </a:rPr>
              <a:t>Software, </a:t>
            </a:r>
            <a:r>
              <a:rPr sz="2800" spc="-70" dirty="0">
                <a:solidFill>
                  <a:srgbClr val="C9A439"/>
                </a:solidFill>
                <a:latin typeface="Geneva"/>
                <a:cs typeface="Geneva"/>
              </a:rPr>
              <a:t>Evaluate </a:t>
            </a:r>
            <a:r>
              <a:rPr sz="2800" spc="-30" dirty="0">
                <a:solidFill>
                  <a:srgbClr val="C9A439"/>
                </a:solidFill>
                <a:latin typeface="Geneva"/>
                <a:cs typeface="Geneva"/>
              </a:rPr>
              <a:t>Business</a:t>
            </a:r>
            <a:r>
              <a:rPr sz="2800" spc="-409" dirty="0">
                <a:solidFill>
                  <a:srgbClr val="C9A439"/>
                </a:solidFill>
                <a:latin typeface="Geneva"/>
                <a:cs typeface="Geneva"/>
              </a:rPr>
              <a:t> </a:t>
            </a:r>
            <a:r>
              <a:rPr sz="2800" spc="-50" dirty="0">
                <a:solidFill>
                  <a:srgbClr val="C9A439"/>
                </a:solidFill>
                <a:latin typeface="Geneva"/>
                <a:cs typeface="Geneva"/>
              </a:rPr>
              <a:t>Needs</a:t>
            </a:r>
            <a:endParaRPr sz="28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263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50" dirty="0">
                <a:solidFill>
                  <a:srgbClr val="122E5A"/>
                </a:solidFill>
                <a:latin typeface="Geneva"/>
                <a:cs typeface="Geneva"/>
              </a:rPr>
              <a:t>Inventory</a:t>
            </a:r>
            <a:r>
              <a:rPr sz="3000" spc="-17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40" dirty="0">
                <a:solidFill>
                  <a:srgbClr val="122E5A"/>
                </a:solidFill>
                <a:latin typeface="Geneva"/>
                <a:cs typeface="Geneva"/>
              </a:rPr>
              <a:t>tracking?</a:t>
            </a:r>
            <a:endParaRPr sz="30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20" dirty="0">
                <a:solidFill>
                  <a:srgbClr val="122E5A"/>
                </a:solidFill>
                <a:latin typeface="Geneva"/>
                <a:cs typeface="Geneva"/>
              </a:rPr>
              <a:t>Manufacturing</a:t>
            </a:r>
            <a:endParaRPr sz="30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71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90" dirty="0">
                <a:solidFill>
                  <a:srgbClr val="122E5A"/>
                </a:solidFill>
                <a:latin typeface="Geneva"/>
                <a:cs typeface="Geneva"/>
              </a:rPr>
              <a:t>E-commerce?</a:t>
            </a:r>
            <a:endParaRPr sz="30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95" dirty="0">
                <a:solidFill>
                  <a:srgbClr val="122E5A"/>
                </a:solidFill>
                <a:latin typeface="Geneva"/>
                <a:cs typeface="Geneva"/>
              </a:rPr>
              <a:t>Multiple</a:t>
            </a:r>
            <a:r>
              <a:rPr sz="3000" spc="-204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70" dirty="0">
                <a:solidFill>
                  <a:srgbClr val="122E5A"/>
                </a:solidFill>
                <a:latin typeface="Geneva"/>
                <a:cs typeface="Geneva"/>
              </a:rPr>
              <a:t>users?</a:t>
            </a:r>
            <a:endParaRPr sz="30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40" dirty="0">
                <a:solidFill>
                  <a:srgbClr val="122E5A"/>
                </a:solidFill>
                <a:latin typeface="Geneva"/>
                <a:cs typeface="Geneva"/>
              </a:rPr>
              <a:t>Industry</a:t>
            </a:r>
            <a:r>
              <a:rPr sz="3000" spc="-17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00" dirty="0">
                <a:solidFill>
                  <a:srgbClr val="122E5A"/>
                </a:solidFill>
                <a:latin typeface="Geneva"/>
                <a:cs typeface="Geneva"/>
              </a:rPr>
              <a:t>specialization?</a:t>
            </a:r>
            <a:endParaRPr sz="30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30" dirty="0">
                <a:solidFill>
                  <a:srgbClr val="122E5A"/>
                </a:solidFill>
                <a:latin typeface="Geneva"/>
                <a:cs typeface="Geneva"/>
              </a:rPr>
              <a:t>Online</a:t>
            </a:r>
            <a:r>
              <a:rPr sz="3000" spc="-18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40" dirty="0">
                <a:solidFill>
                  <a:srgbClr val="122E5A"/>
                </a:solidFill>
                <a:latin typeface="Geneva"/>
                <a:cs typeface="Geneva"/>
              </a:rPr>
              <a:t>options?</a:t>
            </a:r>
            <a:endParaRPr sz="30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70" dirty="0">
                <a:solidFill>
                  <a:srgbClr val="122E5A"/>
                </a:solidFill>
                <a:latin typeface="Geneva"/>
                <a:cs typeface="Geneva"/>
              </a:rPr>
              <a:t>Anything</a:t>
            </a:r>
            <a:r>
              <a:rPr sz="3000" spc="-19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45" dirty="0">
                <a:solidFill>
                  <a:srgbClr val="122E5A"/>
                </a:solidFill>
                <a:latin typeface="Geneva"/>
                <a:cs typeface="Geneva"/>
              </a:rPr>
              <a:t>else?</a:t>
            </a:r>
            <a:endParaRPr sz="3000">
              <a:latin typeface="Geneva"/>
              <a:cs typeface="Genev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68617" y="3704082"/>
            <a:ext cx="1072133" cy="716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48901" y="3777975"/>
            <a:ext cx="827405" cy="448309"/>
          </a:xfrm>
          <a:custGeom>
            <a:avLst/>
            <a:gdLst/>
            <a:ahLst/>
            <a:cxnLst/>
            <a:rect l="l" t="t" r="r" b="b"/>
            <a:pathLst>
              <a:path w="827404" h="448310">
                <a:moveTo>
                  <a:pt x="771521" y="323850"/>
                </a:moveTo>
                <a:lnTo>
                  <a:pt x="732468" y="344170"/>
                </a:lnTo>
                <a:lnTo>
                  <a:pt x="714890" y="379730"/>
                </a:lnTo>
                <a:lnTo>
                  <a:pt x="713085" y="392430"/>
                </a:lnTo>
                <a:lnTo>
                  <a:pt x="713660" y="403860"/>
                </a:lnTo>
                <a:lnTo>
                  <a:pt x="737929" y="439420"/>
                </a:lnTo>
                <a:lnTo>
                  <a:pt x="767425" y="448310"/>
                </a:lnTo>
                <a:lnTo>
                  <a:pt x="776011" y="448310"/>
                </a:lnTo>
                <a:lnTo>
                  <a:pt x="808047" y="431800"/>
                </a:lnTo>
                <a:lnTo>
                  <a:pt x="762107" y="431800"/>
                </a:lnTo>
                <a:lnTo>
                  <a:pt x="755249" y="429260"/>
                </a:lnTo>
                <a:lnTo>
                  <a:pt x="733500" y="394970"/>
                </a:lnTo>
                <a:lnTo>
                  <a:pt x="734429" y="387350"/>
                </a:lnTo>
                <a:lnTo>
                  <a:pt x="736834" y="378460"/>
                </a:lnTo>
                <a:lnTo>
                  <a:pt x="782768" y="378460"/>
                </a:lnTo>
                <a:lnTo>
                  <a:pt x="743946" y="363220"/>
                </a:lnTo>
                <a:lnTo>
                  <a:pt x="768939" y="341630"/>
                </a:lnTo>
                <a:lnTo>
                  <a:pt x="813411" y="341630"/>
                </a:lnTo>
                <a:lnTo>
                  <a:pt x="812303" y="340360"/>
                </a:lnTo>
                <a:lnTo>
                  <a:pt x="803898" y="334010"/>
                </a:lnTo>
                <a:lnTo>
                  <a:pt x="793730" y="328930"/>
                </a:lnTo>
                <a:lnTo>
                  <a:pt x="782464" y="325120"/>
                </a:lnTo>
                <a:lnTo>
                  <a:pt x="771521" y="323850"/>
                </a:lnTo>
                <a:close/>
              </a:path>
              <a:path w="827404" h="448310">
                <a:moveTo>
                  <a:pt x="793222" y="417830"/>
                </a:moveTo>
                <a:lnTo>
                  <a:pt x="787253" y="424180"/>
                </a:lnTo>
                <a:lnTo>
                  <a:pt x="781157" y="429260"/>
                </a:lnTo>
                <a:lnTo>
                  <a:pt x="768584" y="431800"/>
                </a:lnTo>
                <a:lnTo>
                  <a:pt x="808047" y="431800"/>
                </a:lnTo>
                <a:lnTo>
                  <a:pt x="811637" y="427990"/>
                </a:lnTo>
                <a:lnTo>
                  <a:pt x="793222" y="417830"/>
                </a:lnTo>
                <a:close/>
              </a:path>
              <a:path w="827404" h="448310">
                <a:moveTo>
                  <a:pt x="782768" y="378460"/>
                </a:moveTo>
                <a:lnTo>
                  <a:pt x="736834" y="378460"/>
                </a:lnTo>
                <a:lnTo>
                  <a:pt x="819003" y="411480"/>
                </a:lnTo>
                <a:lnTo>
                  <a:pt x="819892" y="408940"/>
                </a:lnTo>
                <a:lnTo>
                  <a:pt x="820654" y="407670"/>
                </a:lnTo>
                <a:lnTo>
                  <a:pt x="825275" y="392430"/>
                </a:lnTo>
                <a:lnTo>
                  <a:pt x="826107" y="387350"/>
                </a:lnTo>
                <a:lnTo>
                  <a:pt x="805414" y="387350"/>
                </a:lnTo>
                <a:lnTo>
                  <a:pt x="782768" y="378460"/>
                </a:lnTo>
                <a:close/>
              </a:path>
              <a:path w="827404" h="448310">
                <a:moveTo>
                  <a:pt x="676509" y="284480"/>
                </a:moveTo>
                <a:lnTo>
                  <a:pt x="632694" y="394970"/>
                </a:lnTo>
                <a:lnTo>
                  <a:pt x="651363" y="402590"/>
                </a:lnTo>
                <a:lnTo>
                  <a:pt x="674350" y="345440"/>
                </a:lnTo>
                <a:lnTo>
                  <a:pt x="677398" y="336550"/>
                </a:lnTo>
                <a:lnTo>
                  <a:pt x="681335" y="330200"/>
                </a:lnTo>
                <a:lnTo>
                  <a:pt x="686034" y="323850"/>
                </a:lnTo>
                <a:lnTo>
                  <a:pt x="689209" y="320040"/>
                </a:lnTo>
                <a:lnTo>
                  <a:pt x="692892" y="317500"/>
                </a:lnTo>
                <a:lnTo>
                  <a:pt x="701274" y="316230"/>
                </a:lnTo>
                <a:lnTo>
                  <a:pt x="731595" y="316230"/>
                </a:lnTo>
                <a:lnTo>
                  <a:pt x="734929" y="312420"/>
                </a:lnTo>
                <a:lnTo>
                  <a:pt x="732033" y="308610"/>
                </a:lnTo>
                <a:lnTo>
                  <a:pt x="686669" y="308610"/>
                </a:lnTo>
                <a:lnTo>
                  <a:pt x="693273" y="292100"/>
                </a:lnTo>
                <a:lnTo>
                  <a:pt x="676509" y="284480"/>
                </a:lnTo>
                <a:close/>
              </a:path>
              <a:path w="827404" h="448310">
                <a:moveTo>
                  <a:pt x="813411" y="341630"/>
                </a:moveTo>
                <a:lnTo>
                  <a:pt x="781460" y="341630"/>
                </a:lnTo>
                <a:lnTo>
                  <a:pt x="787888" y="344170"/>
                </a:lnTo>
                <a:lnTo>
                  <a:pt x="794361" y="347980"/>
                </a:lnTo>
                <a:lnTo>
                  <a:pt x="799667" y="351790"/>
                </a:lnTo>
                <a:lnTo>
                  <a:pt x="803783" y="358140"/>
                </a:lnTo>
                <a:lnTo>
                  <a:pt x="806684" y="364490"/>
                </a:lnTo>
                <a:lnTo>
                  <a:pt x="808716" y="370840"/>
                </a:lnTo>
                <a:lnTo>
                  <a:pt x="808335" y="378460"/>
                </a:lnTo>
                <a:lnTo>
                  <a:pt x="805414" y="387350"/>
                </a:lnTo>
                <a:lnTo>
                  <a:pt x="826107" y="387350"/>
                </a:lnTo>
                <a:lnTo>
                  <a:pt x="827147" y="381000"/>
                </a:lnTo>
                <a:lnTo>
                  <a:pt x="826660" y="368300"/>
                </a:lnTo>
                <a:lnTo>
                  <a:pt x="823829" y="358140"/>
                </a:lnTo>
                <a:lnTo>
                  <a:pt x="818947" y="347980"/>
                </a:lnTo>
                <a:lnTo>
                  <a:pt x="813411" y="341630"/>
                </a:lnTo>
                <a:close/>
              </a:path>
              <a:path w="827404" h="448310">
                <a:moveTo>
                  <a:pt x="613375" y="363220"/>
                </a:moveTo>
                <a:lnTo>
                  <a:pt x="592689" y="363220"/>
                </a:lnTo>
                <a:lnTo>
                  <a:pt x="591165" y="369570"/>
                </a:lnTo>
                <a:lnTo>
                  <a:pt x="590657" y="373380"/>
                </a:lnTo>
                <a:lnTo>
                  <a:pt x="591038" y="378460"/>
                </a:lnTo>
                <a:lnTo>
                  <a:pt x="610469" y="386080"/>
                </a:lnTo>
                <a:lnTo>
                  <a:pt x="609834" y="381000"/>
                </a:lnTo>
                <a:lnTo>
                  <a:pt x="609961" y="375920"/>
                </a:lnTo>
                <a:lnTo>
                  <a:pt x="611104" y="370840"/>
                </a:lnTo>
                <a:lnTo>
                  <a:pt x="612413" y="365760"/>
                </a:lnTo>
                <a:lnTo>
                  <a:pt x="613375" y="363220"/>
                </a:lnTo>
                <a:close/>
              </a:path>
              <a:path w="827404" h="448310">
                <a:moveTo>
                  <a:pt x="563987" y="295910"/>
                </a:moveTo>
                <a:lnTo>
                  <a:pt x="549128" y="295910"/>
                </a:lnTo>
                <a:lnTo>
                  <a:pt x="539095" y="298450"/>
                </a:lnTo>
                <a:lnTo>
                  <a:pt x="534396" y="299720"/>
                </a:lnTo>
                <a:lnTo>
                  <a:pt x="530205" y="303530"/>
                </a:lnTo>
                <a:lnTo>
                  <a:pt x="525887" y="307340"/>
                </a:lnTo>
                <a:lnTo>
                  <a:pt x="522712" y="311150"/>
                </a:lnTo>
                <a:lnTo>
                  <a:pt x="520553" y="317500"/>
                </a:lnTo>
                <a:lnTo>
                  <a:pt x="518600" y="323850"/>
                </a:lnTo>
                <a:lnTo>
                  <a:pt x="518076" y="330200"/>
                </a:lnTo>
                <a:lnTo>
                  <a:pt x="518981" y="336550"/>
                </a:lnTo>
                <a:lnTo>
                  <a:pt x="545699" y="363220"/>
                </a:lnTo>
                <a:lnTo>
                  <a:pt x="553065" y="367030"/>
                </a:lnTo>
                <a:lnTo>
                  <a:pt x="560431" y="368300"/>
                </a:lnTo>
                <a:lnTo>
                  <a:pt x="575163" y="368300"/>
                </a:lnTo>
                <a:lnTo>
                  <a:pt x="583418" y="367030"/>
                </a:lnTo>
                <a:lnTo>
                  <a:pt x="592689" y="363220"/>
                </a:lnTo>
                <a:lnTo>
                  <a:pt x="613375" y="363220"/>
                </a:lnTo>
                <a:lnTo>
                  <a:pt x="614818" y="359410"/>
                </a:lnTo>
                <a:lnTo>
                  <a:pt x="616569" y="354330"/>
                </a:lnTo>
                <a:lnTo>
                  <a:pt x="570210" y="354330"/>
                </a:lnTo>
                <a:lnTo>
                  <a:pt x="563225" y="353060"/>
                </a:lnTo>
                <a:lnTo>
                  <a:pt x="538714" y="328930"/>
                </a:lnTo>
                <a:lnTo>
                  <a:pt x="540746" y="323850"/>
                </a:lnTo>
                <a:lnTo>
                  <a:pt x="552938" y="313690"/>
                </a:lnTo>
                <a:lnTo>
                  <a:pt x="632567" y="313690"/>
                </a:lnTo>
                <a:lnTo>
                  <a:pt x="635615" y="306070"/>
                </a:lnTo>
                <a:lnTo>
                  <a:pt x="606706" y="306070"/>
                </a:lnTo>
                <a:lnTo>
                  <a:pt x="598467" y="304800"/>
                </a:lnTo>
                <a:lnTo>
                  <a:pt x="588799" y="302260"/>
                </a:lnTo>
                <a:lnTo>
                  <a:pt x="577703" y="299720"/>
                </a:lnTo>
                <a:lnTo>
                  <a:pt x="569956" y="297180"/>
                </a:lnTo>
                <a:lnTo>
                  <a:pt x="563987" y="295910"/>
                </a:lnTo>
                <a:close/>
              </a:path>
              <a:path w="827404" h="448310">
                <a:moveTo>
                  <a:pt x="632567" y="313690"/>
                </a:moveTo>
                <a:lnTo>
                  <a:pt x="566273" y="313690"/>
                </a:lnTo>
                <a:lnTo>
                  <a:pt x="574401" y="316230"/>
                </a:lnTo>
                <a:lnTo>
                  <a:pt x="584547" y="318770"/>
                </a:lnTo>
                <a:lnTo>
                  <a:pt x="593467" y="320040"/>
                </a:lnTo>
                <a:lnTo>
                  <a:pt x="601172" y="321310"/>
                </a:lnTo>
                <a:lnTo>
                  <a:pt x="607675" y="321310"/>
                </a:lnTo>
                <a:lnTo>
                  <a:pt x="605008" y="327660"/>
                </a:lnTo>
                <a:lnTo>
                  <a:pt x="601706" y="336550"/>
                </a:lnTo>
                <a:lnTo>
                  <a:pt x="598277" y="341630"/>
                </a:lnTo>
                <a:lnTo>
                  <a:pt x="594594" y="345440"/>
                </a:lnTo>
                <a:lnTo>
                  <a:pt x="589768" y="350520"/>
                </a:lnTo>
                <a:lnTo>
                  <a:pt x="583926" y="353060"/>
                </a:lnTo>
                <a:lnTo>
                  <a:pt x="577068" y="353060"/>
                </a:lnTo>
                <a:lnTo>
                  <a:pt x="570210" y="354330"/>
                </a:lnTo>
                <a:lnTo>
                  <a:pt x="616569" y="354330"/>
                </a:lnTo>
                <a:lnTo>
                  <a:pt x="618319" y="349250"/>
                </a:lnTo>
                <a:lnTo>
                  <a:pt x="622915" y="337820"/>
                </a:lnTo>
                <a:lnTo>
                  <a:pt x="632567" y="313690"/>
                </a:lnTo>
                <a:close/>
              </a:path>
              <a:path w="827404" h="448310">
                <a:moveTo>
                  <a:pt x="480086" y="229870"/>
                </a:moveTo>
                <a:lnTo>
                  <a:pt x="462514" y="229870"/>
                </a:lnTo>
                <a:lnTo>
                  <a:pt x="459339" y="250190"/>
                </a:lnTo>
                <a:lnTo>
                  <a:pt x="450576" y="322580"/>
                </a:lnTo>
                <a:lnTo>
                  <a:pt x="470007" y="330200"/>
                </a:lnTo>
                <a:lnTo>
                  <a:pt x="492653" y="302260"/>
                </a:lnTo>
                <a:lnTo>
                  <a:pt x="471150" y="302260"/>
                </a:lnTo>
                <a:lnTo>
                  <a:pt x="473944" y="278130"/>
                </a:lnTo>
                <a:lnTo>
                  <a:pt x="480086" y="229870"/>
                </a:lnTo>
                <a:close/>
              </a:path>
              <a:path w="827404" h="448310">
                <a:moveTo>
                  <a:pt x="731595" y="316230"/>
                </a:moveTo>
                <a:lnTo>
                  <a:pt x="705465" y="316230"/>
                </a:lnTo>
                <a:lnTo>
                  <a:pt x="709529" y="317500"/>
                </a:lnTo>
                <a:lnTo>
                  <a:pt x="714101" y="320040"/>
                </a:lnTo>
                <a:lnTo>
                  <a:pt x="718165" y="322580"/>
                </a:lnTo>
                <a:lnTo>
                  <a:pt x="721594" y="327660"/>
                </a:lnTo>
                <a:lnTo>
                  <a:pt x="731595" y="316230"/>
                </a:lnTo>
                <a:close/>
              </a:path>
              <a:path w="827404" h="448310">
                <a:moveTo>
                  <a:pt x="713847" y="297180"/>
                </a:moveTo>
                <a:lnTo>
                  <a:pt x="704703" y="297180"/>
                </a:lnTo>
                <a:lnTo>
                  <a:pt x="700131" y="298450"/>
                </a:lnTo>
                <a:lnTo>
                  <a:pt x="694035" y="302260"/>
                </a:lnTo>
                <a:lnTo>
                  <a:pt x="686669" y="308610"/>
                </a:lnTo>
                <a:lnTo>
                  <a:pt x="732033" y="308610"/>
                </a:lnTo>
                <a:lnTo>
                  <a:pt x="730103" y="306070"/>
                </a:lnTo>
                <a:lnTo>
                  <a:pt x="724515" y="300990"/>
                </a:lnTo>
                <a:lnTo>
                  <a:pt x="718165" y="298450"/>
                </a:lnTo>
                <a:lnTo>
                  <a:pt x="713847" y="297180"/>
                </a:lnTo>
                <a:close/>
              </a:path>
              <a:path w="827404" h="448310">
                <a:moveTo>
                  <a:pt x="624989" y="264160"/>
                </a:moveTo>
                <a:lnTo>
                  <a:pt x="582021" y="264160"/>
                </a:lnTo>
                <a:lnTo>
                  <a:pt x="589133" y="265430"/>
                </a:lnTo>
                <a:lnTo>
                  <a:pt x="597896" y="269240"/>
                </a:lnTo>
                <a:lnTo>
                  <a:pt x="607294" y="273050"/>
                </a:lnTo>
                <a:lnTo>
                  <a:pt x="613517" y="276860"/>
                </a:lnTo>
                <a:lnTo>
                  <a:pt x="618978" y="288290"/>
                </a:lnTo>
                <a:lnTo>
                  <a:pt x="618597" y="294640"/>
                </a:lnTo>
                <a:lnTo>
                  <a:pt x="615295" y="302260"/>
                </a:lnTo>
                <a:lnTo>
                  <a:pt x="614533" y="303530"/>
                </a:lnTo>
                <a:lnTo>
                  <a:pt x="613517" y="306070"/>
                </a:lnTo>
                <a:lnTo>
                  <a:pt x="635615" y="306070"/>
                </a:lnTo>
                <a:lnTo>
                  <a:pt x="636123" y="304800"/>
                </a:lnTo>
                <a:lnTo>
                  <a:pt x="638155" y="298450"/>
                </a:lnTo>
                <a:lnTo>
                  <a:pt x="638790" y="295910"/>
                </a:lnTo>
                <a:lnTo>
                  <a:pt x="639679" y="289560"/>
                </a:lnTo>
                <a:lnTo>
                  <a:pt x="639425" y="284480"/>
                </a:lnTo>
                <a:lnTo>
                  <a:pt x="638028" y="280670"/>
                </a:lnTo>
                <a:lnTo>
                  <a:pt x="636504" y="275590"/>
                </a:lnTo>
                <a:lnTo>
                  <a:pt x="633329" y="271780"/>
                </a:lnTo>
                <a:lnTo>
                  <a:pt x="628376" y="266700"/>
                </a:lnTo>
                <a:lnTo>
                  <a:pt x="624989" y="264160"/>
                </a:lnTo>
                <a:close/>
              </a:path>
              <a:path w="827404" h="448310">
                <a:moveTo>
                  <a:pt x="397109" y="173990"/>
                </a:moveTo>
                <a:lnTo>
                  <a:pt x="387076" y="297180"/>
                </a:lnTo>
                <a:lnTo>
                  <a:pt x="406507" y="304800"/>
                </a:lnTo>
                <a:lnTo>
                  <a:pt x="426441" y="278130"/>
                </a:lnTo>
                <a:lnTo>
                  <a:pt x="405745" y="278130"/>
                </a:lnTo>
                <a:lnTo>
                  <a:pt x="408666" y="252730"/>
                </a:lnTo>
                <a:lnTo>
                  <a:pt x="416413" y="181610"/>
                </a:lnTo>
                <a:lnTo>
                  <a:pt x="397109" y="173990"/>
                </a:lnTo>
                <a:close/>
              </a:path>
              <a:path w="827404" h="448310">
                <a:moveTo>
                  <a:pt x="530078" y="227330"/>
                </a:moveTo>
                <a:lnTo>
                  <a:pt x="485882" y="283210"/>
                </a:lnTo>
                <a:lnTo>
                  <a:pt x="471150" y="302260"/>
                </a:lnTo>
                <a:lnTo>
                  <a:pt x="492653" y="302260"/>
                </a:lnTo>
                <a:lnTo>
                  <a:pt x="548239" y="233680"/>
                </a:lnTo>
                <a:lnTo>
                  <a:pt x="530078" y="227330"/>
                </a:lnTo>
                <a:close/>
              </a:path>
              <a:path w="827404" h="448310">
                <a:moveTo>
                  <a:pt x="340721" y="151130"/>
                </a:moveTo>
                <a:lnTo>
                  <a:pt x="335006" y="166370"/>
                </a:lnTo>
                <a:lnTo>
                  <a:pt x="348595" y="171450"/>
                </a:lnTo>
                <a:lnTo>
                  <a:pt x="319004" y="246380"/>
                </a:lnTo>
                <a:lnTo>
                  <a:pt x="316845" y="254000"/>
                </a:lnTo>
                <a:lnTo>
                  <a:pt x="317099" y="261620"/>
                </a:lnTo>
                <a:lnTo>
                  <a:pt x="318623" y="265430"/>
                </a:lnTo>
                <a:lnTo>
                  <a:pt x="321544" y="269240"/>
                </a:lnTo>
                <a:lnTo>
                  <a:pt x="324338" y="273050"/>
                </a:lnTo>
                <a:lnTo>
                  <a:pt x="350754" y="283210"/>
                </a:lnTo>
                <a:lnTo>
                  <a:pt x="354564" y="265430"/>
                </a:lnTo>
                <a:lnTo>
                  <a:pt x="351008" y="264160"/>
                </a:lnTo>
                <a:lnTo>
                  <a:pt x="348214" y="264160"/>
                </a:lnTo>
                <a:lnTo>
                  <a:pt x="346182" y="262890"/>
                </a:lnTo>
                <a:lnTo>
                  <a:pt x="343388" y="261620"/>
                </a:lnTo>
                <a:lnTo>
                  <a:pt x="341356" y="260350"/>
                </a:lnTo>
                <a:lnTo>
                  <a:pt x="340340" y="259080"/>
                </a:lnTo>
                <a:lnTo>
                  <a:pt x="339197" y="257810"/>
                </a:lnTo>
                <a:lnTo>
                  <a:pt x="338562" y="255270"/>
                </a:lnTo>
                <a:lnTo>
                  <a:pt x="338435" y="252730"/>
                </a:lnTo>
                <a:lnTo>
                  <a:pt x="339451" y="248920"/>
                </a:lnTo>
                <a:lnTo>
                  <a:pt x="341610" y="243840"/>
                </a:lnTo>
                <a:lnTo>
                  <a:pt x="367264" y="179070"/>
                </a:lnTo>
                <a:lnTo>
                  <a:pt x="388854" y="179070"/>
                </a:lnTo>
                <a:lnTo>
                  <a:pt x="391775" y="171450"/>
                </a:lnTo>
                <a:lnTo>
                  <a:pt x="372979" y="163830"/>
                </a:lnTo>
                <a:lnTo>
                  <a:pt x="375540" y="157480"/>
                </a:lnTo>
                <a:lnTo>
                  <a:pt x="354437" y="157480"/>
                </a:lnTo>
                <a:lnTo>
                  <a:pt x="340721" y="151130"/>
                </a:lnTo>
                <a:close/>
              </a:path>
              <a:path w="827404" h="448310">
                <a:moveTo>
                  <a:pt x="463657" y="200660"/>
                </a:moveTo>
                <a:lnTo>
                  <a:pt x="420477" y="257810"/>
                </a:lnTo>
                <a:lnTo>
                  <a:pt x="411460" y="270510"/>
                </a:lnTo>
                <a:lnTo>
                  <a:pt x="406507" y="276860"/>
                </a:lnTo>
                <a:lnTo>
                  <a:pt x="405745" y="278130"/>
                </a:lnTo>
                <a:lnTo>
                  <a:pt x="426441" y="278130"/>
                </a:lnTo>
                <a:lnTo>
                  <a:pt x="462514" y="229870"/>
                </a:lnTo>
                <a:lnTo>
                  <a:pt x="480086" y="229870"/>
                </a:lnTo>
                <a:lnTo>
                  <a:pt x="482834" y="208280"/>
                </a:lnTo>
                <a:lnTo>
                  <a:pt x="463657" y="200660"/>
                </a:lnTo>
                <a:close/>
              </a:path>
              <a:path w="827404" h="448310">
                <a:moveTo>
                  <a:pt x="571988" y="247650"/>
                </a:moveTo>
                <a:lnTo>
                  <a:pt x="565003" y="250190"/>
                </a:lnTo>
                <a:lnTo>
                  <a:pt x="553573" y="256540"/>
                </a:lnTo>
                <a:lnTo>
                  <a:pt x="548366" y="261620"/>
                </a:lnTo>
                <a:lnTo>
                  <a:pt x="543540" y="267970"/>
                </a:lnTo>
                <a:lnTo>
                  <a:pt x="560812" y="278130"/>
                </a:lnTo>
                <a:lnTo>
                  <a:pt x="565892" y="271780"/>
                </a:lnTo>
                <a:lnTo>
                  <a:pt x="571226" y="266700"/>
                </a:lnTo>
                <a:lnTo>
                  <a:pt x="582021" y="264160"/>
                </a:lnTo>
                <a:lnTo>
                  <a:pt x="624989" y="264160"/>
                </a:lnTo>
                <a:lnTo>
                  <a:pt x="623296" y="262890"/>
                </a:lnTo>
                <a:lnTo>
                  <a:pt x="616184" y="257810"/>
                </a:lnTo>
                <a:lnTo>
                  <a:pt x="606786" y="254000"/>
                </a:lnTo>
                <a:lnTo>
                  <a:pt x="599763" y="251460"/>
                </a:lnTo>
                <a:lnTo>
                  <a:pt x="586480" y="248920"/>
                </a:lnTo>
                <a:lnTo>
                  <a:pt x="580243" y="248920"/>
                </a:lnTo>
                <a:lnTo>
                  <a:pt x="571988" y="247650"/>
                </a:lnTo>
                <a:close/>
              </a:path>
              <a:path w="827404" h="448310">
                <a:moveTo>
                  <a:pt x="279507" y="127000"/>
                </a:moveTo>
                <a:lnTo>
                  <a:pt x="273665" y="142240"/>
                </a:lnTo>
                <a:lnTo>
                  <a:pt x="290175" y="148590"/>
                </a:lnTo>
                <a:lnTo>
                  <a:pt x="252202" y="243840"/>
                </a:lnTo>
                <a:lnTo>
                  <a:pt x="270744" y="251460"/>
                </a:lnTo>
                <a:lnTo>
                  <a:pt x="308717" y="156210"/>
                </a:lnTo>
                <a:lnTo>
                  <a:pt x="333424" y="156210"/>
                </a:lnTo>
                <a:lnTo>
                  <a:pt x="336022" y="149860"/>
                </a:lnTo>
                <a:lnTo>
                  <a:pt x="314559" y="140970"/>
                </a:lnTo>
                <a:lnTo>
                  <a:pt x="317607" y="133350"/>
                </a:lnTo>
                <a:lnTo>
                  <a:pt x="296017" y="133350"/>
                </a:lnTo>
                <a:lnTo>
                  <a:pt x="279507" y="127000"/>
                </a:lnTo>
                <a:close/>
              </a:path>
              <a:path w="827404" h="448310">
                <a:moveTo>
                  <a:pt x="199608" y="96520"/>
                </a:moveTo>
                <a:lnTo>
                  <a:pt x="189811" y="96520"/>
                </a:lnTo>
                <a:lnTo>
                  <a:pt x="180193" y="99060"/>
                </a:lnTo>
                <a:lnTo>
                  <a:pt x="145141" y="137160"/>
                </a:lnTo>
                <a:lnTo>
                  <a:pt x="139047" y="166370"/>
                </a:lnTo>
                <a:lnTo>
                  <a:pt x="139444" y="175260"/>
                </a:lnTo>
                <a:lnTo>
                  <a:pt x="163224" y="210820"/>
                </a:lnTo>
                <a:lnTo>
                  <a:pt x="188416" y="219710"/>
                </a:lnTo>
                <a:lnTo>
                  <a:pt x="203180" y="219710"/>
                </a:lnTo>
                <a:lnTo>
                  <a:pt x="233644" y="203200"/>
                </a:lnTo>
                <a:lnTo>
                  <a:pt x="193766" y="203200"/>
                </a:lnTo>
                <a:lnTo>
                  <a:pt x="180066" y="200660"/>
                </a:lnTo>
                <a:lnTo>
                  <a:pt x="159285" y="165100"/>
                </a:lnTo>
                <a:lnTo>
                  <a:pt x="160962" y="154940"/>
                </a:lnTo>
                <a:lnTo>
                  <a:pt x="186162" y="116840"/>
                </a:lnTo>
                <a:lnTo>
                  <a:pt x="199671" y="113030"/>
                </a:lnTo>
                <a:lnTo>
                  <a:pt x="238835" y="113030"/>
                </a:lnTo>
                <a:lnTo>
                  <a:pt x="230143" y="105410"/>
                </a:lnTo>
                <a:lnTo>
                  <a:pt x="219690" y="100330"/>
                </a:lnTo>
                <a:lnTo>
                  <a:pt x="209571" y="97790"/>
                </a:lnTo>
                <a:lnTo>
                  <a:pt x="199608" y="96520"/>
                </a:lnTo>
                <a:close/>
              </a:path>
              <a:path w="827404" h="448310">
                <a:moveTo>
                  <a:pt x="238835" y="113030"/>
                </a:moveTo>
                <a:lnTo>
                  <a:pt x="199671" y="113030"/>
                </a:lnTo>
                <a:lnTo>
                  <a:pt x="213467" y="115570"/>
                </a:lnTo>
                <a:lnTo>
                  <a:pt x="219852" y="119380"/>
                </a:lnTo>
                <a:lnTo>
                  <a:pt x="234199" y="151130"/>
                </a:lnTo>
                <a:lnTo>
                  <a:pt x="232604" y="160020"/>
                </a:lnTo>
                <a:lnTo>
                  <a:pt x="213750" y="194310"/>
                </a:lnTo>
                <a:lnTo>
                  <a:pt x="193766" y="203200"/>
                </a:lnTo>
                <a:lnTo>
                  <a:pt x="233644" y="203200"/>
                </a:lnTo>
                <a:lnTo>
                  <a:pt x="252950" y="163830"/>
                </a:lnTo>
                <a:lnTo>
                  <a:pt x="254631" y="152400"/>
                </a:lnTo>
                <a:lnTo>
                  <a:pt x="253954" y="140970"/>
                </a:lnTo>
                <a:lnTo>
                  <a:pt x="250932" y="130810"/>
                </a:lnTo>
                <a:lnTo>
                  <a:pt x="245764" y="120650"/>
                </a:lnTo>
                <a:lnTo>
                  <a:pt x="238835" y="113030"/>
                </a:lnTo>
                <a:close/>
              </a:path>
              <a:path w="827404" h="448310">
                <a:moveTo>
                  <a:pt x="388854" y="179070"/>
                </a:moveTo>
                <a:lnTo>
                  <a:pt x="367264" y="179070"/>
                </a:lnTo>
                <a:lnTo>
                  <a:pt x="385933" y="186690"/>
                </a:lnTo>
                <a:lnTo>
                  <a:pt x="388854" y="179070"/>
                </a:lnTo>
                <a:close/>
              </a:path>
              <a:path w="827404" h="448310">
                <a:moveTo>
                  <a:pt x="3536" y="88900"/>
                </a:moveTo>
                <a:lnTo>
                  <a:pt x="1246" y="96520"/>
                </a:lnTo>
                <a:lnTo>
                  <a:pt x="75" y="104140"/>
                </a:lnTo>
                <a:lnTo>
                  <a:pt x="0" y="111760"/>
                </a:lnTo>
                <a:lnTo>
                  <a:pt x="996" y="119380"/>
                </a:lnTo>
                <a:lnTo>
                  <a:pt x="29507" y="156210"/>
                </a:lnTo>
                <a:lnTo>
                  <a:pt x="47859" y="165100"/>
                </a:lnTo>
                <a:lnTo>
                  <a:pt x="55981" y="168910"/>
                </a:lnTo>
                <a:lnTo>
                  <a:pt x="71844" y="171450"/>
                </a:lnTo>
                <a:lnTo>
                  <a:pt x="79609" y="171450"/>
                </a:lnTo>
                <a:lnTo>
                  <a:pt x="115788" y="153670"/>
                </a:lnTo>
                <a:lnTo>
                  <a:pt x="116696" y="152400"/>
                </a:lnTo>
                <a:lnTo>
                  <a:pt x="69068" y="152400"/>
                </a:lnTo>
                <a:lnTo>
                  <a:pt x="61829" y="149860"/>
                </a:lnTo>
                <a:lnTo>
                  <a:pt x="26904" y="128270"/>
                </a:lnTo>
                <a:lnTo>
                  <a:pt x="20681" y="109220"/>
                </a:lnTo>
                <a:lnTo>
                  <a:pt x="21062" y="102870"/>
                </a:lnTo>
                <a:lnTo>
                  <a:pt x="23221" y="93980"/>
                </a:lnTo>
                <a:lnTo>
                  <a:pt x="3536" y="88900"/>
                </a:lnTo>
                <a:close/>
              </a:path>
              <a:path w="827404" h="448310">
                <a:moveTo>
                  <a:pt x="333424" y="156210"/>
                </a:moveTo>
                <a:lnTo>
                  <a:pt x="308717" y="156210"/>
                </a:lnTo>
                <a:lnTo>
                  <a:pt x="330307" y="163830"/>
                </a:lnTo>
                <a:lnTo>
                  <a:pt x="333424" y="156210"/>
                </a:lnTo>
                <a:close/>
              </a:path>
              <a:path w="827404" h="448310">
                <a:moveTo>
                  <a:pt x="388346" y="125730"/>
                </a:moveTo>
                <a:lnTo>
                  <a:pt x="365232" y="129540"/>
                </a:lnTo>
                <a:lnTo>
                  <a:pt x="354437" y="157480"/>
                </a:lnTo>
                <a:lnTo>
                  <a:pt x="375540" y="157480"/>
                </a:lnTo>
                <a:lnTo>
                  <a:pt x="388346" y="125730"/>
                </a:lnTo>
                <a:close/>
              </a:path>
              <a:path w="827404" h="448310">
                <a:moveTo>
                  <a:pt x="74910" y="0"/>
                </a:moveTo>
                <a:lnTo>
                  <a:pt x="37826" y="19050"/>
                </a:lnTo>
                <a:lnTo>
                  <a:pt x="31222" y="40640"/>
                </a:lnTo>
                <a:lnTo>
                  <a:pt x="32492" y="48260"/>
                </a:lnTo>
                <a:lnTo>
                  <a:pt x="60019" y="83820"/>
                </a:lnTo>
                <a:lnTo>
                  <a:pt x="77333" y="95250"/>
                </a:lnTo>
                <a:lnTo>
                  <a:pt x="84228" y="100330"/>
                </a:lnTo>
                <a:lnTo>
                  <a:pt x="89386" y="105410"/>
                </a:lnTo>
                <a:lnTo>
                  <a:pt x="92817" y="107950"/>
                </a:lnTo>
                <a:lnTo>
                  <a:pt x="98278" y="113030"/>
                </a:lnTo>
                <a:lnTo>
                  <a:pt x="101580" y="118110"/>
                </a:lnTo>
                <a:lnTo>
                  <a:pt x="104374" y="127000"/>
                </a:lnTo>
                <a:lnTo>
                  <a:pt x="104120" y="132080"/>
                </a:lnTo>
                <a:lnTo>
                  <a:pt x="100310" y="140970"/>
                </a:lnTo>
                <a:lnTo>
                  <a:pt x="97135" y="144780"/>
                </a:lnTo>
                <a:lnTo>
                  <a:pt x="92690" y="147320"/>
                </a:lnTo>
                <a:lnTo>
                  <a:pt x="88245" y="151130"/>
                </a:lnTo>
                <a:lnTo>
                  <a:pt x="82657" y="152400"/>
                </a:lnTo>
                <a:lnTo>
                  <a:pt x="116696" y="152400"/>
                </a:lnTo>
                <a:lnTo>
                  <a:pt x="119421" y="148590"/>
                </a:lnTo>
                <a:lnTo>
                  <a:pt x="122281" y="142240"/>
                </a:lnTo>
                <a:lnTo>
                  <a:pt x="125456" y="134620"/>
                </a:lnTo>
                <a:lnTo>
                  <a:pt x="126218" y="125730"/>
                </a:lnTo>
                <a:lnTo>
                  <a:pt x="124440" y="118110"/>
                </a:lnTo>
                <a:lnTo>
                  <a:pt x="122678" y="113030"/>
                </a:lnTo>
                <a:lnTo>
                  <a:pt x="119868" y="106680"/>
                </a:lnTo>
                <a:lnTo>
                  <a:pt x="116010" y="100330"/>
                </a:lnTo>
                <a:lnTo>
                  <a:pt x="111105" y="95250"/>
                </a:lnTo>
                <a:lnTo>
                  <a:pt x="106388" y="90170"/>
                </a:lnTo>
                <a:lnTo>
                  <a:pt x="99849" y="85090"/>
                </a:lnTo>
                <a:lnTo>
                  <a:pt x="91477" y="78740"/>
                </a:lnTo>
                <a:lnTo>
                  <a:pt x="81260" y="72390"/>
                </a:lnTo>
                <a:lnTo>
                  <a:pt x="71262" y="64770"/>
                </a:lnTo>
                <a:lnTo>
                  <a:pt x="52558" y="39370"/>
                </a:lnTo>
                <a:lnTo>
                  <a:pt x="54717" y="33020"/>
                </a:lnTo>
                <a:lnTo>
                  <a:pt x="57130" y="26670"/>
                </a:lnTo>
                <a:lnTo>
                  <a:pt x="62083" y="22860"/>
                </a:lnTo>
                <a:lnTo>
                  <a:pt x="69449" y="20320"/>
                </a:lnTo>
                <a:lnTo>
                  <a:pt x="75406" y="19050"/>
                </a:lnTo>
                <a:lnTo>
                  <a:pt x="126831" y="19050"/>
                </a:lnTo>
                <a:lnTo>
                  <a:pt x="120296" y="13970"/>
                </a:lnTo>
                <a:lnTo>
                  <a:pt x="112976" y="10160"/>
                </a:lnTo>
                <a:lnTo>
                  <a:pt x="104882" y="6350"/>
                </a:lnTo>
                <a:lnTo>
                  <a:pt x="89753" y="1270"/>
                </a:lnTo>
                <a:lnTo>
                  <a:pt x="82290" y="1270"/>
                </a:lnTo>
                <a:lnTo>
                  <a:pt x="74910" y="0"/>
                </a:lnTo>
                <a:close/>
              </a:path>
              <a:path w="827404" h="448310">
                <a:moveTo>
                  <a:pt x="329037" y="96520"/>
                </a:moveTo>
                <a:lnTo>
                  <a:pt x="317607" y="99060"/>
                </a:lnTo>
                <a:lnTo>
                  <a:pt x="312908" y="101600"/>
                </a:lnTo>
                <a:lnTo>
                  <a:pt x="309225" y="106680"/>
                </a:lnTo>
                <a:lnTo>
                  <a:pt x="306431" y="109220"/>
                </a:lnTo>
                <a:lnTo>
                  <a:pt x="303637" y="114300"/>
                </a:lnTo>
                <a:lnTo>
                  <a:pt x="296017" y="133350"/>
                </a:lnTo>
                <a:lnTo>
                  <a:pt x="317607" y="133350"/>
                </a:lnTo>
                <a:lnTo>
                  <a:pt x="318623" y="130810"/>
                </a:lnTo>
                <a:lnTo>
                  <a:pt x="321290" y="124460"/>
                </a:lnTo>
                <a:lnTo>
                  <a:pt x="324211" y="120650"/>
                </a:lnTo>
                <a:lnTo>
                  <a:pt x="330815" y="116840"/>
                </a:lnTo>
                <a:lnTo>
                  <a:pt x="356924" y="116840"/>
                </a:lnTo>
                <a:lnTo>
                  <a:pt x="360787" y="110490"/>
                </a:lnTo>
                <a:lnTo>
                  <a:pt x="354945" y="106680"/>
                </a:lnTo>
                <a:lnTo>
                  <a:pt x="349484" y="102870"/>
                </a:lnTo>
                <a:lnTo>
                  <a:pt x="344150" y="101600"/>
                </a:lnTo>
                <a:lnTo>
                  <a:pt x="336022" y="97790"/>
                </a:lnTo>
                <a:lnTo>
                  <a:pt x="329037" y="96520"/>
                </a:lnTo>
                <a:close/>
              </a:path>
              <a:path w="827404" h="448310">
                <a:moveTo>
                  <a:pt x="356924" y="116840"/>
                </a:moveTo>
                <a:lnTo>
                  <a:pt x="330815" y="116840"/>
                </a:lnTo>
                <a:lnTo>
                  <a:pt x="335260" y="118110"/>
                </a:lnTo>
                <a:lnTo>
                  <a:pt x="340975" y="119380"/>
                </a:lnTo>
                <a:lnTo>
                  <a:pt x="344404" y="121920"/>
                </a:lnTo>
                <a:lnTo>
                  <a:pt x="347960" y="123190"/>
                </a:lnTo>
                <a:lnTo>
                  <a:pt x="351516" y="125730"/>
                </a:lnTo>
                <a:lnTo>
                  <a:pt x="356924" y="116840"/>
                </a:lnTo>
                <a:close/>
              </a:path>
              <a:path w="827404" h="448310">
                <a:moveTo>
                  <a:pt x="126831" y="19050"/>
                </a:moveTo>
                <a:lnTo>
                  <a:pt x="75406" y="19050"/>
                </a:lnTo>
                <a:lnTo>
                  <a:pt x="82244" y="20320"/>
                </a:lnTo>
                <a:lnTo>
                  <a:pt x="89987" y="21590"/>
                </a:lnTo>
                <a:lnTo>
                  <a:pt x="98659" y="24130"/>
                </a:lnTo>
                <a:lnTo>
                  <a:pt x="125581" y="53340"/>
                </a:lnTo>
                <a:lnTo>
                  <a:pt x="125705" y="58420"/>
                </a:lnTo>
                <a:lnTo>
                  <a:pt x="125638" y="60960"/>
                </a:lnTo>
                <a:lnTo>
                  <a:pt x="124186" y="68580"/>
                </a:lnTo>
                <a:lnTo>
                  <a:pt x="143998" y="74930"/>
                </a:lnTo>
                <a:lnTo>
                  <a:pt x="145922" y="67310"/>
                </a:lnTo>
                <a:lnTo>
                  <a:pt x="146919" y="60960"/>
                </a:lnTo>
                <a:lnTo>
                  <a:pt x="146962" y="54610"/>
                </a:lnTo>
                <a:lnTo>
                  <a:pt x="146030" y="46990"/>
                </a:lnTo>
                <a:lnTo>
                  <a:pt x="144176" y="40640"/>
                </a:lnTo>
                <a:lnTo>
                  <a:pt x="141299" y="34290"/>
                </a:lnTo>
                <a:lnTo>
                  <a:pt x="137421" y="29210"/>
                </a:lnTo>
                <a:lnTo>
                  <a:pt x="132568" y="24130"/>
                </a:lnTo>
                <a:lnTo>
                  <a:pt x="126831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4811" y="1315211"/>
            <a:ext cx="1886712" cy="1886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2"/>
            <a:ext cx="46285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>
                <a:solidFill>
                  <a:srgbClr val="C9A439"/>
                </a:solidFill>
              </a:rPr>
              <a:t>Business </a:t>
            </a:r>
            <a:r>
              <a:rPr spc="-150" dirty="0">
                <a:solidFill>
                  <a:srgbClr val="C9A439"/>
                </a:solidFill>
              </a:rPr>
              <a:t>Software,</a:t>
            </a:r>
            <a:r>
              <a:rPr spc="-430" dirty="0">
                <a:solidFill>
                  <a:srgbClr val="C9A439"/>
                </a:solidFill>
              </a:rPr>
              <a:t> </a:t>
            </a:r>
            <a:r>
              <a:rPr dirty="0">
                <a:solidFill>
                  <a:srgbClr val="C9A439"/>
                </a:solidFill>
              </a:rPr>
              <a:t>Email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119885"/>
            <a:ext cx="6843395" cy="3404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10" dirty="0">
                <a:solidFill>
                  <a:srgbClr val="122E5A"/>
                </a:solidFill>
                <a:latin typeface="Geneva"/>
                <a:cs typeface="Geneva"/>
              </a:rPr>
              <a:t>Communicate </a:t>
            </a:r>
            <a:r>
              <a:rPr sz="3000" spc="-200" dirty="0">
                <a:solidFill>
                  <a:srgbClr val="122E5A"/>
                </a:solidFill>
                <a:latin typeface="Geneva"/>
                <a:cs typeface="Geneva"/>
              </a:rPr>
              <a:t>with </a:t>
            </a:r>
            <a:r>
              <a:rPr sz="3000" spc="-120" dirty="0">
                <a:solidFill>
                  <a:srgbClr val="122E5A"/>
                </a:solidFill>
                <a:latin typeface="Geneva"/>
                <a:cs typeface="Geneva"/>
              </a:rPr>
              <a:t>clients,</a:t>
            </a:r>
            <a:r>
              <a:rPr sz="3000" spc="-26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05" dirty="0">
                <a:solidFill>
                  <a:srgbClr val="122E5A"/>
                </a:solidFill>
                <a:latin typeface="Geneva"/>
                <a:cs typeface="Geneva"/>
              </a:rPr>
              <a:t>employees,  </a:t>
            </a:r>
            <a:r>
              <a:rPr sz="3000" spc="-80" dirty="0">
                <a:solidFill>
                  <a:srgbClr val="122E5A"/>
                </a:solidFill>
                <a:latin typeface="Geneva"/>
                <a:cs typeface="Geneva"/>
              </a:rPr>
              <a:t>suppliers, </a:t>
            </a:r>
            <a:r>
              <a:rPr sz="3000" spc="-114" dirty="0">
                <a:solidFill>
                  <a:srgbClr val="122E5A"/>
                </a:solidFill>
                <a:latin typeface="Geneva"/>
                <a:cs typeface="Geneva"/>
              </a:rPr>
              <a:t>vendors, </a:t>
            </a:r>
            <a:r>
              <a:rPr sz="3000" spc="-175" dirty="0">
                <a:solidFill>
                  <a:srgbClr val="122E5A"/>
                </a:solidFill>
                <a:latin typeface="Geneva"/>
                <a:cs typeface="Geneva"/>
              </a:rPr>
              <a:t>contractors,</a:t>
            </a:r>
            <a:r>
              <a:rPr sz="3000" spc="-35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95" dirty="0">
                <a:solidFill>
                  <a:srgbClr val="122E5A"/>
                </a:solidFill>
                <a:latin typeface="Geneva"/>
                <a:cs typeface="Geneva"/>
              </a:rPr>
              <a:t>etc.</a:t>
            </a:r>
            <a:endParaRPr sz="3000">
              <a:latin typeface="Geneva"/>
              <a:cs typeface="Geneva"/>
            </a:endParaRPr>
          </a:p>
          <a:p>
            <a:pPr marL="355600" marR="252349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20" dirty="0">
                <a:solidFill>
                  <a:srgbClr val="122E5A"/>
                </a:solidFill>
                <a:latin typeface="Geneva"/>
                <a:cs typeface="Geneva"/>
              </a:rPr>
              <a:t>Use </a:t>
            </a:r>
            <a:r>
              <a:rPr sz="3000" spc="-190" dirty="0">
                <a:solidFill>
                  <a:srgbClr val="122E5A"/>
                </a:solidFill>
                <a:latin typeface="Geneva"/>
                <a:cs typeface="Geneva"/>
              </a:rPr>
              <a:t>“local” </a:t>
            </a:r>
            <a:r>
              <a:rPr sz="3000" spc="-180" dirty="0">
                <a:solidFill>
                  <a:srgbClr val="122E5A"/>
                </a:solidFill>
                <a:latin typeface="Geneva"/>
                <a:cs typeface="Geneva"/>
              </a:rPr>
              <a:t>computer</a:t>
            </a:r>
            <a:r>
              <a:rPr sz="3000" spc="-39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60" dirty="0">
                <a:solidFill>
                  <a:srgbClr val="122E5A"/>
                </a:solidFill>
                <a:latin typeface="Geneva"/>
                <a:cs typeface="Geneva"/>
              </a:rPr>
              <a:t>or  </a:t>
            </a:r>
            <a:r>
              <a:rPr sz="3000" spc="-95" dirty="0">
                <a:solidFill>
                  <a:srgbClr val="122E5A"/>
                </a:solidFill>
                <a:latin typeface="Geneva"/>
                <a:cs typeface="Geneva"/>
              </a:rPr>
              <a:t>webmail</a:t>
            </a:r>
            <a:endParaRPr sz="3000">
              <a:latin typeface="Geneva"/>
              <a:cs typeface="Geneva"/>
            </a:endParaRPr>
          </a:p>
          <a:p>
            <a:pPr marL="355600" marR="2758440" indent="-342900">
              <a:lnSpc>
                <a:spcPct val="100000"/>
              </a:lnSpc>
              <a:spcBef>
                <a:spcPts val="70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65" dirty="0">
                <a:solidFill>
                  <a:srgbClr val="122E5A"/>
                </a:solidFill>
                <a:latin typeface="Geneva"/>
                <a:cs typeface="Geneva"/>
              </a:rPr>
              <a:t>Keep </a:t>
            </a:r>
            <a:r>
              <a:rPr sz="3000" spc="-150" dirty="0">
                <a:solidFill>
                  <a:srgbClr val="122E5A"/>
                </a:solidFill>
                <a:latin typeface="Geneva"/>
                <a:cs typeface="Geneva"/>
              </a:rPr>
              <a:t>good </a:t>
            </a:r>
            <a:r>
              <a:rPr sz="3000" spc="-120" dirty="0">
                <a:solidFill>
                  <a:srgbClr val="122E5A"/>
                </a:solidFill>
                <a:latin typeface="Geneva"/>
                <a:cs typeface="Geneva"/>
              </a:rPr>
              <a:t>records</a:t>
            </a:r>
            <a:r>
              <a:rPr sz="3000" spc="-409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90" dirty="0">
                <a:solidFill>
                  <a:srgbClr val="122E5A"/>
                </a:solidFill>
                <a:latin typeface="Geneva"/>
                <a:cs typeface="Geneva"/>
              </a:rPr>
              <a:t>by  </a:t>
            </a:r>
            <a:r>
              <a:rPr sz="3000" spc="-145" dirty="0">
                <a:solidFill>
                  <a:srgbClr val="122E5A"/>
                </a:solidFill>
                <a:latin typeface="Geneva"/>
                <a:cs typeface="Geneva"/>
              </a:rPr>
              <a:t>creating </a:t>
            </a:r>
            <a:r>
              <a:rPr sz="3000" spc="-65" dirty="0">
                <a:solidFill>
                  <a:srgbClr val="122E5A"/>
                </a:solidFill>
                <a:latin typeface="Geneva"/>
                <a:cs typeface="Geneva"/>
              </a:rPr>
              <a:t>email </a:t>
            </a:r>
            <a:r>
              <a:rPr sz="3000" spc="-120" dirty="0">
                <a:solidFill>
                  <a:srgbClr val="122E5A"/>
                </a:solidFill>
                <a:latin typeface="Geneva"/>
                <a:cs typeface="Geneva"/>
              </a:rPr>
              <a:t>filing  </a:t>
            </a:r>
            <a:r>
              <a:rPr sz="3000" spc="-170" dirty="0">
                <a:solidFill>
                  <a:srgbClr val="122E5A"/>
                </a:solidFill>
                <a:latin typeface="Geneva"/>
                <a:cs typeface="Geneva"/>
              </a:rPr>
              <a:t>system</a:t>
            </a:r>
            <a:endParaRPr sz="3000">
              <a:latin typeface="Geneva"/>
              <a:cs typeface="Gene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79591" y="2671572"/>
            <a:ext cx="2612136" cy="3139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5291" y="2557272"/>
            <a:ext cx="2840990" cy="3368040"/>
          </a:xfrm>
          <a:custGeom>
            <a:avLst/>
            <a:gdLst/>
            <a:ahLst/>
            <a:cxnLst/>
            <a:rect l="l" t="t" r="r" b="b"/>
            <a:pathLst>
              <a:path w="2840990" h="3368040">
                <a:moveTo>
                  <a:pt x="0" y="3368040"/>
                </a:moveTo>
                <a:lnTo>
                  <a:pt x="2840736" y="3368040"/>
                </a:lnTo>
                <a:lnTo>
                  <a:pt x="2840736" y="0"/>
                </a:lnTo>
                <a:lnTo>
                  <a:pt x="0" y="0"/>
                </a:lnTo>
                <a:lnTo>
                  <a:pt x="0" y="3368040"/>
                </a:lnTo>
                <a:close/>
              </a:path>
            </a:pathLst>
          </a:custGeom>
          <a:ln w="228600">
            <a:solidFill>
              <a:srgbClr val="6224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2"/>
            <a:ext cx="61194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>
                <a:solidFill>
                  <a:srgbClr val="C9A439"/>
                </a:solidFill>
              </a:rPr>
              <a:t>Business </a:t>
            </a:r>
            <a:r>
              <a:rPr spc="-150" dirty="0">
                <a:solidFill>
                  <a:srgbClr val="C9A439"/>
                </a:solidFill>
              </a:rPr>
              <a:t>Software,</a:t>
            </a:r>
            <a:r>
              <a:rPr spc="-440" dirty="0">
                <a:solidFill>
                  <a:srgbClr val="C9A439"/>
                </a:solidFill>
              </a:rPr>
              <a:t> </a:t>
            </a:r>
            <a:r>
              <a:rPr spc="-95" dirty="0">
                <a:solidFill>
                  <a:srgbClr val="C9A439"/>
                </a:solidFill>
              </a:rPr>
              <a:t>Spreadsheets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119885"/>
            <a:ext cx="7774305" cy="3404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00" dirty="0">
                <a:solidFill>
                  <a:srgbClr val="122E5A"/>
                </a:solidFill>
                <a:latin typeface="Geneva"/>
                <a:cs typeface="Geneva"/>
              </a:rPr>
              <a:t>Track </a:t>
            </a:r>
            <a:r>
              <a:rPr sz="3000" spc="-160" dirty="0">
                <a:solidFill>
                  <a:srgbClr val="122E5A"/>
                </a:solidFill>
                <a:latin typeface="Geneva"/>
                <a:cs typeface="Geneva"/>
              </a:rPr>
              <a:t>information </a:t>
            </a:r>
            <a:r>
              <a:rPr sz="3000" spc="-85" dirty="0">
                <a:solidFill>
                  <a:srgbClr val="122E5A"/>
                </a:solidFill>
                <a:latin typeface="Geneva"/>
                <a:cs typeface="Geneva"/>
              </a:rPr>
              <a:t>such </a:t>
            </a:r>
            <a:r>
              <a:rPr sz="3000" spc="-10" dirty="0">
                <a:solidFill>
                  <a:srgbClr val="122E5A"/>
                </a:solidFill>
                <a:latin typeface="Geneva"/>
                <a:cs typeface="Geneva"/>
              </a:rPr>
              <a:t>as </a:t>
            </a:r>
            <a:r>
              <a:rPr sz="3000" spc="-120" dirty="0">
                <a:solidFill>
                  <a:srgbClr val="122E5A"/>
                </a:solidFill>
                <a:latin typeface="Geneva"/>
                <a:cs typeface="Geneva"/>
              </a:rPr>
              <a:t>clients,</a:t>
            </a:r>
            <a:r>
              <a:rPr sz="3000" spc="-51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60" dirty="0">
                <a:solidFill>
                  <a:srgbClr val="122E5A"/>
                </a:solidFill>
                <a:latin typeface="Geneva"/>
                <a:cs typeface="Geneva"/>
              </a:rPr>
              <a:t>inventory,  </a:t>
            </a:r>
            <a:r>
              <a:rPr sz="3000" spc="-40" dirty="0">
                <a:solidFill>
                  <a:srgbClr val="122E5A"/>
                </a:solidFill>
                <a:latin typeface="Geneva"/>
                <a:cs typeface="Geneva"/>
              </a:rPr>
              <a:t>sales, </a:t>
            </a:r>
            <a:r>
              <a:rPr sz="3000" spc="-114" dirty="0">
                <a:solidFill>
                  <a:srgbClr val="122E5A"/>
                </a:solidFill>
                <a:latin typeface="Geneva"/>
                <a:cs typeface="Geneva"/>
              </a:rPr>
              <a:t>employee </a:t>
            </a:r>
            <a:r>
              <a:rPr sz="3000" spc="-195" dirty="0">
                <a:solidFill>
                  <a:srgbClr val="122E5A"/>
                </a:solidFill>
                <a:latin typeface="Geneva"/>
                <a:cs typeface="Geneva"/>
              </a:rPr>
              <a:t>time </a:t>
            </a:r>
            <a:r>
              <a:rPr sz="3000" spc="-120" dirty="0">
                <a:solidFill>
                  <a:srgbClr val="122E5A"/>
                </a:solidFill>
                <a:latin typeface="Geneva"/>
                <a:cs typeface="Geneva"/>
              </a:rPr>
              <a:t>sheets,</a:t>
            </a:r>
            <a:r>
              <a:rPr sz="3000" spc="-37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95" dirty="0">
                <a:solidFill>
                  <a:srgbClr val="122E5A"/>
                </a:solidFill>
                <a:latin typeface="Geneva"/>
                <a:cs typeface="Geneva"/>
              </a:rPr>
              <a:t>etc.</a:t>
            </a:r>
            <a:endParaRPr sz="3000">
              <a:latin typeface="Geneva"/>
              <a:cs typeface="Geneva"/>
            </a:endParaRPr>
          </a:p>
          <a:p>
            <a:pPr marL="355600" marR="429768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10" dirty="0">
                <a:solidFill>
                  <a:srgbClr val="122E5A"/>
                </a:solidFill>
                <a:latin typeface="Geneva"/>
                <a:cs typeface="Geneva"/>
              </a:rPr>
              <a:t>Matrix </a:t>
            </a:r>
            <a:r>
              <a:rPr sz="3000" spc="-245" dirty="0">
                <a:solidFill>
                  <a:srgbClr val="122E5A"/>
                </a:solidFill>
                <a:latin typeface="Geneva"/>
                <a:cs typeface="Geneva"/>
              </a:rPr>
              <a:t>of </a:t>
            </a:r>
            <a:r>
              <a:rPr sz="3000" spc="-130" dirty="0">
                <a:solidFill>
                  <a:srgbClr val="122E5A"/>
                </a:solidFill>
                <a:latin typeface="Geneva"/>
                <a:cs typeface="Geneva"/>
              </a:rPr>
              <a:t>rows</a:t>
            </a:r>
            <a:r>
              <a:rPr sz="3000" spc="-21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and  </a:t>
            </a:r>
            <a:r>
              <a:rPr sz="3000" spc="-105" dirty="0">
                <a:solidFill>
                  <a:srgbClr val="122E5A"/>
                </a:solidFill>
                <a:latin typeface="Geneva"/>
                <a:cs typeface="Geneva"/>
              </a:rPr>
              <a:t>columns</a:t>
            </a:r>
            <a:endParaRPr sz="3000">
              <a:latin typeface="Geneva"/>
              <a:cs typeface="Geneva"/>
            </a:endParaRPr>
          </a:p>
          <a:p>
            <a:pPr marL="355600" marR="4132579" indent="-342900">
              <a:lnSpc>
                <a:spcPct val="100000"/>
              </a:lnSpc>
              <a:spcBef>
                <a:spcPts val="70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20" dirty="0">
                <a:solidFill>
                  <a:srgbClr val="122E5A"/>
                </a:solidFill>
                <a:latin typeface="Geneva"/>
                <a:cs typeface="Geneva"/>
              </a:rPr>
              <a:t>Frequently </a:t>
            </a:r>
            <a:r>
              <a:rPr sz="3000" spc="-80" dirty="0">
                <a:solidFill>
                  <a:srgbClr val="122E5A"/>
                </a:solidFill>
                <a:latin typeface="Geneva"/>
                <a:cs typeface="Geneva"/>
              </a:rPr>
              <a:t>used</a:t>
            </a:r>
            <a:r>
              <a:rPr sz="3000" spc="-28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220" dirty="0">
                <a:solidFill>
                  <a:srgbClr val="122E5A"/>
                </a:solidFill>
                <a:latin typeface="Geneva"/>
                <a:cs typeface="Geneva"/>
              </a:rPr>
              <a:t>for  </a:t>
            </a:r>
            <a:r>
              <a:rPr sz="3000" spc="-85" dirty="0">
                <a:solidFill>
                  <a:srgbClr val="122E5A"/>
                </a:solidFill>
                <a:latin typeface="Geneva"/>
                <a:cs typeface="Geneva"/>
              </a:rPr>
              <a:t>financial </a:t>
            </a:r>
            <a:r>
              <a:rPr sz="3000" spc="-250" dirty="0">
                <a:solidFill>
                  <a:srgbClr val="122E5A"/>
                </a:solidFill>
                <a:latin typeface="Geneva"/>
                <a:cs typeface="Geneva"/>
              </a:rPr>
              <a:t>“what-if” 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scenarios</a:t>
            </a:r>
            <a:endParaRPr sz="3000">
              <a:latin typeface="Geneva"/>
              <a:cs typeface="Gene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8635" y="3188207"/>
            <a:ext cx="3851148" cy="2839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09159" y="2758439"/>
            <a:ext cx="4089400" cy="3092450"/>
          </a:xfrm>
          <a:custGeom>
            <a:avLst/>
            <a:gdLst/>
            <a:ahLst/>
            <a:cxnLst/>
            <a:rect l="l" t="t" r="r" b="b"/>
            <a:pathLst>
              <a:path w="4089400" h="3092450">
                <a:moveTo>
                  <a:pt x="0" y="3092195"/>
                </a:moveTo>
                <a:lnTo>
                  <a:pt x="4088891" y="3092195"/>
                </a:lnTo>
                <a:lnTo>
                  <a:pt x="4088891" y="0"/>
                </a:lnTo>
                <a:lnTo>
                  <a:pt x="0" y="0"/>
                </a:lnTo>
                <a:lnTo>
                  <a:pt x="0" y="309219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38115" y="2790444"/>
            <a:ext cx="4021836" cy="3044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38115" y="2790444"/>
            <a:ext cx="4022090" cy="3045460"/>
          </a:xfrm>
          <a:custGeom>
            <a:avLst/>
            <a:gdLst/>
            <a:ahLst/>
            <a:cxnLst/>
            <a:rect l="l" t="t" r="r" b="b"/>
            <a:pathLst>
              <a:path w="4022090" h="3045460">
                <a:moveTo>
                  <a:pt x="0" y="3044952"/>
                </a:moveTo>
                <a:lnTo>
                  <a:pt x="4021836" y="3044952"/>
                </a:lnTo>
                <a:lnTo>
                  <a:pt x="4021836" y="0"/>
                </a:lnTo>
                <a:lnTo>
                  <a:pt x="0" y="0"/>
                </a:lnTo>
                <a:lnTo>
                  <a:pt x="0" y="3044952"/>
                </a:lnTo>
                <a:close/>
              </a:path>
            </a:pathLst>
          </a:custGeom>
          <a:ln w="57912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13147" y="2677667"/>
            <a:ext cx="4277995" cy="3279775"/>
          </a:xfrm>
          <a:custGeom>
            <a:avLst/>
            <a:gdLst/>
            <a:ahLst/>
            <a:cxnLst/>
            <a:rect l="l" t="t" r="r" b="b"/>
            <a:pathLst>
              <a:path w="4277995" h="3279775">
                <a:moveTo>
                  <a:pt x="0" y="3279648"/>
                </a:moveTo>
                <a:lnTo>
                  <a:pt x="4277867" y="3279648"/>
                </a:lnTo>
                <a:lnTo>
                  <a:pt x="4277867" y="0"/>
                </a:lnTo>
                <a:lnTo>
                  <a:pt x="0" y="0"/>
                </a:lnTo>
                <a:lnTo>
                  <a:pt x="0" y="3279648"/>
                </a:lnTo>
                <a:close/>
              </a:path>
            </a:pathLst>
          </a:custGeom>
          <a:ln w="140208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51347" y="4791455"/>
            <a:ext cx="588645" cy="786765"/>
          </a:xfrm>
          <a:custGeom>
            <a:avLst/>
            <a:gdLst/>
            <a:ahLst/>
            <a:cxnLst/>
            <a:rect l="l" t="t" r="r" b="b"/>
            <a:pathLst>
              <a:path w="588645" h="786764">
                <a:moveTo>
                  <a:pt x="0" y="786384"/>
                </a:moveTo>
                <a:lnTo>
                  <a:pt x="5040" y="733317"/>
                </a:lnTo>
                <a:lnTo>
                  <a:pt x="10033" y="682371"/>
                </a:lnTo>
                <a:lnTo>
                  <a:pt x="14930" y="635615"/>
                </a:lnTo>
                <a:lnTo>
                  <a:pt x="19685" y="595122"/>
                </a:lnTo>
                <a:lnTo>
                  <a:pt x="28622" y="537225"/>
                </a:lnTo>
                <a:lnTo>
                  <a:pt x="37465" y="493141"/>
                </a:lnTo>
                <a:lnTo>
                  <a:pt x="46513" y="452691"/>
                </a:lnTo>
                <a:lnTo>
                  <a:pt x="57277" y="412242"/>
                </a:lnTo>
                <a:lnTo>
                  <a:pt x="71802" y="360775"/>
                </a:lnTo>
                <a:lnTo>
                  <a:pt x="88900" y="310261"/>
                </a:lnTo>
                <a:lnTo>
                  <a:pt x="107965" y="270414"/>
                </a:lnTo>
                <a:lnTo>
                  <a:pt x="128270" y="237998"/>
                </a:lnTo>
                <a:lnTo>
                  <a:pt x="156594" y="205208"/>
                </a:lnTo>
                <a:lnTo>
                  <a:pt x="204914" y="174307"/>
                </a:lnTo>
                <a:lnTo>
                  <a:pt x="250697" y="157226"/>
                </a:lnTo>
                <a:lnTo>
                  <a:pt x="277104" y="156325"/>
                </a:lnTo>
                <a:lnTo>
                  <a:pt x="305736" y="159924"/>
                </a:lnTo>
                <a:lnTo>
                  <a:pt x="338441" y="160047"/>
                </a:lnTo>
                <a:lnTo>
                  <a:pt x="377063" y="148717"/>
                </a:lnTo>
                <a:lnTo>
                  <a:pt x="416425" y="125386"/>
                </a:lnTo>
                <a:lnTo>
                  <a:pt x="463091" y="91613"/>
                </a:lnTo>
                <a:lnTo>
                  <a:pt x="511196" y="54634"/>
                </a:lnTo>
                <a:lnTo>
                  <a:pt x="554875" y="21684"/>
                </a:lnTo>
                <a:lnTo>
                  <a:pt x="588264" y="0"/>
                </a:lnTo>
              </a:path>
            </a:pathLst>
          </a:custGeom>
          <a:ln w="57912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6484" y="5178552"/>
            <a:ext cx="826008" cy="667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57153" y="4985461"/>
            <a:ext cx="969619" cy="8579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78422" y="2947648"/>
            <a:ext cx="2937374" cy="28202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45020" y="3147821"/>
            <a:ext cx="8013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00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162C56"/>
                </a:solidFill>
                <a:latin typeface="Geneva"/>
                <a:cs typeface="Geneva"/>
              </a:rPr>
              <a:t>Better  </a:t>
            </a:r>
            <a:r>
              <a:rPr sz="1200" spc="-95" dirty="0">
                <a:solidFill>
                  <a:srgbClr val="162C56"/>
                </a:solidFill>
                <a:latin typeface="Geneva"/>
                <a:cs typeface="Geneva"/>
              </a:rPr>
              <a:t>o</a:t>
            </a:r>
            <a:r>
              <a:rPr sz="1200" spc="-55" dirty="0">
                <a:solidFill>
                  <a:srgbClr val="162C56"/>
                </a:solidFill>
                <a:latin typeface="Geneva"/>
                <a:cs typeface="Geneva"/>
              </a:rPr>
              <a:t>r</a:t>
            </a:r>
            <a:r>
              <a:rPr sz="1200" spc="-110" dirty="0">
                <a:solidFill>
                  <a:srgbClr val="162C56"/>
                </a:solidFill>
                <a:latin typeface="Geneva"/>
                <a:cs typeface="Geneva"/>
              </a:rPr>
              <a:t>ga</a:t>
            </a:r>
            <a:r>
              <a:rPr sz="1200" spc="-105" dirty="0">
                <a:solidFill>
                  <a:srgbClr val="162C56"/>
                </a:solidFill>
                <a:latin typeface="Geneva"/>
                <a:cs typeface="Geneva"/>
              </a:rPr>
              <a:t>n</a:t>
            </a:r>
            <a:r>
              <a:rPr sz="1200" spc="-60" dirty="0">
                <a:solidFill>
                  <a:srgbClr val="162C56"/>
                </a:solidFill>
                <a:latin typeface="Geneva"/>
                <a:cs typeface="Geneva"/>
              </a:rPr>
              <a:t>i</a:t>
            </a:r>
            <a:r>
              <a:rPr sz="1200" spc="-135" dirty="0">
                <a:solidFill>
                  <a:srgbClr val="162C56"/>
                </a:solidFill>
                <a:latin typeface="Geneva"/>
                <a:cs typeface="Geneva"/>
              </a:rPr>
              <a:t>z</a:t>
            </a:r>
            <a:r>
              <a:rPr sz="1200" spc="-125" dirty="0">
                <a:solidFill>
                  <a:srgbClr val="162C56"/>
                </a:solidFill>
                <a:latin typeface="Geneva"/>
                <a:cs typeface="Geneva"/>
              </a:rPr>
              <a:t>a</a:t>
            </a:r>
            <a:r>
              <a:rPr sz="1200" spc="-95" dirty="0">
                <a:solidFill>
                  <a:srgbClr val="162C56"/>
                </a:solidFill>
                <a:latin typeface="Geneva"/>
                <a:cs typeface="Geneva"/>
              </a:rPr>
              <a:t>t</a:t>
            </a:r>
            <a:r>
              <a:rPr sz="1200" spc="-60" dirty="0">
                <a:solidFill>
                  <a:srgbClr val="162C56"/>
                </a:solidFill>
                <a:latin typeface="Geneva"/>
                <a:cs typeface="Geneva"/>
              </a:rPr>
              <a:t>ion</a:t>
            </a:r>
            <a:endParaRPr sz="1200">
              <a:latin typeface="Geneva"/>
              <a:cs typeface="Genev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504938" y="4365117"/>
            <a:ext cx="763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85" dirty="0">
                <a:solidFill>
                  <a:srgbClr val="162C56"/>
                </a:solidFill>
                <a:latin typeface="Geneva"/>
                <a:cs typeface="Geneva"/>
              </a:rPr>
              <a:t>Inexpensive</a:t>
            </a:r>
            <a:endParaRPr sz="1200">
              <a:latin typeface="Geneva"/>
              <a:cs typeface="Genev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85103" y="5088128"/>
            <a:ext cx="758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3355">
              <a:lnSpc>
                <a:spcPct val="100000"/>
              </a:lnSpc>
              <a:spcBef>
                <a:spcPts val="100"/>
              </a:spcBef>
            </a:pPr>
            <a:r>
              <a:rPr sz="1200" spc="-105" dirty="0">
                <a:solidFill>
                  <a:srgbClr val="162C56"/>
                </a:solidFill>
                <a:latin typeface="Geneva"/>
                <a:cs typeface="Geneva"/>
              </a:rPr>
              <a:t>Faster  </a:t>
            </a:r>
            <a:r>
              <a:rPr sz="1200" spc="-155" dirty="0">
                <a:solidFill>
                  <a:srgbClr val="162C56"/>
                </a:solidFill>
                <a:latin typeface="Geneva"/>
                <a:cs typeface="Geneva"/>
              </a:rPr>
              <a:t>c</a:t>
            </a:r>
            <a:r>
              <a:rPr sz="1200" spc="-80" dirty="0">
                <a:solidFill>
                  <a:srgbClr val="162C56"/>
                </a:solidFill>
                <a:latin typeface="Geneva"/>
                <a:cs typeface="Geneva"/>
              </a:rPr>
              <a:t>alcu</a:t>
            </a:r>
            <a:r>
              <a:rPr sz="1200" spc="-75" dirty="0">
                <a:solidFill>
                  <a:srgbClr val="162C56"/>
                </a:solidFill>
                <a:latin typeface="Geneva"/>
                <a:cs typeface="Geneva"/>
              </a:rPr>
              <a:t>la</a:t>
            </a:r>
            <a:r>
              <a:rPr sz="1200" spc="-80" dirty="0">
                <a:solidFill>
                  <a:srgbClr val="162C56"/>
                </a:solidFill>
                <a:latin typeface="Geneva"/>
                <a:cs typeface="Geneva"/>
              </a:rPr>
              <a:t>t</a:t>
            </a:r>
            <a:r>
              <a:rPr sz="1200" spc="-55" dirty="0">
                <a:solidFill>
                  <a:srgbClr val="162C56"/>
                </a:solidFill>
                <a:latin typeface="Geneva"/>
                <a:cs typeface="Geneva"/>
              </a:rPr>
              <a:t>io</a:t>
            </a:r>
            <a:r>
              <a:rPr sz="1200" spc="-65" dirty="0">
                <a:solidFill>
                  <a:srgbClr val="162C56"/>
                </a:solidFill>
                <a:latin typeface="Geneva"/>
                <a:cs typeface="Geneva"/>
              </a:rPr>
              <a:t>n</a:t>
            </a:r>
            <a:r>
              <a:rPr sz="1200" spc="-145" dirty="0">
                <a:solidFill>
                  <a:srgbClr val="162C56"/>
                </a:solidFill>
                <a:latin typeface="Geneva"/>
                <a:cs typeface="Geneva"/>
              </a:rPr>
              <a:t>s</a:t>
            </a:r>
            <a:endParaRPr sz="1200">
              <a:latin typeface="Geneva"/>
              <a:cs typeface="Genev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67934" y="3912234"/>
            <a:ext cx="565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5080" indent="-82550">
              <a:lnSpc>
                <a:spcPct val="100000"/>
              </a:lnSpc>
              <a:spcBef>
                <a:spcPts val="100"/>
              </a:spcBef>
            </a:pPr>
            <a:r>
              <a:rPr sz="1200" spc="-90" dirty="0">
                <a:solidFill>
                  <a:srgbClr val="162C56"/>
                </a:solidFill>
                <a:latin typeface="Geneva"/>
                <a:cs typeface="Geneva"/>
              </a:rPr>
              <a:t>Red</a:t>
            </a:r>
            <a:r>
              <a:rPr sz="1200" spc="-70" dirty="0">
                <a:solidFill>
                  <a:srgbClr val="162C56"/>
                </a:solidFill>
                <a:latin typeface="Geneva"/>
                <a:cs typeface="Geneva"/>
              </a:rPr>
              <a:t>u</a:t>
            </a:r>
            <a:r>
              <a:rPr sz="1200" spc="-155" dirty="0">
                <a:solidFill>
                  <a:srgbClr val="162C56"/>
                </a:solidFill>
                <a:latin typeface="Geneva"/>
                <a:cs typeface="Geneva"/>
              </a:rPr>
              <a:t>c</a:t>
            </a:r>
            <a:r>
              <a:rPr sz="1200" spc="-75" dirty="0">
                <a:solidFill>
                  <a:srgbClr val="162C56"/>
                </a:solidFill>
                <a:latin typeface="Geneva"/>
                <a:cs typeface="Geneva"/>
              </a:rPr>
              <a:t>ed  </a:t>
            </a:r>
            <a:r>
              <a:rPr sz="1200" spc="-80" dirty="0">
                <a:solidFill>
                  <a:srgbClr val="162C56"/>
                </a:solidFill>
                <a:latin typeface="Geneva"/>
                <a:cs typeface="Geneva"/>
              </a:rPr>
              <a:t>errors</a:t>
            </a:r>
            <a:endParaRPr sz="1200">
              <a:latin typeface="Geneva"/>
              <a:cs typeface="Genev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52996" y="4061840"/>
            <a:ext cx="843280" cy="451484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88900" marR="5080" indent="-76200">
              <a:lnSpc>
                <a:spcPts val="1670"/>
              </a:lnSpc>
              <a:spcBef>
                <a:spcPts val="165"/>
              </a:spcBef>
            </a:pPr>
            <a:r>
              <a:rPr sz="1400" spc="-210" dirty="0">
                <a:solidFill>
                  <a:srgbClr val="162C56"/>
                </a:solidFill>
                <a:latin typeface="Geneva"/>
                <a:cs typeface="Geneva"/>
              </a:rPr>
              <a:t>A</a:t>
            </a:r>
            <a:r>
              <a:rPr sz="1100" spc="-125" dirty="0">
                <a:solidFill>
                  <a:srgbClr val="162C56"/>
                </a:solidFill>
                <a:latin typeface="Geneva"/>
                <a:cs typeface="Geneva"/>
              </a:rPr>
              <a:t>CC</a:t>
            </a:r>
            <a:r>
              <a:rPr sz="1100" spc="-70" dirty="0">
                <a:solidFill>
                  <a:srgbClr val="162C56"/>
                </a:solidFill>
                <a:latin typeface="Geneva"/>
                <a:cs typeface="Geneva"/>
              </a:rPr>
              <a:t>O</a:t>
            </a:r>
            <a:r>
              <a:rPr sz="1100" spc="-20" dirty="0">
                <a:solidFill>
                  <a:srgbClr val="162C56"/>
                </a:solidFill>
                <a:latin typeface="Geneva"/>
                <a:cs typeface="Geneva"/>
              </a:rPr>
              <a:t>U</a:t>
            </a:r>
            <a:r>
              <a:rPr sz="1100" spc="-120" dirty="0">
                <a:solidFill>
                  <a:srgbClr val="162C56"/>
                </a:solidFill>
                <a:latin typeface="Geneva"/>
                <a:cs typeface="Geneva"/>
              </a:rPr>
              <a:t>N</a:t>
            </a:r>
            <a:r>
              <a:rPr sz="1100" spc="-110" dirty="0">
                <a:solidFill>
                  <a:srgbClr val="162C56"/>
                </a:solidFill>
                <a:latin typeface="Geneva"/>
                <a:cs typeface="Geneva"/>
              </a:rPr>
              <a:t>T</a:t>
            </a:r>
            <a:r>
              <a:rPr sz="1100" dirty="0">
                <a:solidFill>
                  <a:srgbClr val="162C56"/>
                </a:solidFill>
                <a:latin typeface="Geneva"/>
                <a:cs typeface="Geneva"/>
              </a:rPr>
              <a:t>I</a:t>
            </a:r>
            <a:r>
              <a:rPr sz="1100" spc="-40" dirty="0">
                <a:solidFill>
                  <a:srgbClr val="162C56"/>
                </a:solidFill>
                <a:latin typeface="Geneva"/>
                <a:cs typeface="Geneva"/>
              </a:rPr>
              <a:t>NG  </a:t>
            </a:r>
            <a:r>
              <a:rPr sz="1400" spc="-114" dirty="0">
                <a:solidFill>
                  <a:srgbClr val="162C56"/>
                </a:solidFill>
                <a:latin typeface="Geneva"/>
                <a:cs typeface="Geneva"/>
              </a:rPr>
              <a:t>S</a:t>
            </a:r>
            <a:r>
              <a:rPr sz="1100" spc="-114" dirty="0">
                <a:solidFill>
                  <a:srgbClr val="162C56"/>
                </a:solidFill>
                <a:latin typeface="Geneva"/>
                <a:cs typeface="Geneva"/>
              </a:rPr>
              <a:t>OFTWARE</a:t>
            </a:r>
            <a:endParaRPr sz="1100">
              <a:latin typeface="Geneva"/>
              <a:cs typeface="Genev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44500" y="356361"/>
            <a:ext cx="6326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0" dirty="0"/>
              <a:t>Business </a:t>
            </a:r>
            <a:r>
              <a:rPr sz="3600" spc="-170" dirty="0"/>
              <a:t>Software,</a:t>
            </a:r>
            <a:r>
              <a:rPr sz="3600" spc="-400" dirty="0"/>
              <a:t> </a:t>
            </a:r>
            <a:r>
              <a:rPr sz="3600" spc="-190" dirty="0"/>
              <a:t>Accounting</a:t>
            </a:r>
            <a:endParaRPr sz="3600"/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pc="-100" dirty="0"/>
              <a:t>Track </a:t>
            </a:r>
            <a:r>
              <a:rPr spc="-65" dirty="0"/>
              <a:t>business </a:t>
            </a:r>
            <a:r>
              <a:rPr spc="-85" dirty="0"/>
              <a:t>financial </a:t>
            </a:r>
            <a:r>
              <a:rPr spc="-120" dirty="0"/>
              <a:t>records </a:t>
            </a:r>
            <a:r>
              <a:rPr spc="-85" dirty="0"/>
              <a:t>such</a:t>
            </a:r>
            <a:r>
              <a:rPr spc="-575" dirty="0"/>
              <a:t> </a:t>
            </a:r>
            <a:r>
              <a:rPr spc="-10" dirty="0"/>
              <a:t>as  </a:t>
            </a:r>
            <a:r>
              <a:rPr spc="-40" dirty="0"/>
              <a:t>sales, </a:t>
            </a:r>
            <a:r>
              <a:rPr spc="-70" dirty="0"/>
              <a:t>expenses, </a:t>
            </a:r>
            <a:r>
              <a:rPr spc="-160" dirty="0"/>
              <a:t>inventory, </a:t>
            </a:r>
            <a:r>
              <a:rPr spc="-75" dirty="0"/>
              <a:t>and</a:t>
            </a:r>
            <a:r>
              <a:rPr spc="-455" dirty="0"/>
              <a:t> </a:t>
            </a:r>
            <a:r>
              <a:rPr spc="-110" dirty="0"/>
              <a:t>assets</a:t>
            </a: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pc="-40" dirty="0"/>
              <a:t>Many</a:t>
            </a:r>
            <a:r>
              <a:rPr spc="-175" dirty="0"/>
              <a:t> </a:t>
            </a:r>
            <a:r>
              <a:rPr spc="-114" dirty="0"/>
              <a:t>advantages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01700" y="2581173"/>
            <a:ext cx="3297554" cy="203771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00"/>
              </a:spcBef>
              <a:buChar char="•"/>
              <a:tabLst>
                <a:tab pos="299720" algn="l"/>
              </a:tabLst>
            </a:pPr>
            <a:r>
              <a:rPr sz="2800" spc="-40" dirty="0">
                <a:solidFill>
                  <a:srgbClr val="001F5F"/>
                </a:solidFill>
                <a:latin typeface="Geneva"/>
                <a:cs typeface="Geneva"/>
              </a:rPr>
              <a:t>Reduced</a:t>
            </a:r>
            <a:r>
              <a:rPr sz="2800" spc="-15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14" dirty="0">
                <a:solidFill>
                  <a:srgbClr val="001F5F"/>
                </a:solidFill>
                <a:latin typeface="Geneva"/>
                <a:cs typeface="Geneva"/>
              </a:rPr>
              <a:t>errors</a:t>
            </a:r>
            <a:endParaRPr sz="2800">
              <a:latin typeface="Geneva"/>
              <a:cs typeface="Geneva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720" algn="l"/>
              </a:tabLst>
            </a:pPr>
            <a:r>
              <a:rPr sz="2800" spc="-90" dirty="0">
                <a:solidFill>
                  <a:srgbClr val="001F5F"/>
                </a:solidFill>
                <a:latin typeface="Geneva"/>
                <a:cs typeface="Geneva"/>
              </a:rPr>
              <a:t>Faster</a:t>
            </a:r>
            <a:endParaRPr sz="2800">
              <a:latin typeface="Geneva"/>
              <a:cs typeface="Geneva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720" algn="l"/>
              </a:tabLst>
            </a:pPr>
            <a:r>
              <a:rPr sz="2800" spc="-65" dirty="0">
                <a:solidFill>
                  <a:srgbClr val="001F5F"/>
                </a:solidFill>
                <a:latin typeface="Geneva"/>
                <a:cs typeface="Geneva"/>
              </a:rPr>
              <a:t>Inexpensive</a:t>
            </a:r>
            <a:endParaRPr sz="2800">
              <a:latin typeface="Geneva"/>
              <a:cs typeface="Geneva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720" algn="l"/>
              </a:tabLst>
            </a:pPr>
            <a:r>
              <a:rPr sz="2800" spc="-185" dirty="0">
                <a:solidFill>
                  <a:srgbClr val="001F5F"/>
                </a:solidFill>
                <a:latin typeface="Geneva"/>
                <a:cs typeface="Geneva"/>
              </a:rPr>
              <a:t>Better</a:t>
            </a:r>
            <a:r>
              <a:rPr sz="2800" spc="-21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20" dirty="0">
                <a:solidFill>
                  <a:srgbClr val="001F5F"/>
                </a:solidFill>
                <a:latin typeface="Geneva"/>
                <a:cs typeface="Geneva"/>
              </a:rPr>
              <a:t>organization</a:t>
            </a:r>
            <a:endParaRPr sz="2800">
              <a:latin typeface="Geneva"/>
              <a:cs typeface="Genev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7886"/>
            <a:ext cx="7157720" cy="502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00" spc="-45" dirty="0"/>
              <a:t>Discussion </a:t>
            </a:r>
            <a:r>
              <a:rPr sz="3100" spc="-95" dirty="0"/>
              <a:t>Point </a:t>
            </a:r>
            <a:r>
              <a:rPr sz="3100" spc="-240" dirty="0"/>
              <a:t>#2: </a:t>
            </a:r>
            <a:r>
              <a:rPr sz="3100" spc="-145" dirty="0"/>
              <a:t>Accounting</a:t>
            </a:r>
            <a:r>
              <a:rPr sz="3100" spc="-210" dirty="0"/>
              <a:t> </a:t>
            </a:r>
            <a:r>
              <a:rPr sz="3100" spc="-120" dirty="0"/>
              <a:t>System</a:t>
            </a:r>
            <a:endParaRPr sz="3100"/>
          </a:p>
        </p:txBody>
      </p:sp>
      <p:sp>
        <p:nvSpPr>
          <p:cNvPr id="3" name="object 3"/>
          <p:cNvSpPr/>
          <p:nvPr/>
        </p:nvSpPr>
        <p:spPr>
          <a:xfrm>
            <a:off x="0" y="2895600"/>
            <a:ext cx="1620012" cy="2714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895502"/>
            <a:ext cx="8047355" cy="2594610"/>
          </a:xfrm>
          <a:prstGeom prst="rect">
            <a:avLst/>
          </a:prstGeom>
        </p:spPr>
        <p:txBody>
          <a:bodyPr vert="horz" wrap="square" lIns="0" tIns="2241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64"/>
              </a:spcBef>
            </a:pPr>
            <a:r>
              <a:rPr sz="2800" spc="-275" dirty="0">
                <a:solidFill>
                  <a:srgbClr val="1F487C"/>
                </a:solidFill>
                <a:latin typeface="Geneva"/>
                <a:cs typeface="Geneva"/>
              </a:rPr>
              <a:t>Take </a:t>
            </a:r>
            <a:r>
              <a:rPr sz="2800" spc="-265" dirty="0">
                <a:solidFill>
                  <a:srgbClr val="1F487C"/>
                </a:solidFill>
                <a:latin typeface="Geneva"/>
                <a:cs typeface="Geneva"/>
              </a:rPr>
              <a:t>some </a:t>
            </a:r>
            <a:r>
              <a:rPr sz="2800" spc="-210" dirty="0">
                <a:solidFill>
                  <a:srgbClr val="1F487C"/>
                </a:solidFill>
                <a:latin typeface="Geneva"/>
                <a:cs typeface="Geneva"/>
              </a:rPr>
              <a:t>time </a:t>
            </a:r>
            <a:r>
              <a:rPr sz="2800" spc="-265" dirty="0">
                <a:solidFill>
                  <a:srgbClr val="1F487C"/>
                </a:solidFill>
                <a:latin typeface="Geneva"/>
                <a:cs typeface="Geneva"/>
              </a:rPr>
              <a:t>to </a:t>
            </a:r>
            <a:r>
              <a:rPr sz="2800" spc="-185" dirty="0">
                <a:solidFill>
                  <a:srgbClr val="1F487C"/>
                </a:solidFill>
                <a:latin typeface="Geneva"/>
                <a:cs typeface="Geneva"/>
              </a:rPr>
              <a:t>think </a:t>
            </a:r>
            <a:r>
              <a:rPr sz="2800" spc="-229" dirty="0">
                <a:solidFill>
                  <a:srgbClr val="1F487C"/>
                </a:solidFill>
                <a:latin typeface="Geneva"/>
                <a:cs typeface="Geneva"/>
              </a:rPr>
              <a:t>about </a:t>
            </a:r>
            <a:r>
              <a:rPr sz="2800" spc="-210" dirty="0">
                <a:solidFill>
                  <a:srgbClr val="1F487C"/>
                </a:solidFill>
                <a:latin typeface="Geneva"/>
                <a:cs typeface="Geneva"/>
              </a:rPr>
              <a:t>your </a:t>
            </a:r>
            <a:r>
              <a:rPr sz="2800" spc="-235" dirty="0">
                <a:solidFill>
                  <a:srgbClr val="1F487C"/>
                </a:solidFill>
                <a:latin typeface="Geneva"/>
                <a:cs typeface="Geneva"/>
              </a:rPr>
              <a:t>accounting</a:t>
            </a:r>
            <a:r>
              <a:rPr sz="2800" spc="-72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80" dirty="0">
                <a:solidFill>
                  <a:srgbClr val="1F487C"/>
                </a:solidFill>
                <a:latin typeface="Geneva"/>
                <a:cs typeface="Geneva"/>
              </a:rPr>
              <a:t>system.</a:t>
            </a:r>
            <a:endParaRPr sz="2800">
              <a:latin typeface="Geneva"/>
              <a:cs typeface="Geneva"/>
            </a:endParaRPr>
          </a:p>
          <a:p>
            <a:pPr marL="2353310" indent="-711835">
              <a:lnSpc>
                <a:spcPct val="100000"/>
              </a:lnSpc>
              <a:spcBef>
                <a:spcPts val="1664"/>
              </a:spcBef>
              <a:buChar char="•"/>
              <a:tabLst>
                <a:tab pos="2352675" algn="l"/>
                <a:tab pos="2353310" algn="l"/>
              </a:tabLst>
            </a:pPr>
            <a:r>
              <a:rPr sz="2800" spc="-225" dirty="0">
                <a:solidFill>
                  <a:srgbClr val="1F487C"/>
                </a:solidFill>
                <a:latin typeface="Geneva"/>
                <a:cs typeface="Geneva"/>
              </a:rPr>
              <a:t>Describe</a:t>
            </a:r>
            <a:r>
              <a:rPr sz="2800" spc="-29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155" dirty="0">
                <a:solidFill>
                  <a:srgbClr val="1F487C"/>
                </a:solidFill>
                <a:latin typeface="Geneva"/>
                <a:cs typeface="Geneva"/>
              </a:rPr>
              <a:t>it.</a:t>
            </a:r>
            <a:endParaRPr sz="2800">
              <a:latin typeface="Geneva"/>
              <a:cs typeface="Geneva"/>
            </a:endParaRPr>
          </a:p>
          <a:p>
            <a:pPr marL="2353310" indent="-711835">
              <a:lnSpc>
                <a:spcPct val="100000"/>
              </a:lnSpc>
              <a:spcBef>
                <a:spcPts val="240"/>
              </a:spcBef>
              <a:buChar char="•"/>
              <a:tabLst>
                <a:tab pos="2352675" algn="l"/>
                <a:tab pos="2353310" algn="l"/>
              </a:tabLst>
            </a:pPr>
            <a:r>
              <a:rPr sz="2800" spc="-204" dirty="0">
                <a:solidFill>
                  <a:srgbClr val="1F487C"/>
                </a:solidFill>
                <a:latin typeface="Geneva"/>
                <a:cs typeface="Geneva"/>
              </a:rPr>
              <a:t>How </a:t>
            </a:r>
            <a:r>
              <a:rPr sz="2800" spc="-235" dirty="0">
                <a:solidFill>
                  <a:srgbClr val="1F487C"/>
                </a:solidFill>
                <a:latin typeface="Geneva"/>
                <a:cs typeface="Geneva"/>
              </a:rPr>
              <a:t>might </a:t>
            </a:r>
            <a:r>
              <a:rPr sz="2800" spc="-165" dirty="0">
                <a:solidFill>
                  <a:srgbClr val="1F487C"/>
                </a:solidFill>
                <a:latin typeface="Geneva"/>
                <a:cs typeface="Geneva"/>
              </a:rPr>
              <a:t>it </a:t>
            </a:r>
            <a:r>
              <a:rPr sz="2800" spc="-235" dirty="0">
                <a:solidFill>
                  <a:srgbClr val="1F487C"/>
                </a:solidFill>
                <a:latin typeface="Geneva"/>
                <a:cs typeface="Geneva"/>
              </a:rPr>
              <a:t>be</a:t>
            </a:r>
            <a:r>
              <a:rPr sz="2800" spc="-58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15" dirty="0">
                <a:solidFill>
                  <a:srgbClr val="1F487C"/>
                </a:solidFill>
                <a:latin typeface="Geneva"/>
                <a:cs typeface="Geneva"/>
              </a:rPr>
              <a:t>improved?</a:t>
            </a:r>
            <a:endParaRPr sz="2800">
              <a:latin typeface="Geneva"/>
              <a:cs typeface="Geneva"/>
            </a:endParaRPr>
          </a:p>
          <a:p>
            <a:pPr marL="2353310" marR="385445" indent="-711835">
              <a:lnSpc>
                <a:spcPts val="3000"/>
              </a:lnSpc>
              <a:spcBef>
                <a:spcPts val="615"/>
              </a:spcBef>
              <a:buChar char="•"/>
              <a:tabLst>
                <a:tab pos="2352675" algn="l"/>
                <a:tab pos="2353310" algn="l"/>
              </a:tabLst>
            </a:pPr>
            <a:r>
              <a:rPr sz="2800" spc="-215" dirty="0">
                <a:solidFill>
                  <a:srgbClr val="1F487C"/>
                </a:solidFill>
                <a:latin typeface="Geneva"/>
                <a:cs typeface="Geneva"/>
              </a:rPr>
              <a:t>What </a:t>
            </a:r>
            <a:r>
              <a:rPr sz="2800" spc="-225" dirty="0">
                <a:solidFill>
                  <a:srgbClr val="1F487C"/>
                </a:solidFill>
                <a:latin typeface="Geneva"/>
                <a:cs typeface="Geneva"/>
              </a:rPr>
              <a:t>specific improvements </a:t>
            </a:r>
            <a:r>
              <a:rPr sz="2800" spc="-180" dirty="0">
                <a:solidFill>
                  <a:srgbClr val="1F487C"/>
                </a:solidFill>
                <a:latin typeface="Geneva"/>
                <a:cs typeface="Geneva"/>
              </a:rPr>
              <a:t>are</a:t>
            </a:r>
            <a:r>
              <a:rPr sz="2800" spc="-530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50" dirty="0">
                <a:solidFill>
                  <a:srgbClr val="1F487C"/>
                </a:solidFill>
                <a:latin typeface="Geneva"/>
                <a:cs typeface="Geneva"/>
              </a:rPr>
              <a:t>you  </a:t>
            </a:r>
            <a:r>
              <a:rPr sz="2800" spc="-190" dirty="0">
                <a:solidFill>
                  <a:srgbClr val="1F487C"/>
                </a:solidFill>
                <a:latin typeface="Geneva"/>
                <a:cs typeface="Geneva"/>
              </a:rPr>
              <a:t>thinking</a:t>
            </a:r>
            <a:r>
              <a:rPr sz="2800" spc="-275" dirty="0">
                <a:solidFill>
                  <a:srgbClr val="1F487C"/>
                </a:solidFill>
                <a:latin typeface="Geneva"/>
                <a:cs typeface="Geneva"/>
              </a:rPr>
              <a:t> </a:t>
            </a:r>
            <a:r>
              <a:rPr sz="2800" spc="-240" dirty="0">
                <a:solidFill>
                  <a:srgbClr val="1F487C"/>
                </a:solidFill>
                <a:latin typeface="Geneva"/>
                <a:cs typeface="Geneva"/>
              </a:rPr>
              <a:t>about?</a:t>
            </a:r>
            <a:endParaRPr sz="2800">
              <a:latin typeface="Geneva"/>
              <a:cs typeface="Genev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2"/>
            <a:ext cx="49676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>
                <a:solidFill>
                  <a:srgbClr val="C9A439"/>
                </a:solidFill>
              </a:rPr>
              <a:t>Business </a:t>
            </a:r>
            <a:r>
              <a:rPr spc="-160" dirty="0">
                <a:solidFill>
                  <a:srgbClr val="C9A439"/>
                </a:solidFill>
              </a:rPr>
              <a:t>Software</a:t>
            </a:r>
            <a:r>
              <a:rPr spc="-405" dirty="0">
                <a:solidFill>
                  <a:srgbClr val="C9A439"/>
                </a:solidFill>
              </a:rPr>
              <a:t> </a:t>
            </a:r>
            <a:r>
              <a:rPr spc="-90" dirty="0">
                <a:solidFill>
                  <a:srgbClr val="C9A439"/>
                </a:solidFill>
              </a:rPr>
              <a:t>Training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046734"/>
            <a:ext cx="8177530" cy="42176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har char="•"/>
              <a:tabLst>
                <a:tab pos="286385" algn="l"/>
                <a:tab pos="287020" algn="l"/>
              </a:tabLst>
            </a:pPr>
            <a:r>
              <a:rPr sz="2400" spc="-100" dirty="0">
                <a:solidFill>
                  <a:srgbClr val="122E5A"/>
                </a:solidFill>
                <a:latin typeface="Geneva"/>
                <a:cs typeface="Geneva"/>
              </a:rPr>
              <a:t>Tutorials </a:t>
            </a:r>
            <a:r>
              <a:rPr sz="2400" spc="-60" dirty="0">
                <a:solidFill>
                  <a:srgbClr val="122E5A"/>
                </a:solidFill>
                <a:latin typeface="Geneva"/>
                <a:cs typeface="Geneva"/>
              </a:rPr>
              <a:t>and </a:t>
            </a:r>
            <a:r>
              <a:rPr sz="2400" spc="-125" dirty="0">
                <a:solidFill>
                  <a:srgbClr val="122E5A"/>
                </a:solidFill>
                <a:latin typeface="Geneva"/>
                <a:cs typeface="Geneva"/>
              </a:rPr>
              <a:t>free</a:t>
            </a:r>
            <a:r>
              <a:rPr sz="2400" spc="-24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400" spc="-105" dirty="0">
                <a:solidFill>
                  <a:srgbClr val="122E5A"/>
                </a:solidFill>
                <a:latin typeface="Geneva"/>
                <a:cs typeface="Geneva"/>
              </a:rPr>
              <a:t>trials</a:t>
            </a:r>
            <a:endParaRPr sz="2400">
              <a:latin typeface="Geneva"/>
              <a:cs typeface="Genev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har char="•"/>
              <a:tabLst>
                <a:tab pos="286385" algn="l"/>
                <a:tab pos="287020" algn="l"/>
              </a:tabLst>
            </a:pPr>
            <a:r>
              <a:rPr sz="2400" spc="-25" dirty="0">
                <a:solidFill>
                  <a:srgbClr val="122E5A"/>
                </a:solidFill>
                <a:latin typeface="Geneva"/>
                <a:cs typeface="Geneva"/>
              </a:rPr>
              <a:t>Online </a:t>
            </a:r>
            <a:r>
              <a:rPr sz="2400" spc="-145" dirty="0">
                <a:solidFill>
                  <a:srgbClr val="122E5A"/>
                </a:solidFill>
                <a:latin typeface="Geneva"/>
                <a:cs typeface="Geneva"/>
              </a:rPr>
              <a:t>software </a:t>
            </a:r>
            <a:r>
              <a:rPr sz="2400" spc="-110" dirty="0">
                <a:solidFill>
                  <a:srgbClr val="122E5A"/>
                </a:solidFill>
                <a:latin typeface="Geneva"/>
                <a:cs typeface="Geneva"/>
              </a:rPr>
              <a:t>training </a:t>
            </a:r>
            <a:r>
              <a:rPr sz="2400" spc="-60" dirty="0">
                <a:solidFill>
                  <a:srgbClr val="122E5A"/>
                </a:solidFill>
                <a:latin typeface="Geneva"/>
                <a:cs typeface="Geneva"/>
              </a:rPr>
              <a:t>and</a:t>
            </a:r>
            <a:r>
              <a:rPr sz="2400" spc="-23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400" spc="-75" dirty="0">
                <a:solidFill>
                  <a:srgbClr val="122E5A"/>
                </a:solidFill>
                <a:latin typeface="Geneva"/>
                <a:cs typeface="Geneva"/>
              </a:rPr>
              <a:t>webinars</a:t>
            </a:r>
            <a:endParaRPr sz="2400">
              <a:latin typeface="Geneva"/>
              <a:cs typeface="Genev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har char="•"/>
              <a:tabLst>
                <a:tab pos="286385" algn="l"/>
                <a:tab pos="287020" algn="l"/>
              </a:tabLst>
            </a:pPr>
            <a:r>
              <a:rPr sz="2400" spc="-55" dirty="0">
                <a:solidFill>
                  <a:srgbClr val="122E5A"/>
                </a:solidFill>
                <a:latin typeface="Geneva"/>
                <a:cs typeface="Geneva"/>
              </a:rPr>
              <a:t>YouTube</a:t>
            </a:r>
            <a:endParaRPr sz="2400">
              <a:latin typeface="Geneva"/>
              <a:cs typeface="Genev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har char="•"/>
              <a:tabLst>
                <a:tab pos="286385" algn="l"/>
                <a:tab pos="287020" algn="l"/>
                <a:tab pos="3946525" algn="l"/>
              </a:tabLst>
            </a:pPr>
            <a:r>
              <a:rPr sz="2400" spc="20" dirty="0">
                <a:solidFill>
                  <a:srgbClr val="122E5A"/>
                </a:solidFill>
                <a:latin typeface="Geneva"/>
                <a:cs typeface="Geneva"/>
              </a:rPr>
              <a:t>SBA </a:t>
            </a:r>
            <a:r>
              <a:rPr sz="2400" spc="-35" dirty="0">
                <a:solidFill>
                  <a:srgbClr val="122E5A"/>
                </a:solidFill>
                <a:latin typeface="Geneva"/>
                <a:cs typeface="Geneva"/>
              </a:rPr>
              <a:t>Resource</a:t>
            </a:r>
            <a:r>
              <a:rPr sz="2400" spc="-254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400" spc="-75" dirty="0">
                <a:solidFill>
                  <a:srgbClr val="122E5A"/>
                </a:solidFill>
                <a:latin typeface="Geneva"/>
                <a:cs typeface="Geneva"/>
              </a:rPr>
              <a:t>Partners</a:t>
            </a:r>
            <a:r>
              <a:rPr sz="2400" spc="-13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400" spc="95" dirty="0">
                <a:solidFill>
                  <a:srgbClr val="122E5A"/>
                </a:solidFill>
                <a:latin typeface="Geneva"/>
                <a:cs typeface="Geneva"/>
              </a:rPr>
              <a:t>–	</a:t>
            </a:r>
            <a:r>
              <a:rPr sz="2400" spc="140" dirty="0">
                <a:solidFill>
                  <a:srgbClr val="122E5A"/>
                </a:solidFill>
                <a:latin typeface="Geneva"/>
                <a:cs typeface="Geneva"/>
              </a:rPr>
              <a:t>SCORE,</a:t>
            </a:r>
            <a:endParaRPr sz="2400">
              <a:latin typeface="Geneva"/>
              <a:cs typeface="Geneva"/>
            </a:endParaRPr>
          </a:p>
          <a:p>
            <a:pPr marL="286385" marR="5080">
              <a:lnSpc>
                <a:spcPct val="100000"/>
              </a:lnSpc>
            </a:pPr>
            <a:r>
              <a:rPr sz="2400" spc="-15" dirty="0">
                <a:solidFill>
                  <a:srgbClr val="122E5A"/>
                </a:solidFill>
                <a:latin typeface="Geneva"/>
                <a:cs typeface="Geneva"/>
              </a:rPr>
              <a:t>Small </a:t>
            </a:r>
            <a:r>
              <a:rPr sz="2400" spc="-30" dirty="0">
                <a:solidFill>
                  <a:srgbClr val="122E5A"/>
                </a:solidFill>
                <a:latin typeface="Geneva"/>
                <a:cs typeface="Geneva"/>
              </a:rPr>
              <a:t>Business </a:t>
            </a:r>
            <a:r>
              <a:rPr sz="2400" spc="-110" dirty="0">
                <a:solidFill>
                  <a:srgbClr val="122E5A"/>
                </a:solidFill>
                <a:latin typeface="Geneva"/>
                <a:cs typeface="Geneva"/>
              </a:rPr>
              <a:t>Development </a:t>
            </a:r>
            <a:r>
              <a:rPr sz="2400" spc="-80" dirty="0">
                <a:solidFill>
                  <a:srgbClr val="122E5A"/>
                </a:solidFill>
                <a:latin typeface="Geneva"/>
                <a:cs typeface="Geneva"/>
              </a:rPr>
              <a:t>Centers, </a:t>
            </a:r>
            <a:r>
              <a:rPr sz="2400" spc="-90" dirty="0">
                <a:solidFill>
                  <a:srgbClr val="122E5A"/>
                </a:solidFill>
                <a:latin typeface="Geneva"/>
                <a:cs typeface="Geneva"/>
              </a:rPr>
              <a:t>Women’s</a:t>
            </a:r>
            <a:r>
              <a:rPr sz="2400" spc="-39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400" spc="-30" dirty="0">
                <a:solidFill>
                  <a:srgbClr val="122E5A"/>
                </a:solidFill>
                <a:latin typeface="Geneva"/>
                <a:cs typeface="Geneva"/>
              </a:rPr>
              <a:t>Business  </a:t>
            </a:r>
            <a:r>
              <a:rPr sz="2400" spc="-80" dirty="0">
                <a:solidFill>
                  <a:srgbClr val="122E5A"/>
                </a:solidFill>
                <a:latin typeface="Geneva"/>
                <a:cs typeface="Geneva"/>
              </a:rPr>
              <a:t>Centers, </a:t>
            </a:r>
            <a:r>
              <a:rPr sz="2400" spc="130" dirty="0">
                <a:solidFill>
                  <a:srgbClr val="122E5A"/>
                </a:solidFill>
                <a:latin typeface="Geneva"/>
                <a:cs typeface="Geneva"/>
              </a:rPr>
              <a:t>US </a:t>
            </a:r>
            <a:r>
              <a:rPr sz="2400" spc="-105" dirty="0">
                <a:solidFill>
                  <a:srgbClr val="122E5A"/>
                </a:solidFill>
                <a:latin typeface="Geneva"/>
                <a:cs typeface="Geneva"/>
              </a:rPr>
              <a:t>Export </a:t>
            </a:r>
            <a:r>
              <a:rPr sz="2400" spc="-90" dirty="0">
                <a:solidFill>
                  <a:srgbClr val="122E5A"/>
                </a:solidFill>
                <a:latin typeface="Geneva"/>
                <a:cs typeface="Geneva"/>
              </a:rPr>
              <a:t>Assistance</a:t>
            </a:r>
            <a:r>
              <a:rPr sz="2400" spc="-45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400" spc="-80" dirty="0">
                <a:solidFill>
                  <a:srgbClr val="122E5A"/>
                </a:solidFill>
                <a:latin typeface="Geneva"/>
                <a:cs typeface="Geneva"/>
              </a:rPr>
              <a:t>Centers,</a:t>
            </a:r>
            <a:endParaRPr sz="2400">
              <a:latin typeface="Geneva"/>
              <a:cs typeface="Geneva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400" spc="-110" dirty="0">
                <a:solidFill>
                  <a:srgbClr val="122E5A"/>
                </a:solidFill>
                <a:latin typeface="Geneva"/>
                <a:cs typeface="Geneva"/>
              </a:rPr>
              <a:t>Veterans </a:t>
            </a:r>
            <a:r>
              <a:rPr sz="2400" spc="-30" dirty="0">
                <a:solidFill>
                  <a:srgbClr val="122E5A"/>
                </a:solidFill>
                <a:latin typeface="Geneva"/>
                <a:cs typeface="Geneva"/>
              </a:rPr>
              <a:t>Business </a:t>
            </a:r>
            <a:r>
              <a:rPr sz="2400" spc="-90" dirty="0">
                <a:solidFill>
                  <a:srgbClr val="122E5A"/>
                </a:solidFill>
                <a:latin typeface="Geneva"/>
                <a:cs typeface="Geneva"/>
              </a:rPr>
              <a:t>Outreach</a:t>
            </a:r>
            <a:r>
              <a:rPr sz="2400" spc="-26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400" spc="-80" dirty="0">
                <a:solidFill>
                  <a:srgbClr val="122E5A"/>
                </a:solidFill>
                <a:latin typeface="Geneva"/>
                <a:cs typeface="Geneva"/>
              </a:rPr>
              <a:t>Centers</a:t>
            </a:r>
            <a:endParaRPr sz="2400">
              <a:latin typeface="Geneva"/>
              <a:cs typeface="Genev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har char="•"/>
              <a:tabLst>
                <a:tab pos="286385" algn="l"/>
                <a:tab pos="287020" algn="l"/>
              </a:tabLst>
            </a:pPr>
            <a:r>
              <a:rPr sz="2400" spc="-110" dirty="0">
                <a:solidFill>
                  <a:srgbClr val="122E5A"/>
                </a:solidFill>
                <a:latin typeface="Geneva"/>
                <a:cs typeface="Geneva"/>
              </a:rPr>
              <a:t>Community</a:t>
            </a:r>
            <a:r>
              <a:rPr sz="2400" spc="-12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400" spc="-40" dirty="0">
                <a:solidFill>
                  <a:srgbClr val="122E5A"/>
                </a:solidFill>
                <a:latin typeface="Geneva"/>
                <a:cs typeface="Geneva"/>
              </a:rPr>
              <a:t>Colleges</a:t>
            </a:r>
            <a:endParaRPr sz="2400">
              <a:latin typeface="Geneva"/>
              <a:cs typeface="Genev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har char="•"/>
              <a:tabLst>
                <a:tab pos="286385" algn="l"/>
                <a:tab pos="287020" algn="l"/>
              </a:tabLst>
            </a:pPr>
            <a:r>
              <a:rPr sz="2400" spc="-140" dirty="0">
                <a:solidFill>
                  <a:srgbClr val="122E5A"/>
                </a:solidFill>
                <a:latin typeface="Geneva"/>
                <a:cs typeface="Geneva"/>
              </a:rPr>
              <a:t>Accountants</a:t>
            </a:r>
            <a:endParaRPr sz="2400">
              <a:latin typeface="Geneva"/>
              <a:cs typeface="Genev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har char="•"/>
              <a:tabLst>
                <a:tab pos="286385" algn="l"/>
                <a:tab pos="287020" algn="l"/>
              </a:tabLst>
            </a:pPr>
            <a:r>
              <a:rPr sz="2400" spc="-70" dirty="0">
                <a:solidFill>
                  <a:srgbClr val="122E5A"/>
                </a:solidFill>
                <a:latin typeface="Geneva"/>
                <a:cs typeface="Geneva"/>
              </a:rPr>
              <a:t>Bookkeepers </a:t>
            </a:r>
            <a:r>
              <a:rPr sz="2400" spc="-60" dirty="0">
                <a:solidFill>
                  <a:srgbClr val="122E5A"/>
                </a:solidFill>
                <a:latin typeface="Geneva"/>
                <a:cs typeface="Geneva"/>
              </a:rPr>
              <a:t>and</a:t>
            </a:r>
            <a:r>
              <a:rPr sz="2400" spc="-17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400" spc="-95" dirty="0">
                <a:solidFill>
                  <a:srgbClr val="122E5A"/>
                </a:solidFill>
                <a:latin typeface="Geneva"/>
                <a:cs typeface="Geneva"/>
              </a:rPr>
              <a:t>Consultants</a:t>
            </a:r>
            <a:endParaRPr sz="2400">
              <a:latin typeface="Geneva"/>
              <a:cs typeface="Gene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95159" y="623316"/>
            <a:ext cx="1767840" cy="1979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840" y="1779777"/>
            <a:ext cx="8414613" cy="290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761" y="661999"/>
            <a:ext cx="242443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0" spc="-695" dirty="0">
                <a:solidFill>
                  <a:srgbClr val="000000"/>
                </a:solidFill>
              </a:rPr>
              <a:t>Now</a:t>
            </a:r>
            <a:endParaRPr sz="100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06570" y="5219191"/>
            <a:ext cx="46520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0" dirty="0">
                <a:solidFill>
                  <a:srgbClr val="C9A439"/>
                </a:solidFill>
                <a:latin typeface="Geneva"/>
                <a:cs typeface="Geneva"/>
              </a:rPr>
              <a:t>Refine </a:t>
            </a:r>
            <a:r>
              <a:rPr sz="3200" spc="-15" dirty="0">
                <a:solidFill>
                  <a:srgbClr val="C9A439"/>
                </a:solidFill>
                <a:latin typeface="Geneva"/>
                <a:cs typeface="Geneva"/>
              </a:rPr>
              <a:t>as </a:t>
            </a:r>
            <a:r>
              <a:rPr sz="3200" spc="-70" dirty="0">
                <a:solidFill>
                  <a:srgbClr val="C9A439"/>
                </a:solidFill>
                <a:latin typeface="Geneva"/>
                <a:cs typeface="Geneva"/>
              </a:rPr>
              <a:t>business</a:t>
            </a:r>
            <a:r>
              <a:rPr sz="3200" spc="-590" dirty="0">
                <a:solidFill>
                  <a:srgbClr val="C9A439"/>
                </a:solidFill>
                <a:latin typeface="Geneva"/>
                <a:cs typeface="Geneva"/>
              </a:rPr>
              <a:t> </a:t>
            </a:r>
            <a:r>
              <a:rPr sz="3200" spc="-145" dirty="0">
                <a:solidFill>
                  <a:srgbClr val="C9A439"/>
                </a:solidFill>
                <a:latin typeface="Geneva"/>
                <a:cs typeface="Geneva"/>
              </a:rPr>
              <a:t>grows</a:t>
            </a:r>
            <a:endParaRPr sz="3200">
              <a:latin typeface="Geneva"/>
              <a:cs typeface="Genev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356362"/>
            <a:ext cx="65246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4" dirty="0">
                <a:solidFill>
                  <a:srgbClr val="C1951C"/>
                </a:solidFill>
                <a:latin typeface="Geneva"/>
                <a:cs typeface="Geneva"/>
              </a:rPr>
              <a:t>Start </a:t>
            </a:r>
            <a:r>
              <a:rPr sz="3200" spc="-150" dirty="0">
                <a:solidFill>
                  <a:srgbClr val="C1951C"/>
                </a:solidFill>
                <a:latin typeface="Geneva"/>
                <a:cs typeface="Geneva"/>
              </a:rPr>
              <a:t>now </a:t>
            </a:r>
            <a:r>
              <a:rPr sz="3200" spc="-210" dirty="0">
                <a:solidFill>
                  <a:srgbClr val="C1951C"/>
                </a:solidFill>
                <a:latin typeface="Geneva"/>
                <a:cs typeface="Geneva"/>
              </a:rPr>
              <a:t>with </a:t>
            </a:r>
            <a:r>
              <a:rPr sz="3200" spc="-155" dirty="0">
                <a:solidFill>
                  <a:srgbClr val="C1951C"/>
                </a:solidFill>
                <a:latin typeface="Geneva"/>
                <a:cs typeface="Geneva"/>
              </a:rPr>
              <a:t>something </a:t>
            </a:r>
            <a:r>
              <a:rPr sz="3200" spc="-290" dirty="0">
                <a:solidFill>
                  <a:srgbClr val="C1951C"/>
                </a:solidFill>
                <a:latin typeface="Geneva"/>
                <a:cs typeface="Geneva"/>
              </a:rPr>
              <a:t>that</a:t>
            </a:r>
            <a:r>
              <a:rPr sz="3200" spc="-265" dirty="0">
                <a:solidFill>
                  <a:srgbClr val="C1951C"/>
                </a:solidFill>
                <a:latin typeface="Geneva"/>
                <a:cs typeface="Geneva"/>
              </a:rPr>
              <a:t> </a:t>
            </a:r>
            <a:r>
              <a:rPr sz="3200" spc="-135" dirty="0">
                <a:solidFill>
                  <a:srgbClr val="C1951C"/>
                </a:solidFill>
                <a:latin typeface="Geneva"/>
                <a:cs typeface="Geneva"/>
              </a:rPr>
              <a:t>works</a:t>
            </a:r>
            <a:endParaRPr sz="3200">
              <a:latin typeface="Geneva"/>
              <a:cs typeface="Genev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2"/>
            <a:ext cx="4540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95" dirty="0"/>
              <a:t>Key </a:t>
            </a:r>
            <a:r>
              <a:rPr spc="-100" dirty="0"/>
              <a:t>Points </a:t>
            </a:r>
            <a:r>
              <a:rPr spc="-345" dirty="0"/>
              <a:t>to</a:t>
            </a:r>
            <a:r>
              <a:rPr spc="-395" dirty="0"/>
              <a:t> </a:t>
            </a:r>
            <a:r>
              <a:rPr spc="-75" dirty="0"/>
              <a:t>Remember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119885"/>
            <a:ext cx="762889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marR="5080" indent="-347345">
              <a:lnSpc>
                <a:spcPct val="100000"/>
              </a:lnSpc>
              <a:spcBef>
                <a:spcPts val="100"/>
              </a:spcBef>
              <a:buChar char="•"/>
              <a:tabLst>
                <a:tab pos="360045" algn="l"/>
                <a:tab pos="360680" algn="l"/>
              </a:tabLst>
            </a:pPr>
            <a:r>
              <a:rPr sz="3000" spc="25" dirty="0">
                <a:solidFill>
                  <a:srgbClr val="122E5A"/>
                </a:solidFill>
                <a:latin typeface="Geneva"/>
                <a:cs typeface="Geneva"/>
              </a:rPr>
              <a:t>Use </a:t>
            </a:r>
            <a:r>
              <a:rPr sz="3000" spc="-135" dirty="0">
                <a:solidFill>
                  <a:srgbClr val="122E5A"/>
                </a:solidFill>
                <a:latin typeface="Geneva"/>
                <a:cs typeface="Geneva"/>
              </a:rPr>
              <a:t>record </a:t>
            </a:r>
            <a:r>
              <a:rPr sz="3000" spc="-95" dirty="0">
                <a:solidFill>
                  <a:srgbClr val="122E5A"/>
                </a:solidFill>
                <a:latin typeface="Geneva"/>
                <a:cs typeface="Geneva"/>
              </a:rPr>
              <a:t>keeping </a:t>
            </a:r>
            <a:r>
              <a:rPr sz="3000" spc="-175" dirty="0">
                <a:solidFill>
                  <a:srgbClr val="122E5A"/>
                </a:solidFill>
                <a:latin typeface="Geneva"/>
                <a:cs typeface="Geneva"/>
              </a:rPr>
              <a:t>tools </a:t>
            </a:r>
            <a:r>
              <a:rPr sz="3000" spc="-275" dirty="0">
                <a:solidFill>
                  <a:srgbClr val="122E5A"/>
                </a:solidFill>
                <a:latin typeface="Geneva"/>
                <a:cs typeface="Geneva"/>
              </a:rPr>
              <a:t>that </a:t>
            </a:r>
            <a:r>
              <a:rPr sz="3000" spc="-150" dirty="0">
                <a:solidFill>
                  <a:srgbClr val="122E5A"/>
                </a:solidFill>
                <a:latin typeface="Geneva"/>
                <a:cs typeface="Geneva"/>
              </a:rPr>
              <a:t>work </a:t>
            </a:r>
            <a:r>
              <a:rPr sz="3000" spc="-220" dirty="0">
                <a:solidFill>
                  <a:srgbClr val="122E5A"/>
                </a:solidFill>
                <a:latin typeface="Geneva"/>
                <a:cs typeface="Geneva"/>
              </a:rPr>
              <a:t>for</a:t>
            </a:r>
            <a:r>
              <a:rPr sz="3000" spc="-45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55" dirty="0">
                <a:solidFill>
                  <a:srgbClr val="122E5A"/>
                </a:solidFill>
                <a:latin typeface="Geneva"/>
                <a:cs typeface="Geneva"/>
              </a:rPr>
              <a:t>your  </a:t>
            </a:r>
            <a:r>
              <a:rPr sz="3000" spc="-65" dirty="0">
                <a:solidFill>
                  <a:srgbClr val="122E5A"/>
                </a:solidFill>
                <a:latin typeface="Geneva"/>
                <a:cs typeface="Geneva"/>
              </a:rPr>
              <a:t>business </a:t>
            </a:r>
            <a:r>
              <a:rPr sz="3000" spc="-200" dirty="0">
                <a:solidFill>
                  <a:srgbClr val="122E5A"/>
                </a:solidFill>
                <a:latin typeface="Geneva"/>
                <a:cs typeface="Geneva"/>
              </a:rPr>
              <a:t>type,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size, and</a:t>
            </a:r>
            <a:r>
              <a:rPr sz="3000" spc="-39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55" dirty="0">
                <a:solidFill>
                  <a:srgbClr val="122E5A"/>
                </a:solidFill>
                <a:latin typeface="Geneva"/>
                <a:cs typeface="Geneva"/>
              </a:rPr>
              <a:t>complexity</a:t>
            </a:r>
            <a:endParaRPr sz="3000">
              <a:latin typeface="Geneva"/>
              <a:cs typeface="Geneva"/>
            </a:endParaRPr>
          </a:p>
          <a:p>
            <a:pPr marL="360045" marR="1002030" indent="-347345">
              <a:lnSpc>
                <a:spcPct val="100000"/>
              </a:lnSpc>
              <a:spcBef>
                <a:spcPts val="1800"/>
              </a:spcBef>
              <a:buChar char="•"/>
              <a:tabLst>
                <a:tab pos="360045" algn="l"/>
                <a:tab pos="360680" algn="l"/>
              </a:tabLst>
            </a:pP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Evaluate </a:t>
            </a:r>
            <a:r>
              <a:rPr sz="3000" spc="-155" dirty="0">
                <a:solidFill>
                  <a:srgbClr val="122E5A"/>
                </a:solidFill>
                <a:latin typeface="Geneva"/>
                <a:cs typeface="Geneva"/>
              </a:rPr>
              <a:t>your </a:t>
            </a:r>
            <a:r>
              <a:rPr sz="3000" spc="-65" dirty="0">
                <a:solidFill>
                  <a:srgbClr val="122E5A"/>
                </a:solidFill>
                <a:latin typeface="Geneva"/>
                <a:cs typeface="Geneva"/>
              </a:rPr>
              <a:t>business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needs</a:t>
            </a:r>
            <a:r>
              <a:rPr sz="3000" spc="-48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60" dirty="0">
                <a:solidFill>
                  <a:srgbClr val="122E5A"/>
                </a:solidFill>
                <a:latin typeface="Geneva"/>
                <a:cs typeface="Geneva"/>
              </a:rPr>
              <a:t>before  </a:t>
            </a:r>
            <a:r>
              <a:rPr sz="3000" spc="-95" dirty="0">
                <a:solidFill>
                  <a:srgbClr val="122E5A"/>
                </a:solidFill>
                <a:latin typeface="Geneva"/>
                <a:cs typeface="Geneva"/>
              </a:rPr>
              <a:t>purchasing </a:t>
            </a:r>
            <a:r>
              <a:rPr sz="3000" spc="-65" dirty="0">
                <a:solidFill>
                  <a:srgbClr val="122E5A"/>
                </a:solidFill>
                <a:latin typeface="Geneva"/>
                <a:cs typeface="Geneva"/>
              </a:rPr>
              <a:t>business</a:t>
            </a:r>
            <a:r>
              <a:rPr sz="3000" spc="-30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80" dirty="0">
                <a:solidFill>
                  <a:srgbClr val="122E5A"/>
                </a:solidFill>
                <a:latin typeface="Geneva"/>
                <a:cs typeface="Geneva"/>
              </a:rPr>
              <a:t>software</a:t>
            </a:r>
            <a:endParaRPr sz="3000">
              <a:latin typeface="Geneva"/>
              <a:cs typeface="Geneva"/>
            </a:endParaRPr>
          </a:p>
          <a:p>
            <a:pPr marL="360045" indent="-347345">
              <a:lnSpc>
                <a:spcPct val="100000"/>
              </a:lnSpc>
              <a:spcBef>
                <a:spcPts val="1800"/>
              </a:spcBef>
              <a:buChar char="•"/>
              <a:tabLst>
                <a:tab pos="360045" algn="l"/>
                <a:tab pos="360680" algn="l"/>
              </a:tabLst>
            </a:pPr>
            <a:r>
              <a:rPr sz="3000" spc="-90" dirty="0">
                <a:solidFill>
                  <a:srgbClr val="122E5A"/>
                </a:solidFill>
                <a:latin typeface="Geneva"/>
                <a:cs typeface="Geneva"/>
              </a:rPr>
              <a:t>Again </a:t>
            </a:r>
            <a:r>
              <a:rPr sz="3000" spc="120" dirty="0">
                <a:solidFill>
                  <a:srgbClr val="122E5A"/>
                </a:solidFill>
                <a:latin typeface="Geneva"/>
                <a:cs typeface="Geneva"/>
              </a:rPr>
              <a:t>– </a:t>
            </a:r>
            <a:r>
              <a:rPr sz="3000" spc="35" dirty="0">
                <a:solidFill>
                  <a:srgbClr val="122E5A"/>
                </a:solidFill>
                <a:latin typeface="Geneva"/>
                <a:cs typeface="Geneva"/>
              </a:rPr>
              <a:t>START</a:t>
            </a:r>
            <a:r>
              <a:rPr sz="3000" spc="-58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55" dirty="0">
                <a:solidFill>
                  <a:srgbClr val="122E5A"/>
                </a:solidFill>
                <a:latin typeface="Geneva"/>
                <a:cs typeface="Geneva"/>
              </a:rPr>
              <a:t>NOW</a:t>
            </a:r>
            <a:endParaRPr sz="3000">
              <a:latin typeface="Geneva"/>
              <a:cs typeface="Genev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2"/>
            <a:ext cx="17633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Su</a:t>
            </a:r>
            <a:r>
              <a:rPr spc="-50" dirty="0"/>
              <a:t>m</a:t>
            </a:r>
            <a:r>
              <a:rPr spc="-114" dirty="0"/>
              <a:t>m</a:t>
            </a:r>
            <a:r>
              <a:rPr spc="-80" dirty="0"/>
              <a:t>a</a:t>
            </a:r>
            <a:r>
              <a:rPr spc="-200" dirty="0"/>
              <a:t>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9072" y="1119885"/>
            <a:ext cx="6688455" cy="266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 indent="-337820">
              <a:lnSpc>
                <a:spcPct val="100000"/>
              </a:lnSpc>
              <a:spcBef>
                <a:spcPts val="100"/>
              </a:spcBef>
              <a:buChar char="•"/>
              <a:tabLst>
                <a:tab pos="350520" algn="l"/>
                <a:tab pos="351155" algn="l"/>
              </a:tabLst>
            </a:pPr>
            <a:r>
              <a:rPr sz="3000" spc="-145" dirty="0">
                <a:solidFill>
                  <a:srgbClr val="122E5A"/>
                </a:solidFill>
                <a:latin typeface="Geneva"/>
                <a:cs typeface="Geneva"/>
              </a:rPr>
              <a:t>What </a:t>
            </a:r>
            <a:r>
              <a:rPr sz="3000" spc="-100" dirty="0">
                <a:solidFill>
                  <a:srgbClr val="122E5A"/>
                </a:solidFill>
                <a:latin typeface="Geneva"/>
                <a:cs typeface="Geneva"/>
              </a:rPr>
              <a:t>final </a:t>
            </a:r>
            <a:r>
              <a:rPr sz="3000" spc="-125" dirty="0">
                <a:solidFill>
                  <a:srgbClr val="122E5A"/>
                </a:solidFill>
                <a:latin typeface="Geneva"/>
                <a:cs typeface="Geneva"/>
              </a:rPr>
              <a:t>questions </a:t>
            </a:r>
            <a:r>
              <a:rPr sz="3000" spc="-145" dirty="0">
                <a:solidFill>
                  <a:srgbClr val="122E5A"/>
                </a:solidFill>
                <a:latin typeface="Geneva"/>
                <a:cs typeface="Geneva"/>
              </a:rPr>
              <a:t>do </a:t>
            </a:r>
            <a:r>
              <a:rPr sz="3000" spc="-150" dirty="0">
                <a:solidFill>
                  <a:srgbClr val="122E5A"/>
                </a:solidFill>
                <a:latin typeface="Geneva"/>
                <a:cs typeface="Geneva"/>
              </a:rPr>
              <a:t>you</a:t>
            </a:r>
            <a:r>
              <a:rPr sz="3000" spc="-409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have?</a:t>
            </a:r>
            <a:endParaRPr sz="3000">
              <a:latin typeface="Geneva"/>
              <a:cs typeface="Geneva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122E5A"/>
              </a:buClr>
              <a:buFont typeface="Geneva"/>
              <a:buChar char="•"/>
            </a:pPr>
            <a:endParaRPr sz="2900">
              <a:latin typeface="Times"/>
              <a:cs typeface="Times"/>
            </a:endParaRPr>
          </a:p>
          <a:p>
            <a:pPr marL="350520" indent="-337820">
              <a:lnSpc>
                <a:spcPct val="100000"/>
              </a:lnSpc>
              <a:buChar char="•"/>
              <a:tabLst>
                <a:tab pos="350520" algn="l"/>
                <a:tab pos="351155" algn="l"/>
              </a:tabLst>
            </a:pPr>
            <a:r>
              <a:rPr sz="3000" spc="-145" dirty="0">
                <a:solidFill>
                  <a:srgbClr val="122E5A"/>
                </a:solidFill>
                <a:latin typeface="Geneva"/>
                <a:cs typeface="Geneva"/>
              </a:rPr>
              <a:t>What </a:t>
            </a:r>
            <a:r>
              <a:rPr sz="3000" spc="-85" dirty="0">
                <a:solidFill>
                  <a:srgbClr val="122E5A"/>
                </a:solidFill>
                <a:latin typeface="Geneva"/>
                <a:cs typeface="Geneva"/>
              </a:rPr>
              <a:t>have </a:t>
            </a:r>
            <a:r>
              <a:rPr sz="3000" spc="-150" dirty="0">
                <a:solidFill>
                  <a:srgbClr val="122E5A"/>
                </a:solidFill>
                <a:latin typeface="Geneva"/>
                <a:cs typeface="Geneva"/>
              </a:rPr>
              <a:t>you</a:t>
            </a:r>
            <a:r>
              <a:rPr sz="3000" spc="-31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learned?</a:t>
            </a:r>
            <a:endParaRPr sz="3000">
              <a:latin typeface="Geneva"/>
              <a:cs typeface="Geneva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Clr>
                <a:srgbClr val="122E5A"/>
              </a:buClr>
              <a:buFont typeface="Geneva"/>
              <a:buChar char="•"/>
            </a:pPr>
            <a:endParaRPr sz="2900">
              <a:latin typeface="Times"/>
              <a:cs typeface="Times"/>
            </a:endParaRPr>
          </a:p>
          <a:p>
            <a:pPr marL="350520" indent="-337820">
              <a:lnSpc>
                <a:spcPct val="100000"/>
              </a:lnSpc>
              <a:buChar char="•"/>
              <a:tabLst>
                <a:tab pos="350520" algn="l"/>
                <a:tab pos="351155" algn="l"/>
              </a:tabLst>
            </a:pP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How </a:t>
            </a:r>
            <a:r>
              <a:rPr sz="3000" spc="-114" dirty="0">
                <a:solidFill>
                  <a:srgbClr val="122E5A"/>
                </a:solidFill>
                <a:latin typeface="Geneva"/>
                <a:cs typeface="Geneva"/>
              </a:rPr>
              <a:t>would </a:t>
            </a:r>
            <a:r>
              <a:rPr sz="3000" spc="-150" dirty="0">
                <a:solidFill>
                  <a:srgbClr val="122E5A"/>
                </a:solidFill>
                <a:latin typeface="Geneva"/>
                <a:cs typeface="Geneva"/>
              </a:rPr>
              <a:t>you </a:t>
            </a:r>
            <a:r>
              <a:rPr sz="3000" spc="-114" dirty="0">
                <a:solidFill>
                  <a:srgbClr val="122E5A"/>
                </a:solidFill>
                <a:latin typeface="Geneva"/>
                <a:cs typeface="Geneva"/>
              </a:rPr>
              <a:t>evaluate </a:t>
            </a:r>
            <a:r>
              <a:rPr sz="3000" spc="-215" dirty="0">
                <a:solidFill>
                  <a:srgbClr val="122E5A"/>
                </a:solidFill>
                <a:latin typeface="Geneva"/>
                <a:cs typeface="Geneva"/>
              </a:rPr>
              <a:t>the</a:t>
            </a:r>
            <a:r>
              <a:rPr sz="3000" spc="-54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20" dirty="0">
                <a:solidFill>
                  <a:srgbClr val="122E5A"/>
                </a:solidFill>
                <a:latin typeface="Geneva"/>
                <a:cs typeface="Geneva"/>
              </a:rPr>
              <a:t>training?</a:t>
            </a:r>
            <a:endParaRPr sz="3000">
              <a:latin typeface="Geneva"/>
              <a:cs typeface="Gene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5600" y="4279391"/>
            <a:ext cx="2063496" cy="1610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Conclusion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807956"/>
            <a:ext cx="8129905" cy="405193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3000" spc="-25" dirty="0">
                <a:solidFill>
                  <a:srgbClr val="122E5A"/>
                </a:solidFill>
                <a:latin typeface="Geneva"/>
                <a:cs typeface="Geneva"/>
              </a:rPr>
              <a:t>You </a:t>
            </a:r>
            <a:r>
              <a:rPr sz="3000" spc="-80" dirty="0">
                <a:solidFill>
                  <a:srgbClr val="122E5A"/>
                </a:solidFill>
                <a:latin typeface="Geneva"/>
                <a:cs typeface="Geneva"/>
              </a:rPr>
              <a:t>learned</a:t>
            </a:r>
            <a:r>
              <a:rPr sz="3000" spc="-35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60" dirty="0">
                <a:solidFill>
                  <a:srgbClr val="122E5A"/>
                </a:solidFill>
                <a:latin typeface="Geneva"/>
                <a:cs typeface="Geneva"/>
              </a:rPr>
              <a:t>about:</a:t>
            </a:r>
            <a:endParaRPr sz="3000">
              <a:latin typeface="Geneva"/>
              <a:cs typeface="Geneva"/>
            </a:endParaRPr>
          </a:p>
          <a:p>
            <a:pPr marL="756285" indent="-286385">
              <a:lnSpc>
                <a:spcPct val="100000"/>
              </a:lnSpc>
              <a:spcBef>
                <a:spcPts val="270"/>
              </a:spcBef>
              <a:buChar char="•"/>
              <a:tabLst>
                <a:tab pos="756920" algn="l"/>
              </a:tabLst>
            </a:pPr>
            <a:r>
              <a:rPr sz="2800" spc="-140" dirty="0">
                <a:solidFill>
                  <a:srgbClr val="001F5F"/>
                </a:solidFill>
                <a:latin typeface="Geneva"/>
                <a:cs typeface="Geneva"/>
              </a:rPr>
              <a:t>What </a:t>
            </a:r>
            <a:r>
              <a:rPr sz="2800" spc="-130" dirty="0">
                <a:solidFill>
                  <a:srgbClr val="001F5F"/>
                </a:solidFill>
                <a:latin typeface="Geneva"/>
                <a:cs typeface="Geneva"/>
              </a:rPr>
              <a:t>record </a:t>
            </a:r>
            <a:r>
              <a:rPr sz="2800" spc="-90" dirty="0">
                <a:solidFill>
                  <a:srgbClr val="001F5F"/>
                </a:solidFill>
                <a:latin typeface="Geneva"/>
                <a:cs typeface="Geneva"/>
              </a:rPr>
              <a:t>keeping </a:t>
            </a:r>
            <a:r>
              <a:rPr sz="2800" spc="-30" dirty="0">
                <a:solidFill>
                  <a:srgbClr val="001F5F"/>
                </a:solidFill>
                <a:latin typeface="Geneva"/>
                <a:cs typeface="Geneva"/>
              </a:rPr>
              <a:t>is </a:t>
            </a:r>
            <a:r>
              <a:rPr sz="2800" spc="-75" dirty="0">
                <a:solidFill>
                  <a:srgbClr val="001F5F"/>
                </a:solidFill>
                <a:latin typeface="Geneva"/>
                <a:cs typeface="Geneva"/>
              </a:rPr>
              <a:t>and </a:t>
            </a:r>
            <a:r>
              <a:rPr sz="2800" spc="-130" dirty="0">
                <a:solidFill>
                  <a:srgbClr val="001F5F"/>
                </a:solidFill>
                <a:latin typeface="Geneva"/>
                <a:cs typeface="Geneva"/>
              </a:rPr>
              <a:t>how </a:t>
            </a:r>
            <a:r>
              <a:rPr sz="2800" spc="-195" dirty="0">
                <a:solidFill>
                  <a:srgbClr val="001F5F"/>
                </a:solidFill>
                <a:latin typeface="Geneva"/>
                <a:cs typeface="Geneva"/>
              </a:rPr>
              <a:t>it’s</a:t>
            </a:r>
            <a:r>
              <a:rPr sz="2800" spc="-48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85" dirty="0">
                <a:solidFill>
                  <a:srgbClr val="001F5F"/>
                </a:solidFill>
                <a:latin typeface="Geneva"/>
                <a:cs typeface="Geneva"/>
              </a:rPr>
              <a:t>important</a:t>
            </a:r>
            <a:endParaRPr sz="2800">
              <a:latin typeface="Geneva"/>
              <a:cs typeface="Geneva"/>
            </a:endParaRPr>
          </a:p>
          <a:p>
            <a:pPr marL="756285" marR="180340" indent="-286385">
              <a:lnSpc>
                <a:spcPts val="3030"/>
              </a:lnSpc>
              <a:spcBef>
                <a:spcPts val="640"/>
              </a:spcBef>
              <a:buChar char="•"/>
              <a:tabLst>
                <a:tab pos="756920" algn="l"/>
              </a:tabLst>
            </a:pPr>
            <a:r>
              <a:rPr sz="2800" spc="-50" dirty="0">
                <a:solidFill>
                  <a:srgbClr val="001F5F"/>
                </a:solidFill>
                <a:latin typeface="Geneva"/>
                <a:cs typeface="Geneva"/>
              </a:rPr>
              <a:t>Record </a:t>
            </a:r>
            <a:r>
              <a:rPr sz="2800" spc="-90" dirty="0">
                <a:solidFill>
                  <a:srgbClr val="001F5F"/>
                </a:solidFill>
                <a:latin typeface="Geneva"/>
                <a:cs typeface="Geneva"/>
              </a:rPr>
              <a:t>keeping </a:t>
            </a:r>
            <a:r>
              <a:rPr sz="2800" spc="-60" dirty="0">
                <a:solidFill>
                  <a:srgbClr val="001F5F"/>
                </a:solidFill>
                <a:latin typeface="Geneva"/>
                <a:cs typeface="Geneva"/>
              </a:rPr>
              <a:t>basics </a:t>
            </a:r>
            <a:r>
              <a:rPr sz="2800" spc="110" dirty="0">
                <a:solidFill>
                  <a:srgbClr val="001F5F"/>
                </a:solidFill>
                <a:latin typeface="Geneva"/>
                <a:cs typeface="Geneva"/>
              </a:rPr>
              <a:t>– </a:t>
            </a:r>
            <a:r>
              <a:rPr sz="2800" spc="-120" dirty="0">
                <a:solidFill>
                  <a:srgbClr val="001F5F"/>
                </a:solidFill>
                <a:latin typeface="Geneva"/>
                <a:cs typeface="Geneva"/>
              </a:rPr>
              <a:t>practices,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rules,</a:t>
            </a:r>
            <a:r>
              <a:rPr sz="2800" spc="-68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and  </a:t>
            </a:r>
            <a:r>
              <a:rPr sz="2800" spc="-165" dirty="0">
                <a:solidFill>
                  <a:srgbClr val="001F5F"/>
                </a:solidFill>
                <a:latin typeface="Geneva"/>
                <a:cs typeface="Geneva"/>
              </a:rPr>
              <a:t>tools</a:t>
            </a:r>
            <a:endParaRPr sz="2800">
              <a:latin typeface="Geneva"/>
              <a:cs typeface="Geneva"/>
            </a:endParaRPr>
          </a:p>
          <a:p>
            <a:pPr marL="756285" marR="538480" indent="-286385">
              <a:lnSpc>
                <a:spcPts val="3020"/>
              </a:lnSpc>
              <a:spcBef>
                <a:spcPts val="600"/>
              </a:spcBef>
              <a:buChar char="•"/>
              <a:tabLst>
                <a:tab pos="756920" algn="l"/>
              </a:tabLst>
            </a:pP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Which </a:t>
            </a:r>
            <a:r>
              <a:rPr sz="2800" spc="-110" dirty="0">
                <a:solidFill>
                  <a:srgbClr val="001F5F"/>
                </a:solidFill>
                <a:latin typeface="Geneva"/>
                <a:cs typeface="Geneva"/>
              </a:rPr>
              <a:t>records </a:t>
            </a:r>
            <a:r>
              <a:rPr sz="2800" spc="-305" dirty="0">
                <a:solidFill>
                  <a:srgbClr val="001F5F"/>
                </a:solidFill>
                <a:latin typeface="Geneva"/>
                <a:cs typeface="Geneva"/>
              </a:rPr>
              <a:t>to </a:t>
            </a:r>
            <a:r>
              <a:rPr sz="2800" spc="-85" dirty="0">
                <a:solidFill>
                  <a:srgbClr val="001F5F"/>
                </a:solidFill>
                <a:latin typeface="Geneva"/>
                <a:cs typeface="Geneva"/>
              </a:rPr>
              <a:t>keep </a:t>
            </a:r>
            <a:r>
              <a:rPr sz="2800" spc="110" dirty="0">
                <a:solidFill>
                  <a:srgbClr val="001F5F"/>
                </a:solidFill>
                <a:latin typeface="Geneva"/>
                <a:cs typeface="Geneva"/>
              </a:rPr>
              <a:t>– </a:t>
            </a:r>
            <a:r>
              <a:rPr sz="2800" spc="-130" dirty="0">
                <a:solidFill>
                  <a:srgbClr val="001F5F"/>
                </a:solidFill>
                <a:latin typeface="Geneva"/>
                <a:cs typeface="Geneva"/>
              </a:rPr>
              <a:t>tracking,</a:t>
            </a:r>
            <a:r>
              <a:rPr sz="2800" spc="-50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75" dirty="0">
                <a:solidFill>
                  <a:srgbClr val="001F5F"/>
                </a:solidFill>
                <a:latin typeface="Geneva"/>
                <a:cs typeface="Geneva"/>
              </a:rPr>
              <a:t>planning,  </a:t>
            </a:r>
            <a:r>
              <a:rPr sz="2800" spc="-60" dirty="0">
                <a:solidFill>
                  <a:srgbClr val="001F5F"/>
                </a:solidFill>
                <a:latin typeface="Geneva"/>
                <a:cs typeface="Geneva"/>
              </a:rPr>
              <a:t>legal, </a:t>
            </a:r>
            <a:r>
              <a:rPr sz="2800" spc="-70" dirty="0">
                <a:solidFill>
                  <a:srgbClr val="001F5F"/>
                </a:solidFill>
                <a:latin typeface="Geneva"/>
                <a:cs typeface="Geneva"/>
              </a:rPr>
              <a:t>and</a:t>
            </a:r>
            <a:r>
              <a:rPr sz="2800" spc="-26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25" dirty="0">
                <a:solidFill>
                  <a:srgbClr val="001F5F"/>
                </a:solidFill>
                <a:latin typeface="Geneva"/>
                <a:cs typeface="Geneva"/>
              </a:rPr>
              <a:t>taxes</a:t>
            </a:r>
            <a:endParaRPr sz="2800">
              <a:latin typeface="Geneva"/>
              <a:cs typeface="Geneva"/>
            </a:endParaRPr>
          </a:p>
          <a:p>
            <a:pPr marL="756285" indent="-286385">
              <a:lnSpc>
                <a:spcPct val="100000"/>
              </a:lnSpc>
              <a:spcBef>
                <a:spcPts val="225"/>
              </a:spcBef>
              <a:buChar char="•"/>
              <a:tabLst>
                <a:tab pos="756920" algn="l"/>
              </a:tabLst>
            </a:pPr>
            <a:r>
              <a:rPr sz="2800" spc="-120" dirty="0">
                <a:solidFill>
                  <a:srgbClr val="001F5F"/>
                </a:solidFill>
                <a:latin typeface="Geneva"/>
                <a:cs typeface="Geneva"/>
              </a:rPr>
              <a:t>Benefits </a:t>
            </a:r>
            <a:r>
              <a:rPr sz="2800" spc="-229" dirty="0">
                <a:solidFill>
                  <a:srgbClr val="001F5F"/>
                </a:solidFill>
                <a:latin typeface="Geneva"/>
                <a:cs typeface="Geneva"/>
              </a:rPr>
              <a:t>of </a:t>
            </a:r>
            <a:r>
              <a:rPr sz="2800" spc="-125" dirty="0">
                <a:solidFill>
                  <a:srgbClr val="001F5F"/>
                </a:solidFill>
                <a:latin typeface="Geneva"/>
                <a:cs typeface="Geneva"/>
              </a:rPr>
              <a:t>record</a:t>
            </a:r>
            <a:r>
              <a:rPr sz="2800" spc="-13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90" dirty="0">
                <a:solidFill>
                  <a:srgbClr val="001F5F"/>
                </a:solidFill>
                <a:latin typeface="Geneva"/>
                <a:cs typeface="Geneva"/>
              </a:rPr>
              <a:t>keeping</a:t>
            </a:r>
            <a:endParaRPr sz="2800">
              <a:latin typeface="Geneva"/>
              <a:cs typeface="Geneva"/>
            </a:endParaRPr>
          </a:p>
          <a:p>
            <a:pPr marL="756285" indent="-286385">
              <a:lnSpc>
                <a:spcPct val="100000"/>
              </a:lnSpc>
              <a:spcBef>
                <a:spcPts val="265"/>
              </a:spcBef>
              <a:buChar char="•"/>
              <a:tabLst>
                <a:tab pos="756920" algn="l"/>
              </a:tabLst>
            </a:pPr>
            <a:r>
              <a:rPr sz="2800" spc="-35" dirty="0">
                <a:solidFill>
                  <a:srgbClr val="001F5F"/>
                </a:solidFill>
                <a:latin typeface="Geneva"/>
                <a:cs typeface="Geneva"/>
              </a:rPr>
              <a:t>Business </a:t>
            </a:r>
            <a:r>
              <a:rPr sz="2800" spc="-165" dirty="0">
                <a:solidFill>
                  <a:srgbClr val="001F5F"/>
                </a:solidFill>
                <a:latin typeface="Geneva"/>
                <a:cs typeface="Geneva"/>
              </a:rPr>
              <a:t>software </a:t>
            </a:r>
            <a:r>
              <a:rPr sz="2800" spc="-55" dirty="0">
                <a:solidFill>
                  <a:srgbClr val="001F5F"/>
                </a:solidFill>
                <a:latin typeface="Geneva"/>
                <a:cs typeface="Geneva"/>
              </a:rPr>
              <a:t>available </a:t>
            </a:r>
            <a:r>
              <a:rPr sz="2800" spc="-204" dirty="0">
                <a:solidFill>
                  <a:srgbClr val="001F5F"/>
                </a:solidFill>
                <a:latin typeface="Geneva"/>
                <a:cs typeface="Geneva"/>
              </a:rPr>
              <a:t>for </a:t>
            </a:r>
            <a:r>
              <a:rPr sz="2800" spc="-130" dirty="0">
                <a:solidFill>
                  <a:srgbClr val="001F5F"/>
                </a:solidFill>
                <a:latin typeface="Geneva"/>
                <a:cs typeface="Geneva"/>
              </a:rPr>
              <a:t>record</a:t>
            </a:r>
            <a:r>
              <a:rPr sz="2800" spc="-254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90" dirty="0">
                <a:solidFill>
                  <a:srgbClr val="001F5F"/>
                </a:solidFill>
                <a:latin typeface="Geneva"/>
                <a:cs typeface="Geneva"/>
              </a:rPr>
              <a:t>keeping</a:t>
            </a:r>
            <a:endParaRPr sz="2800">
              <a:latin typeface="Geneva"/>
              <a:cs typeface="Geneva"/>
            </a:endParaRPr>
          </a:p>
          <a:p>
            <a:pPr marL="756285" indent="-286385">
              <a:lnSpc>
                <a:spcPct val="100000"/>
              </a:lnSpc>
              <a:spcBef>
                <a:spcPts val="265"/>
              </a:spcBef>
              <a:buChar char="•"/>
              <a:tabLst>
                <a:tab pos="756920" algn="l"/>
              </a:tabLst>
            </a:pPr>
            <a:r>
              <a:rPr sz="2800" spc="-35" dirty="0">
                <a:solidFill>
                  <a:srgbClr val="001F5F"/>
                </a:solidFill>
                <a:latin typeface="Geneva"/>
                <a:cs typeface="Geneva"/>
              </a:rPr>
              <a:t>Business </a:t>
            </a:r>
            <a:r>
              <a:rPr sz="2800" spc="-165" dirty="0">
                <a:solidFill>
                  <a:srgbClr val="001F5F"/>
                </a:solidFill>
                <a:latin typeface="Geneva"/>
                <a:cs typeface="Geneva"/>
              </a:rPr>
              <a:t>software</a:t>
            </a:r>
            <a:r>
              <a:rPr sz="2800" spc="-29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25" dirty="0">
                <a:solidFill>
                  <a:srgbClr val="001F5F"/>
                </a:solidFill>
                <a:latin typeface="Geneva"/>
                <a:cs typeface="Geneva"/>
              </a:rPr>
              <a:t>training</a:t>
            </a:r>
            <a:endParaRPr sz="2800">
              <a:latin typeface="Geneva"/>
              <a:cs typeface="Gene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2"/>
            <a:ext cx="19240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Obj</a:t>
            </a:r>
            <a:r>
              <a:rPr spc="-80" dirty="0"/>
              <a:t>e</a:t>
            </a:r>
            <a:r>
              <a:rPr spc="-170" dirty="0"/>
              <a:t>ctives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119885"/>
            <a:ext cx="8051165" cy="322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marR="92710" indent="-347345">
              <a:lnSpc>
                <a:spcPct val="100000"/>
              </a:lnSpc>
              <a:spcBef>
                <a:spcPts val="100"/>
              </a:spcBef>
              <a:buChar char="•"/>
              <a:tabLst>
                <a:tab pos="360045" algn="l"/>
                <a:tab pos="360680" algn="l"/>
              </a:tabLst>
            </a:pPr>
            <a:r>
              <a:rPr sz="3000" spc="-15" dirty="0">
                <a:solidFill>
                  <a:srgbClr val="122E5A"/>
                </a:solidFill>
                <a:latin typeface="Geneva"/>
                <a:cs typeface="Geneva"/>
              </a:rPr>
              <a:t>Explain </a:t>
            </a:r>
            <a:r>
              <a:rPr sz="3000" spc="-215" dirty="0">
                <a:solidFill>
                  <a:srgbClr val="122E5A"/>
                </a:solidFill>
                <a:latin typeface="Geneva"/>
                <a:cs typeface="Geneva"/>
              </a:rPr>
              <a:t>the </a:t>
            </a:r>
            <a:r>
              <a:rPr sz="3000" spc="-175" dirty="0">
                <a:solidFill>
                  <a:srgbClr val="122E5A"/>
                </a:solidFill>
                <a:latin typeface="Geneva"/>
                <a:cs typeface="Geneva"/>
              </a:rPr>
              <a:t>concept </a:t>
            </a:r>
            <a:r>
              <a:rPr sz="3000" spc="-245" dirty="0">
                <a:solidFill>
                  <a:srgbClr val="122E5A"/>
                </a:solidFill>
                <a:latin typeface="Geneva"/>
                <a:cs typeface="Geneva"/>
              </a:rPr>
              <a:t>of </a:t>
            </a:r>
            <a:r>
              <a:rPr sz="3000" spc="-135" dirty="0">
                <a:solidFill>
                  <a:srgbClr val="122E5A"/>
                </a:solidFill>
                <a:latin typeface="Geneva"/>
                <a:cs typeface="Geneva"/>
              </a:rPr>
              <a:t>record </a:t>
            </a:r>
            <a:r>
              <a:rPr sz="3000" spc="-95" dirty="0">
                <a:solidFill>
                  <a:srgbClr val="122E5A"/>
                </a:solidFill>
                <a:latin typeface="Geneva"/>
                <a:cs typeface="Geneva"/>
              </a:rPr>
              <a:t>keeping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and</a:t>
            </a:r>
            <a:r>
              <a:rPr sz="3000" spc="-42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90" dirty="0">
                <a:solidFill>
                  <a:srgbClr val="122E5A"/>
                </a:solidFill>
                <a:latin typeface="Geneva"/>
                <a:cs typeface="Geneva"/>
              </a:rPr>
              <a:t>its  </a:t>
            </a:r>
            <a:r>
              <a:rPr sz="3000" spc="-145" dirty="0">
                <a:solidFill>
                  <a:srgbClr val="122E5A"/>
                </a:solidFill>
                <a:latin typeface="Geneva"/>
                <a:cs typeface="Geneva"/>
              </a:rPr>
              <a:t>importance </a:t>
            </a:r>
            <a:r>
              <a:rPr sz="3000" spc="-325" dirty="0">
                <a:solidFill>
                  <a:srgbClr val="122E5A"/>
                </a:solidFill>
                <a:latin typeface="Geneva"/>
                <a:cs typeface="Geneva"/>
              </a:rPr>
              <a:t>to </a:t>
            </a:r>
            <a:r>
              <a:rPr sz="3000" spc="-60" dirty="0">
                <a:solidFill>
                  <a:srgbClr val="122E5A"/>
                </a:solidFill>
                <a:latin typeface="Geneva"/>
                <a:cs typeface="Geneva"/>
              </a:rPr>
              <a:t>small</a:t>
            </a:r>
            <a:r>
              <a:rPr sz="3000" spc="-8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60" dirty="0">
                <a:solidFill>
                  <a:srgbClr val="122E5A"/>
                </a:solidFill>
                <a:latin typeface="Geneva"/>
                <a:cs typeface="Geneva"/>
              </a:rPr>
              <a:t>businesses</a:t>
            </a:r>
            <a:endParaRPr sz="3000">
              <a:latin typeface="Geneva"/>
              <a:cs typeface="Geneva"/>
            </a:endParaRPr>
          </a:p>
          <a:p>
            <a:pPr marL="360045" marR="5080" indent="-347345">
              <a:lnSpc>
                <a:spcPct val="100000"/>
              </a:lnSpc>
              <a:spcBef>
                <a:spcPts val="1800"/>
              </a:spcBef>
              <a:buChar char="•"/>
              <a:tabLst>
                <a:tab pos="360045" algn="l"/>
                <a:tab pos="360680" algn="l"/>
              </a:tabLst>
            </a:pPr>
            <a:r>
              <a:rPr sz="3000" spc="-160" dirty="0">
                <a:solidFill>
                  <a:srgbClr val="122E5A"/>
                </a:solidFill>
                <a:latin typeface="Geneva"/>
                <a:cs typeface="Geneva"/>
              </a:rPr>
              <a:t>Identify </a:t>
            </a:r>
            <a:r>
              <a:rPr sz="3000" spc="-135" dirty="0">
                <a:solidFill>
                  <a:srgbClr val="122E5A"/>
                </a:solidFill>
                <a:latin typeface="Geneva"/>
                <a:cs typeface="Geneva"/>
              </a:rPr>
              <a:t>record </a:t>
            </a:r>
            <a:r>
              <a:rPr sz="3000" spc="-95" dirty="0">
                <a:solidFill>
                  <a:srgbClr val="122E5A"/>
                </a:solidFill>
                <a:latin typeface="Geneva"/>
                <a:cs typeface="Geneva"/>
              </a:rPr>
              <a:t>keeping </a:t>
            </a:r>
            <a:r>
              <a:rPr sz="3000" spc="-130" dirty="0">
                <a:solidFill>
                  <a:srgbClr val="122E5A"/>
                </a:solidFill>
                <a:latin typeface="Geneva"/>
                <a:cs typeface="Geneva"/>
              </a:rPr>
              <a:t>practices, </a:t>
            </a:r>
            <a:r>
              <a:rPr sz="3000" spc="-80" dirty="0">
                <a:solidFill>
                  <a:srgbClr val="122E5A"/>
                </a:solidFill>
                <a:latin typeface="Geneva"/>
                <a:cs typeface="Geneva"/>
              </a:rPr>
              <a:t>rules,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and  </a:t>
            </a:r>
            <a:r>
              <a:rPr sz="3000" spc="-175" dirty="0">
                <a:solidFill>
                  <a:srgbClr val="122E5A"/>
                </a:solidFill>
                <a:latin typeface="Geneva"/>
                <a:cs typeface="Geneva"/>
              </a:rPr>
              <a:t>tools </a:t>
            </a:r>
            <a:r>
              <a:rPr sz="3000" spc="-145" dirty="0">
                <a:solidFill>
                  <a:srgbClr val="122E5A"/>
                </a:solidFill>
                <a:latin typeface="Geneva"/>
                <a:cs typeface="Geneva"/>
              </a:rPr>
              <a:t>commonly </a:t>
            </a:r>
            <a:r>
              <a:rPr sz="3000" spc="-60" dirty="0">
                <a:solidFill>
                  <a:srgbClr val="122E5A"/>
                </a:solidFill>
                <a:latin typeface="Geneva"/>
                <a:cs typeface="Geneva"/>
              </a:rPr>
              <a:t>available </a:t>
            </a:r>
            <a:r>
              <a:rPr sz="3000" spc="-325" dirty="0">
                <a:solidFill>
                  <a:srgbClr val="122E5A"/>
                </a:solidFill>
                <a:latin typeface="Geneva"/>
                <a:cs typeface="Geneva"/>
              </a:rPr>
              <a:t>to </a:t>
            </a:r>
            <a:r>
              <a:rPr sz="3000" spc="-60" dirty="0">
                <a:solidFill>
                  <a:srgbClr val="122E5A"/>
                </a:solidFill>
                <a:latin typeface="Geneva"/>
                <a:cs typeface="Geneva"/>
              </a:rPr>
              <a:t>small</a:t>
            </a:r>
            <a:r>
              <a:rPr sz="3000" spc="-16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65" dirty="0">
                <a:solidFill>
                  <a:srgbClr val="122E5A"/>
                </a:solidFill>
                <a:latin typeface="Geneva"/>
                <a:cs typeface="Geneva"/>
              </a:rPr>
              <a:t>businesses</a:t>
            </a:r>
            <a:endParaRPr sz="3000">
              <a:latin typeface="Geneva"/>
              <a:cs typeface="Geneva"/>
            </a:endParaRPr>
          </a:p>
          <a:p>
            <a:pPr marL="360045" marR="344170" indent="-347345">
              <a:lnSpc>
                <a:spcPct val="100000"/>
              </a:lnSpc>
              <a:spcBef>
                <a:spcPts val="1800"/>
              </a:spcBef>
              <a:buChar char="•"/>
              <a:tabLst>
                <a:tab pos="360045" algn="l"/>
                <a:tab pos="360680" algn="l"/>
              </a:tabLst>
            </a:pPr>
            <a:r>
              <a:rPr sz="3000" spc="-15" dirty="0">
                <a:solidFill>
                  <a:srgbClr val="122E5A"/>
                </a:solidFill>
                <a:latin typeface="Geneva"/>
                <a:cs typeface="Geneva"/>
              </a:rPr>
              <a:t>Explain </a:t>
            </a:r>
            <a:r>
              <a:rPr sz="3000" spc="-135" dirty="0">
                <a:solidFill>
                  <a:srgbClr val="122E5A"/>
                </a:solidFill>
                <a:latin typeface="Geneva"/>
                <a:cs typeface="Geneva"/>
              </a:rPr>
              <a:t>how record </a:t>
            </a:r>
            <a:r>
              <a:rPr sz="3000" spc="-95" dirty="0">
                <a:solidFill>
                  <a:srgbClr val="122E5A"/>
                </a:solidFill>
                <a:latin typeface="Geneva"/>
                <a:cs typeface="Geneva"/>
              </a:rPr>
              <a:t>keeping </a:t>
            </a:r>
            <a:r>
              <a:rPr sz="3000" spc="-130" dirty="0">
                <a:solidFill>
                  <a:srgbClr val="122E5A"/>
                </a:solidFill>
                <a:latin typeface="Geneva"/>
                <a:cs typeface="Geneva"/>
              </a:rPr>
              <a:t>practices,</a:t>
            </a:r>
            <a:r>
              <a:rPr sz="3000" spc="-58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rules  and </a:t>
            </a:r>
            <a:r>
              <a:rPr sz="3000" spc="-175" dirty="0">
                <a:solidFill>
                  <a:srgbClr val="122E5A"/>
                </a:solidFill>
                <a:latin typeface="Geneva"/>
                <a:cs typeface="Geneva"/>
              </a:rPr>
              <a:t>tools</a:t>
            </a:r>
            <a:r>
              <a:rPr sz="3000" spc="-28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50" dirty="0">
                <a:solidFill>
                  <a:srgbClr val="122E5A"/>
                </a:solidFill>
                <a:latin typeface="Geneva"/>
                <a:cs typeface="Geneva"/>
              </a:rPr>
              <a:t>work</a:t>
            </a:r>
            <a:endParaRPr sz="3000">
              <a:latin typeface="Geneva"/>
              <a:cs typeface="Gene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2"/>
            <a:ext cx="19240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65" dirty="0"/>
              <a:t>Obj</a:t>
            </a:r>
            <a:r>
              <a:rPr spc="-80" dirty="0"/>
              <a:t>e</a:t>
            </a:r>
            <a:r>
              <a:rPr spc="-170" dirty="0"/>
              <a:t>ctives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119885"/>
            <a:ext cx="8155305" cy="322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marR="5080" indent="-347345">
              <a:lnSpc>
                <a:spcPct val="100000"/>
              </a:lnSpc>
              <a:spcBef>
                <a:spcPts val="100"/>
              </a:spcBef>
              <a:buChar char="•"/>
              <a:tabLst>
                <a:tab pos="360045" algn="l"/>
                <a:tab pos="360680" algn="l"/>
              </a:tabLst>
            </a:pPr>
            <a:r>
              <a:rPr sz="3000" spc="-160" dirty="0">
                <a:solidFill>
                  <a:srgbClr val="122E5A"/>
                </a:solidFill>
                <a:latin typeface="Geneva"/>
                <a:cs typeface="Geneva"/>
              </a:rPr>
              <a:t>Identify benefits </a:t>
            </a:r>
            <a:r>
              <a:rPr sz="3000" spc="5" dirty="0">
                <a:solidFill>
                  <a:srgbClr val="122E5A"/>
                </a:solidFill>
                <a:latin typeface="Geneva"/>
                <a:cs typeface="Geneva"/>
              </a:rPr>
              <a:t>a </a:t>
            </a:r>
            <a:r>
              <a:rPr sz="3000" spc="-60" dirty="0">
                <a:solidFill>
                  <a:srgbClr val="122E5A"/>
                </a:solidFill>
                <a:latin typeface="Geneva"/>
                <a:cs typeface="Geneva"/>
              </a:rPr>
              <a:t>small </a:t>
            </a:r>
            <a:r>
              <a:rPr sz="3000" spc="-65" dirty="0">
                <a:solidFill>
                  <a:srgbClr val="122E5A"/>
                </a:solidFill>
                <a:latin typeface="Geneva"/>
                <a:cs typeface="Geneva"/>
              </a:rPr>
              <a:t>business </a:t>
            </a:r>
            <a:r>
              <a:rPr sz="3000" spc="-100" dirty="0">
                <a:solidFill>
                  <a:srgbClr val="122E5A"/>
                </a:solidFill>
                <a:latin typeface="Geneva"/>
                <a:cs typeface="Geneva"/>
              </a:rPr>
              <a:t>derives</a:t>
            </a:r>
            <a:r>
              <a:rPr sz="3000" spc="-65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210" dirty="0">
                <a:solidFill>
                  <a:srgbClr val="122E5A"/>
                </a:solidFill>
                <a:latin typeface="Geneva"/>
                <a:cs typeface="Geneva"/>
              </a:rPr>
              <a:t>from  </a:t>
            </a:r>
            <a:r>
              <a:rPr sz="3000" spc="-135" dirty="0">
                <a:solidFill>
                  <a:srgbClr val="122E5A"/>
                </a:solidFill>
                <a:latin typeface="Geneva"/>
                <a:cs typeface="Geneva"/>
              </a:rPr>
              <a:t>proper record</a:t>
            </a:r>
            <a:r>
              <a:rPr sz="3000" spc="-229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95" dirty="0">
                <a:solidFill>
                  <a:srgbClr val="122E5A"/>
                </a:solidFill>
                <a:latin typeface="Geneva"/>
                <a:cs typeface="Geneva"/>
              </a:rPr>
              <a:t>keeping</a:t>
            </a:r>
            <a:endParaRPr sz="3000">
              <a:latin typeface="Geneva"/>
              <a:cs typeface="Geneva"/>
            </a:endParaRPr>
          </a:p>
          <a:p>
            <a:pPr marL="360045" marR="871855" indent="-347345">
              <a:lnSpc>
                <a:spcPct val="100000"/>
              </a:lnSpc>
              <a:spcBef>
                <a:spcPts val="1800"/>
              </a:spcBef>
              <a:buChar char="•"/>
              <a:tabLst>
                <a:tab pos="360045" algn="l"/>
                <a:tab pos="360680" algn="l"/>
              </a:tabLst>
            </a:pPr>
            <a:r>
              <a:rPr sz="3000" spc="-15" dirty="0">
                <a:solidFill>
                  <a:srgbClr val="122E5A"/>
                </a:solidFill>
                <a:latin typeface="Geneva"/>
                <a:cs typeface="Geneva"/>
              </a:rPr>
              <a:t>Explain </a:t>
            </a:r>
            <a:r>
              <a:rPr sz="3000" spc="-135" dirty="0">
                <a:solidFill>
                  <a:srgbClr val="122E5A"/>
                </a:solidFill>
                <a:latin typeface="Geneva"/>
                <a:cs typeface="Geneva"/>
              </a:rPr>
              <a:t>record </a:t>
            </a:r>
            <a:r>
              <a:rPr sz="3000" spc="-95" dirty="0">
                <a:solidFill>
                  <a:srgbClr val="122E5A"/>
                </a:solidFill>
                <a:latin typeface="Geneva"/>
                <a:cs typeface="Geneva"/>
              </a:rPr>
              <a:t>keeping </a:t>
            </a:r>
            <a:r>
              <a:rPr sz="3000" spc="-65" dirty="0">
                <a:solidFill>
                  <a:srgbClr val="122E5A"/>
                </a:solidFill>
                <a:latin typeface="Geneva"/>
                <a:cs typeface="Geneva"/>
              </a:rPr>
              <a:t>basics </a:t>
            </a:r>
            <a:r>
              <a:rPr sz="3000" spc="-220" dirty="0">
                <a:solidFill>
                  <a:srgbClr val="122E5A"/>
                </a:solidFill>
                <a:latin typeface="Geneva"/>
                <a:cs typeface="Geneva"/>
              </a:rPr>
              <a:t>for </a:t>
            </a:r>
            <a:r>
              <a:rPr sz="3000" spc="5" dirty="0">
                <a:solidFill>
                  <a:srgbClr val="122E5A"/>
                </a:solidFill>
                <a:latin typeface="Geneva"/>
                <a:cs typeface="Geneva"/>
              </a:rPr>
              <a:t>a</a:t>
            </a:r>
            <a:r>
              <a:rPr sz="3000" spc="-60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60" dirty="0">
                <a:solidFill>
                  <a:srgbClr val="122E5A"/>
                </a:solidFill>
                <a:latin typeface="Geneva"/>
                <a:cs typeface="Geneva"/>
              </a:rPr>
              <a:t>small  </a:t>
            </a:r>
            <a:r>
              <a:rPr sz="3000" spc="-65" dirty="0">
                <a:solidFill>
                  <a:srgbClr val="122E5A"/>
                </a:solidFill>
                <a:latin typeface="Geneva"/>
                <a:cs typeface="Geneva"/>
              </a:rPr>
              <a:t>business</a:t>
            </a:r>
            <a:endParaRPr sz="3000">
              <a:latin typeface="Geneva"/>
              <a:cs typeface="Geneva"/>
            </a:endParaRPr>
          </a:p>
          <a:p>
            <a:pPr marL="360045" marR="298450" indent="-347345">
              <a:lnSpc>
                <a:spcPct val="100000"/>
              </a:lnSpc>
              <a:spcBef>
                <a:spcPts val="1800"/>
              </a:spcBef>
              <a:buChar char="•"/>
              <a:tabLst>
                <a:tab pos="360045" algn="l"/>
                <a:tab pos="360680" algn="l"/>
              </a:tabLst>
            </a:pPr>
            <a:r>
              <a:rPr sz="3000" spc="-160" dirty="0">
                <a:solidFill>
                  <a:srgbClr val="122E5A"/>
                </a:solidFill>
                <a:latin typeface="Geneva"/>
                <a:cs typeface="Geneva"/>
              </a:rPr>
              <a:t>Identify </a:t>
            </a:r>
            <a:r>
              <a:rPr sz="3000" spc="-180" dirty="0">
                <a:solidFill>
                  <a:srgbClr val="122E5A"/>
                </a:solidFill>
                <a:latin typeface="Geneva"/>
                <a:cs typeface="Geneva"/>
              </a:rPr>
              <a:t>software </a:t>
            </a:r>
            <a:r>
              <a:rPr sz="3000" spc="-170" dirty="0">
                <a:solidFill>
                  <a:srgbClr val="122E5A"/>
                </a:solidFill>
                <a:latin typeface="Geneva"/>
                <a:cs typeface="Geneva"/>
              </a:rPr>
              <a:t>products </a:t>
            </a:r>
            <a:r>
              <a:rPr sz="3000" spc="-60" dirty="0">
                <a:solidFill>
                  <a:srgbClr val="122E5A"/>
                </a:solidFill>
                <a:latin typeface="Geneva"/>
                <a:cs typeface="Geneva"/>
              </a:rPr>
              <a:t>available </a:t>
            </a:r>
            <a:r>
              <a:rPr sz="3000" spc="-215" dirty="0">
                <a:solidFill>
                  <a:srgbClr val="122E5A"/>
                </a:solidFill>
                <a:latin typeface="Geneva"/>
                <a:cs typeface="Geneva"/>
              </a:rPr>
              <a:t>for</a:t>
            </a:r>
            <a:r>
              <a:rPr sz="3000" spc="-32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55" dirty="0">
                <a:solidFill>
                  <a:srgbClr val="122E5A"/>
                </a:solidFill>
                <a:latin typeface="Geneva"/>
                <a:cs typeface="Geneva"/>
              </a:rPr>
              <a:t>small  </a:t>
            </a:r>
            <a:r>
              <a:rPr sz="3000" spc="-65" dirty="0">
                <a:solidFill>
                  <a:srgbClr val="122E5A"/>
                </a:solidFill>
                <a:latin typeface="Geneva"/>
                <a:cs typeface="Geneva"/>
              </a:rPr>
              <a:t>business </a:t>
            </a:r>
            <a:r>
              <a:rPr sz="3000" spc="-135" dirty="0">
                <a:solidFill>
                  <a:srgbClr val="122E5A"/>
                </a:solidFill>
                <a:latin typeface="Geneva"/>
                <a:cs typeface="Geneva"/>
              </a:rPr>
              <a:t>record</a:t>
            </a:r>
            <a:r>
              <a:rPr sz="3000" spc="-31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95" dirty="0">
                <a:solidFill>
                  <a:srgbClr val="122E5A"/>
                </a:solidFill>
                <a:latin typeface="Geneva"/>
                <a:cs typeface="Geneva"/>
              </a:rPr>
              <a:t>keeping</a:t>
            </a:r>
            <a:endParaRPr sz="3000">
              <a:latin typeface="Geneva"/>
              <a:cs typeface="Gene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356362"/>
            <a:ext cx="37947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60" dirty="0">
                <a:solidFill>
                  <a:srgbClr val="C1951C"/>
                </a:solidFill>
                <a:latin typeface="Geneva"/>
                <a:cs typeface="Geneva"/>
              </a:rPr>
              <a:t>What </a:t>
            </a:r>
            <a:r>
              <a:rPr sz="3200" spc="-45" dirty="0">
                <a:solidFill>
                  <a:srgbClr val="C1951C"/>
                </a:solidFill>
                <a:latin typeface="Geneva"/>
                <a:cs typeface="Geneva"/>
              </a:rPr>
              <a:t>Do </a:t>
            </a:r>
            <a:r>
              <a:rPr sz="3200" spc="-20" dirty="0">
                <a:solidFill>
                  <a:srgbClr val="C1951C"/>
                </a:solidFill>
                <a:latin typeface="Geneva"/>
                <a:cs typeface="Geneva"/>
              </a:rPr>
              <a:t>You</a:t>
            </a:r>
            <a:r>
              <a:rPr sz="3200" spc="-434" dirty="0">
                <a:solidFill>
                  <a:srgbClr val="C1951C"/>
                </a:solidFill>
                <a:latin typeface="Geneva"/>
                <a:cs typeface="Geneva"/>
              </a:rPr>
              <a:t> </a:t>
            </a:r>
            <a:r>
              <a:rPr sz="3200" spc="-95" dirty="0">
                <a:solidFill>
                  <a:srgbClr val="C1951C"/>
                </a:solidFill>
                <a:latin typeface="Geneva"/>
                <a:cs typeface="Geneva"/>
              </a:rPr>
              <a:t>Know?</a:t>
            </a:r>
            <a:endParaRPr sz="3200">
              <a:latin typeface="Geneva"/>
              <a:cs typeface="Genev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8819" y="1698701"/>
            <a:ext cx="694690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145" dirty="0">
                <a:solidFill>
                  <a:srgbClr val="122E5A"/>
                </a:solidFill>
                <a:latin typeface="Geneva"/>
                <a:cs typeface="Geneva"/>
              </a:rPr>
              <a:t>What do </a:t>
            </a:r>
            <a:r>
              <a:rPr sz="3000" spc="-150" dirty="0">
                <a:solidFill>
                  <a:srgbClr val="122E5A"/>
                </a:solidFill>
                <a:latin typeface="Geneva"/>
                <a:cs typeface="Geneva"/>
              </a:rPr>
              <a:t>you </a:t>
            </a:r>
            <a:r>
              <a:rPr sz="3000" spc="-130" dirty="0">
                <a:solidFill>
                  <a:srgbClr val="122E5A"/>
                </a:solidFill>
                <a:latin typeface="Geneva"/>
                <a:cs typeface="Geneva"/>
              </a:rPr>
              <a:t>know </a:t>
            </a:r>
            <a:r>
              <a:rPr sz="3000" spc="-155" dirty="0">
                <a:solidFill>
                  <a:srgbClr val="122E5A"/>
                </a:solidFill>
                <a:latin typeface="Geneva"/>
                <a:cs typeface="Geneva"/>
              </a:rPr>
              <a:t>or </a:t>
            </a:r>
            <a:r>
              <a:rPr sz="3000" spc="-185" dirty="0">
                <a:solidFill>
                  <a:srgbClr val="122E5A"/>
                </a:solidFill>
                <a:latin typeface="Geneva"/>
                <a:cs typeface="Geneva"/>
              </a:rPr>
              <a:t>want </a:t>
            </a:r>
            <a:r>
              <a:rPr sz="3000" spc="-325" dirty="0">
                <a:solidFill>
                  <a:srgbClr val="122E5A"/>
                </a:solidFill>
                <a:latin typeface="Geneva"/>
                <a:cs typeface="Geneva"/>
              </a:rPr>
              <a:t>to </a:t>
            </a:r>
            <a:r>
              <a:rPr sz="3000" spc="-70" dirty="0">
                <a:solidFill>
                  <a:srgbClr val="122E5A"/>
                </a:solidFill>
                <a:latin typeface="Geneva"/>
                <a:cs typeface="Geneva"/>
              </a:rPr>
              <a:t>learn</a:t>
            </a:r>
            <a:r>
              <a:rPr sz="3000" spc="-21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80" dirty="0">
                <a:solidFill>
                  <a:srgbClr val="122E5A"/>
                </a:solidFill>
                <a:latin typeface="Geneva"/>
                <a:cs typeface="Geneva"/>
              </a:rPr>
              <a:t>about  </a:t>
            </a:r>
            <a:r>
              <a:rPr sz="3000" spc="-135" dirty="0">
                <a:solidFill>
                  <a:srgbClr val="122E5A"/>
                </a:solidFill>
                <a:latin typeface="Geneva"/>
                <a:cs typeface="Geneva"/>
              </a:rPr>
              <a:t>record</a:t>
            </a:r>
            <a:r>
              <a:rPr sz="3000" spc="-18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90" dirty="0">
                <a:solidFill>
                  <a:srgbClr val="122E5A"/>
                </a:solidFill>
                <a:latin typeface="Geneva"/>
                <a:cs typeface="Geneva"/>
              </a:rPr>
              <a:t>keeping?</a:t>
            </a:r>
            <a:endParaRPr sz="3000">
              <a:latin typeface="Geneva"/>
              <a:cs typeface="Gene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2"/>
            <a:ext cx="21482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75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119885"/>
            <a:ext cx="3157220" cy="2907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50" dirty="0">
                <a:solidFill>
                  <a:srgbClr val="122E5A"/>
                </a:solidFill>
                <a:latin typeface="Geneva"/>
                <a:cs typeface="Geneva"/>
              </a:rPr>
              <a:t>Record </a:t>
            </a:r>
            <a:r>
              <a:rPr sz="3000" spc="-95" dirty="0">
                <a:solidFill>
                  <a:srgbClr val="122E5A"/>
                </a:solidFill>
                <a:latin typeface="Geneva"/>
                <a:cs typeface="Geneva"/>
              </a:rPr>
              <a:t>keeping  </a:t>
            </a:r>
            <a:r>
              <a:rPr sz="3000" spc="-195" dirty="0">
                <a:solidFill>
                  <a:srgbClr val="122E5A"/>
                </a:solidFill>
                <a:latin typeface="Geneva"/>
                <a:cs typeface="Geneva"/>
              </a:rPr>
              <a:t>important </a:t>
            </a:r>
            <a:r>
              <a:rPr sz="3000" spc="-225" dirty="0">
                <a:solidFill>
                  <a:srgbClr val="122E5A"/>
                </a:solidFill>
                <a:latin typeface="Geneva"/>
                <a:cs typeface="Geneva"/>
              </a:rPr>
              <a:t>for </a:t>
            </a:r>
            <a:r>
              <a:rPr sz="3000" spc="-60" dirty="0">
                <a:solidFill>
                  <a:srgbClr val="122E5A"/>
                </a:solidFill>
                <a:latin typeface="Geneva"/>
                <a:cs typeface="Geneva"/>
              </a:rPr>
              <a:t>small  businesses</a:t>
            </a:r>
            <a:endParaRPr sz="3000">
              <a:latin typeface="Geneva"/>
              <a:cs typeface="Geneva"/>
            </a:endParaRPr>
          </a:p>
          <a:p>
            <a:pPr marL="760730" indent="-347345">
              <a:lnSpc>
                <a:spcPct val="100000"/>
              </a:lnSpc>
              <a:spcBef>
                <a:spcPts val="610"/>
              </a:spcBef>
              <a:buChar char="•"/>
              <a:tabLst>
                <a:tab pos="760730" algn="l"/>
                <a:tab pos="761365" algn="l"/>
              </a:tabLst>
            </a:pPr>
            <a:r>
              <a:rPr sz="2800" spc="-20" dirty="0">
                <a:solidFill>
                  <a:srgbClr val="001F5F"/>
                </a:solidFill>
                <a:latin typeface="Geneva"/>
                <a:cs typeface="Geneva"/>
              </a:rPr>
              <a:t>Sole</a:t>
            </a:r>
            <a:r>
              <a:rPr sz="2800" spc="-20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800" spc="-155" dirty="0">
                <a:solidFill>
                  <a:srgbClr val="001F5F"/>
                </a:solidFill>
                <a:latin typeface="Geneva"/>
                <a:cs typeface="Geneva"/>
              </a:rPr>
              <a:t>proprietor</a:t>
            </a:r>
            <a:endParaRPr sz="2800">
              <a:latin typeface="Geneva"/>
              <a:cs typeface="Geneva"/>
            </a:endParaRPr>
          </a:p>
          <a:p>
            <a:pPr marL="760730" indent="-347345">
              <a:lnSpc>
                <a:spcPct val="100000"/>
              </a:lnSpc>
              <a:spcBef>
                <a:spcPts val="600"/>
              </a:spcBef>
              <a:buChar char="•"/>
              <a:tabLst>
                <a:tab pos="760730" algn="l"/>
                <a:tab pos="761365" algn="l"/>
              </a:tabLst>
            </a:pPr>
            <a:r>
              <a:rPr sz="2800" spc="-85" dirty="0">
                <a:solidFill>
                  <a:srgbClr val="001F5F"/>
                </a:solidFill>
                <a:latin typeface="Geneva"/>
                <a:cs typeface="Geneva"/>
              </a:rPr>
              <a:t>Partnership</a:t>
            </a:r>
            <a:endParaRPr sz="2800">
              <a:latin typeface="Geneva"/>
              <a:cs typeface="Geneva"/>
            </a:endParaRPr>
          </a:p>
          <a:p>
            <a:pPr marL="760730" indent="-347345">
              <a:lnSpc>
                <a:spcPct val="100000"/>
              </a:lnSpc>
              <a:spcBef>
                <a:spcPts val="600"/>
              </a:spcBef>
              <a:buChar char="•"/>
              <a:tabLst>
                <a:tab pos="760730" algn="l"/>
                <a:tab pos="761365" algn="l"/>
              </a:tabLst>
            </a:pPr>
            <a:r>
              <a:rPr sz="2800" spc="-114" dirty="0">
                <a:solidFill>
                  <a:srgbClr val="001F5F"/>
                </a:solidFill>
                <a:latin typeface="Geneva"/>
                <a:cs typeface="Geneva"/>
              </a:rPr>
              <a:t>Corporation</a:t>
            </a:r>
            <a:endParaRPr sz="2800">
              <a:latin typeface="Geneva"/>
              <a:cs typeface="Genev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01896" y="1871472"/>
            <a:ext cx="4386072" cy="2901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36947" y="1906523"/>
            <a:ext cx="4265676" cy="2781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32376" y="1901951"/>
            <a:ext cx="4274820" cy="2790825"/>
          </a:xfrm>
          <a:custGeom>
            <a:avLst/>
            <a:gdLst/>
            <a:ahLst/>
            <a:cxnLst/>
            <a:rect l="l" t="t" r="r" b="b"/>
            <a:pathLst>
              <a:path w="4274820" h="2790825">
                <a:moveTo>
                  <a:pt x="0" y="2790444"/>
                </a:moveTo>
                <a:lnTo>
                  <a:pt x="4274820" y="2790444"/>
                </a:lnTo>
                <a:lnTo>
                  <a:pt x="4274820" y="0"/>
                </a:lnTo>
                <a:lnTo>
                  <a:pt x="0" y="0"/>
                </a:lnTo>
                <a:lnTo>
                  <a:pt x="0" y="2790444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2"/>
            <a:ext cx="46297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0" dirty="0"/>
              <a:t>What </a:t>
            </a:r>
            <a:r>
              <a:rPr spc="-35" dirty="0"/>
              <a:t>is </a:t>
            </a:r>
            <a:r>
              <a:rPr spc="-55" dirty="0"/>
              <a:t>Record</a:t>
            </a:r>
            <a:r>
              <a:rPr spc="-409" dirty="0"/>
              <a:t> </a:t>
            </a:r>
            <a:r>
              <a:rPr spc="-80" dirty="0"/>
              <a:t>Keeping?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119885"/>
            <a:ext cx="8237220" cy="4763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96619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95" dirty="0">
                <a:solidFill>
                  <a:srgbClr val="122E5A"/>
                </a:solidFill>
                <a:latin typeface="Geneva"/>
                <a:cs typeface="Geneva"/>
              </a:rPr>
              <a:t>Orderly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and </a:t>
            </a:r>
            <a:r>
              <a:rPr sz="3000" spc="-85" dirty="0">
                <a:solidFill>
                  <a:srgbClr val="122E5A"/>
                </a:solidFill>
                <a:latin typeface="Geneva"/>
                <a:cs typeface="Geneva"/>
              </a:rPr>
              <a:t>disciplined </a:t>
            </a:r>
            <a:r>
              <a:rPr sz="3000" spc="-150" dirty="0">
                <a:solidFill>
                  <a:srgbClr val="122E5A"/>
                </a:solidFill>
                <a:latin typeface="Geneva"/>
                <a:cs typeface="Geneva"/>
              </a:rPr>
              <a:t>practice </a:t>
            </a:r>
            <a:r>
              <a:rPr sz="3000" spc="-245" dirty="0">
                <a:solidFill>
                  <a:srgbClr val="122E5A"/>
                </a:solidFill>
                <a:latin typeface="Geneva"/>
                <a:cs typeface="Geneva"/>
              </a:rPr>
              <a:t>of</a:t>
            </a:r>
            <a:r>
              <a:rPr sz="3000" spc="-45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65" dirty="0">
                <a:solidFill>
                  <a:srgbClr val="122E5A"/>
                </a:solidFill>
                <a:latin typeface="Geneva"/>
                <a:cs typeface="Geneva"/>
              </a:rPr>
              <a:t>storing  </a:t>
            </a:r>
            <a:r>
              <a:rPr sz="3000" spc="-65" dirty="0">
                <a:solidFill>
                  <a:srgbClr val="122E5A"/>
                </a:solidFill>
                <a:latin typeface="Geneva"/>
                <a:cs typeface="Geneva"/>
              </a:rPr>
              <a:t>business</a:t>
            </a:r>
            <a:r>
              <a:rPr sz="3000" spc="-20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20" dirty="0">
                <a:solidFill>
                  <a:srgbClr val="122E5A"/>
                </a:solidFill>
                <a:latin typeface="Geneva"/>
                <a:cs typeface="Geneva"/>
              </a:rPr>
              <a:t>records</a:t>
            </a:r>
            <a:endParaRPr sz="3000">
              <a:latin typeface="Geneva"/>
              <a:cs typeface="Geneva"/>
            </a:endParaRPr>
          </a:p>
          <a:p>
            <a:pPr marL="355600" marR="508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solidFill>
                  <a:srgbClr val="122E5A"/>
                </a:solidFill>
                <a:latin typeface="Geneva"/>
                <a:cs typeface="Geneva"/>
              </a:rPr>
              <a:t>Ranges </a:t>
            </a:r>
            <a:r>
              <a:rPr sz="3000" spc="-210" dirty="0">
                <a:solidFill>
                  <a:srgbClr val="122E5A"/>
                </a:solidFill>
                <a:latin typeface="Geneva"/>
                <a:cs typeface="Geneva"/>
              </a:rPr>
              <a:t>from </a:t>
            </a:r>
            <a:r>
              <a:rPr sz="3000" spc="-85" dirty="0">
                <a:solidFill>
                  <a:srgbClr val="122E5A"/>
                </a:solidFill>
                <a:latin typeface="Geneva"/>
                <a:cs typeface="Geneva"/>
              </a:rPr>
              <a:t>simple </a:t>
            </a:r>
            <a:r>
              <a:rPr sz="3000" spc="-100" dirty="0">
                <a:solidFill>
                  <a:srgbClr val="122E5A"/>
                </a:solidFill>
                <a:latin typeface="Geneva"/>
                <a:cs typeface="Geneva"/>
              </a:rPr>
              <a:t>(manila </a:t>
            </a:r>
            <a:r>
              <a:rPr sz="3000" spc="-175" dirty="0">
                <a:solidFill>
                  <a:srgbClr val="122E5A"/>
                </a:solidFill>
                <a:latin typeface="Geneva"/>
                <a:cs typeface="Geneva"/>
              </a:rPr>
              <a:t>folder) </a:t>
            </a:r>
            <a:r>
              <a:rPr sz="3000" spc="-325" dirty="0">
                <a:solidFill>
                  <a:srgbClr val="122E5A"/>
                </a:solidFill>
                <a:latin typeface="Geneva"/>
                <a:cs typeface="Geneva"/>
              </a:rPr>
              <a:t>to</a:t>
            </a:r>
            <a:r>
              <a:rPr sz="3000" spc="-50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14" dirty="0">
                <a:solidFill>
                  <a:srgbClr val="122E5A"/>
                </a:solidFill>
                <a:latin typeface="Geneva"/>
                <a:cs typeface="Geneva"/>
              </a:rPr>
              <a:t>complex  (online </a:t>
            </a:r>
            <a:r>
              <a:rPr sz="3000" spc="-140" dirty="0">
                <a:solidFill>
                  <a:srgbClr val="122E5A"/>
                </a:solidFill>
                <a:latin typeface="Geneva"/>
                <a:cs typeface="Geneva"/>
              </a:rPr>
              <a:t>electronic</a:t>
            </a:r>
            <a:r>
              <a:rPr sz="3000" spc="-28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50" dirty="0">
                <a:solidFill>
                  <a:srgbClr val="122E5A"/>
                </a:solidFill>
                <a:latin typeface="Geneva"/>
                <a:cs typeface="Geneva"/>
              </a:rPr>
              <a:t>filing)</a:t>
            </a:r>
            <a:endParaRPr sz="30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65" dirty="0">
                <a:solidFill>
                  <a:srgbClr val="122E5A"/>
                </a:solidFill>
                <a:latin typeface="Geneva"/>
                <a:cs typeface="Geneva"/>
              </a:rPr>
              <a:t>Provides </a:t>
            </a:r>
            <a:r>
              <a:rPr sz="3000" spc="-215" dirty="0">
                <a:solidFill>
                  <a:srgbClr val="122E5A"/>
                </a:solidFill>
                <a:latin typeface="Geneva"/>
                <a:cs typeface="Geneva"/>
              </a:rPr>
              <a:t>fast </a:t>
            </a:r>
            <a:r>
              <a:rPr sz="3000" spc="-135" dirty="0">
                <a:solidFill>
                  <a:srgbClr val="122E5A"/>
                </a:solidFill>
                <a:latin typeface="Geneva"/>
                <a:cs typeface="Geneva"/>
              </a:rPr>
              <a:t>retrieval </a:t>
            </a:r>
            <a:r>
              <a:rPr sz="3000" spc="-245" dirty="0">
                <a:solidFill>
                  <a:srgbClr val="122E5A"/>
                </a:solidFill>
                <a:latin typeface="Geneva"/>
                <a:cs typeface="Geneva"/>
              </a:rPr>
              <a:t>of</a:t>
            </a:r>
            <a:r>
              <a:rPr sz="3000" spc="-29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20" dirty="0">
                <a:solidFill>
                  <a:srgbClr val="122E5A"/>
                </a:solidFill>
                <a:latin typeface="Geneva"/>
                <a:cs typeface="Geneva"/>
              </a:rPr>
              <a:t>records</a:t>
            </a:r>
            <a:endParaRPr sz="30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14" dirty="0">
                <a:solidFill>
                  <a:srgbClr val="122E5A"/>
                </a:solidFill>
                <a:latin typeface="Geneva"/>
                <a:cs typeface="Geneva"/>
              </a:rPr>
              <a:t>Updated </a:t>
            </a:r>
            <a:r>
              <a:rPr sz="3000" spc="-120" dirty="0">
                <a:solidFill>
                  <a:srgbClr val="122E5A"/>
                </a:solidFill>
                <a:latin typeface="Geneva"/>
                <a:cs typeface="Geneva"/>
              </a:rPr>
              <a:t>on </a:t>
            </a:r>
            <a:r>
              <a:rPr sz="3000" spc="5" dirty="0">
                <a:solidFill>
                  <a:srgbClr val="122E5A"/>
                </a:solidFill>
                <a:latin typeface="Geneva"/>
                <a:cs typeface="Geneva"/>
              </a:rPr>
              <a:t>a </a:t>
            </a:r>
            <a:r>
              <a:rPr sz="3000" spc="-125" dirty="0">
                <a:solidFill>
                  <a:srgbClr val="122E5A"/>
                </a:solidFill>
                <a:latin typeface="Geneva"/>
                <a:cs typeface="Geneva"/>
              </a:rPr>
              <a:t>on-going</a:t>
            </a:r>
            <a:r>
              <a:rPr sz="3000" spc="-52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50" dirty="0">
                <a:solidFill>
                  <a:srgbClr val="122E5A"/>
                </a:solidFill>
                <a:latin typeface="Geneva"/>
                <a:cs typeface="Geneva"/>
              </a:rPr>
              <a:t>basis</a:t>
            </a:r>
            <a:endParaRPr sz="3000">
              <a:latin typeface="Geneva"/>
              <a:cs typeface="Geneva"/>
            </a:endParaRPr>
          </a:p>
          <a:p>
            <a:pPr>
              <a:lnSpc>
                <a:spcPct val="100000"/>
              </a:lnSpc>
            </a:pPr>
            <a:endParaRPr sz="2350">
              <a:latin typeface="Times"/>
              <a:cs typeface="Times"/>
            </a:endParaRPr>
          </a:p>
          <a:p>
            <a:pPr marL="2005964" marR="579120" indent="-1308100">
              <a:lnSpc>
                <a:spcPct val="100000"/>
              </a:lnSpc>
            </a:pPr>
            <a:r>
              <a:rPr sz="4000" spc="-95" dirty="0">
                <a:solidFill>
                  <a:srgbClr val="122E5A"/>
                </a:solidFill>
                <a:latin typeface="Geneva"/>
                <a:cs typeface="Geneva"/>
              </a:rPr>
              <a:t>Remember </a:t>
            </a:r>
            <a:r>
              <a:rPr sz="3000" spc="120" dirty="0">
                <a:solidFill>
                  <a:srgbClr val="122E5A"/>
                </a:solidFill>
                <a:latin typeface="Geneva"/>
                <a:cs typeface="Geneva"/>
              </a:rPr>
              <a:t>– </a:t>
            </a:r>
            <a:r>
              <a:rPr sz="3000" spc="-60" dirty="0">
                <a:solidFill>
                  <a:srgbClr val="122E5A"/>
                </a:solidFill>
                <a:latin typeface="Geneva"/>
                <a:cs typeface="Geneva"/>
              </a:rPr>
              <a:t>Keep </a:t>
            </a:r>
            <a:r>
              <a:rPr sz="3000" spc="-150" dirty="0">
                <a:solidFill>
                  <a:srgbClr val="122E5A"/>
                </a:solidFill>
                <a:latin typeface="Geneva"/>
                <a:cs typeface="Geneva"/>
              </a:rPr>
              <a:t>good </a:t>
            </a:r>
            <a:r>
              <a:rPr sz="3000" spc="-114" dirty="0">
                <a:solidFill>
                  <a:srgbClr val="122E5A"/>
                </a:solidFill>
                <a:latin typeface="Geneva"/>
                <a:cs typeface="Geneva"/>
              </a:rPr>
              <a:t>records,  </a:t>
            </a:r>
            <a:r>
              <a:rPr sz="3000" spc="-225" dirty="0">
                <a:solidFill>
                  <a:srgbClr val="122E5A"/>
                </a:solidFill>
                <a:latin typeface="Geneva"/>
                <a:cs typeface="Geneva"/>
              </a:rPr>
              <a:t>both </a:t>
            </a:r>
            <a:r>
              <a:rPr sz="4000" spc="-90" dirty="0">
                <a:solidFill>
                  <a:srgbClr val="122E5A"/>
                </a:solidFill>
                <a:latin typeface="Geneva"/>
                <a:cs typeface="Geneva"/>
              </a:rPr>
              <a:t>business </a:t>
            </a:r>
            <a:r>
              <a:rPr sz="3000" spc="-75" dirty="0">
                <a:solidFill>
                  <a:srgbClr val="122E5A"/>
                </a:solidFill>
                <a:latin typeface="Geneva"/>
                <a:cs typeface="Geneva"/>
              </a:rPr>
              <a:t>and</a:t>
            </a:r>
            <a:r>
              <a:rPr sz="3000" spc="-57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4000" spc="-110" dirty="0">
                <a:solidFill>
                  <a:srgbClr val="122E5A"/>
                </a:solidFill>
                <a:latin typeface="Geneva"/>
                <a:cs typeface="Geneva"/>
              </a:rPr>
              <a:t>personal</a:t>
            </a:r>
            <a:endParaRPr sz="4000">
              <a:latin typeface="Geneva"/>
              <a:cs typeface="Gene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56362"/>
            <a:ext cx="63220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10" dirty="0"/>
              <a:t>Why </a:t>
            </a:r>
            <a:r>
              <a:rPr spc="-35" dirty="0"/>
              <a:t>is </a:t>
            </a:r>
            <a:r>
              <a:rPr spc="-55" dirty="0"/>
              <a:t>Record </a:t>
            </a:r>
            <a:r>
              <a:rPr spc="-85" dirty="0"/>
              <a:t>Keeping</a:t>
            </a:r>
            <a:r>
              <a:rPr spc="-560" dirty="0"/>
              <a:t> </a:t>
            </a:r>
            <a:r>
              <a:rPr spc="-180" dirty="0"/>
              <a:t>Important?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1037399"/>
            <a:ext cx="5226050" cy="346900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30" dirty="0">
                <a:solidFill>
                  <a:srgbClr val="122E5A"/>
                </a:solidFill>
                <a:latin typeface="Geneva"/>
                <a:cs typeface="Geneva"/>
              </a:rPr>
              <a:t>Business</a:t>
            </a:r>
            <a:r>
              <a:rPr sz="2700" spc="-17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700" spc="-95" dirty="0">
                <a:solidFill>
                  <a:srgbClr val="122E5A"/>
                </a:solidFill>
                <a:latin typeface="Geneva"/>
                <a:cs typeface="Geneva"/>
              </a:rPr>
              <a:t>Operations</a:t>
            </a:r>
            <a:endParaRPr sz="2700">
              <a:latin typeface="Geneva"/>
              <a:cs typeface="Geneva"/>
            </a:endParaRPr>
          </a:p>
          <a:p>
            <a:pPr marL="756285" lvl="1" indent="-286385">
              <a:lnSpc>
                <a:spcPct val="100000"/>
              </a:lnSpc>
              <a:spcBef>
                <a:spcPts val="310"/>
              </a:spcBef>
              <a:buChar char="•"/>
              <a:tabLst>
                <a:tab pos="756285" algn="l"/>
                <a:tab pos="756920" algn="l"/>
              </a:tabLst>
            </a:pPr>
            <a:r>
              <a:rPr sz="2500" spc="-85" dirty="0">
                <a:solidFill>
                  <a:srgbClr val="001F5F"/>
                </a:solidFill>
                <a:latin typeface="Geneva"/>
                <a:cs typeface="Geneva"/>
              </a:rPr>
              <a:t>Tracking</a:t>
            </a:r>
            <a:r>
              <a:rPr sz="2500" spc="-14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500" spc="-95" dirty="0">
                <a:solidFill>
                  <a:srgbClr val="001F5F"/>
                </a:solidFill>
                <a:latin typeface="Geneva"/>
                <a:cs typeface="Geneva"/>
              </a:rPr>
              <a:t>details</a:t>
            </a:r>
            <a:endParaRPr sz="2500">
              <a:latin typeface="Geneva"/>
              <a:cs typeface="Geneva"/>
            </a:endParaRPr>
          </a:p>
          <a:p>
            <a:pPr marL="756285" lvl="1" indent="-286385">
              <a:lnSpc>
                <a:spcPct val="100000"/>
              </a:lnSpc>
              <a:spcBef>
                <a:spcPts val="300"/>
              </a:spcBef>
              <a:buChar char="•"/>
              <a:tabLst>
                <a:tab pos="756285" algn="l"/>
                <a:tab pos="756920" algn="l"/>
              </a:tabLst>
            </a:pPr>
            <a:r>
              <a:rPr sz="2500" spc="-25" dirty="0">
                <a:solidFill>
                  <a:srgbClr val="001F5F"/>
                </a:solidFill>
                <a:latin typeface="Geneva"/>
                <a:cs typeface="Geneva"/>
              </a:rPr>
              <a:t>Planning</a:t>
            </a:r>
            <a:endParaRPr sz="25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27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65" dirty="0">
                <a:solidFill>
                  <a:srgbClr val="122E5A"/>
                </a:solidFill>
                <a:latin typeface="Geneva"/>
                <a:cs typeface="Geneva"/>
              </a:rPr>
              <a:t>Legal</a:t>
            </a:r>
            <a:endParaRPr sz="2700">
              <a:latin typeface="Geneva"/>
              <a:cs typeface="Geneva"/>
            </a:endParaRPr>
          </a:p>
          <a:p>
            <a:pPr marL="756285" lvl="1" indent="-286385">
              <a:lnSpc>
                <a:spcPct val="100000"/>
              </a:lnSpc>
              <a:spcBef>
                <a:spcPts val="309"/>
              </a:spcBef>
              <a:buChar char="•"/>
              <a:tabLst>
                <a:tab pos="756285" algn="l"/>
                <a:tab pos="756920" algn="l"/>
              </a:tabLst>
            </a:pPr>
            <a:r>
              <a:rPr sz="2500" spc="-125" dirty="0">
                <a:solidFill>
                  <a:srgbClr val="001F5F"/>
                </a:solidFill>
                <a:latin typeface="Geneva"/>
                <a:cs typeface="Geneva"/>
              </a:rPr>
              <a:t>Contracts</a:t>
            </a:r>
            <a:endParaRPr sz="2500">
              <a:latin typeface="Geneva"/>
              <a:cs typeface="Geneva"/>
            </a:endParaRPr>
          </a:p>
          <a:p>
            <a:pPr marL="756285" lvl="1" indent="-286385">
              <a:lnSpc>
                <a:spcPct val="100000"/>
              </a:lnSpc>
              <a:spcBef>
                <a:spcPts val="300"/>
              </a:spcBef>
              <a:buChar char="•"/>
              <a:tabLst>
                <a:tab pos="756285" algn="l"/>
                <a:tab pos="756920" algn="l"/>
              </a:tabLst>
            </a:pPr>
            <a:r>
              <a:rPr sz="2500" spc="-55" dirty="0">
                <a:solidFill>
                  <a:srgbClr val="001F5F"/>
                </a:solidFill>
                <a:latin typeface="Geneva"/>
                <a:cs typeface="Geneva"/>
              </a:rPr>
              <a:t>Licenses </a:t>
            </a:r>
            <a:r>
              <a:rPr sz="2500" spc="-60" dirty="0">
                <a:solidFill>
                  <a:srgbClr val="001F5F"/>
                </a:solidFill>
                <a:latin typeface="Geneva"/>
                <a:cs typeface="Geneva"/>
              </a:rPr>
              <a:t>and</a:t>
            </a:r>
            <a:r>
              <a:rPr sz="2500" spc="-235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500" spc="-135" dirty="0">
                <a:solidFill>
                  <a:srgbClr val="001F5F"/>
                </a:solidFill>
                <a:latin typeface="Geneva"/>
                <a:cs typeface="Geneva"/>
              </a:rPr>
              <a:t>permits</a:t>
            </a:r>
            <a:endParaRPr sz="2500">
              <a:latin typeface="Geneva"/>
              <a:cs typeface="Geneva"/>
            </a:endParaRPr>
          </a:p>
          <a:p>
            <a:pPr marL="756285" lvl="1" indent="-286385">
              <a:lnSpc>
                <a:spcPct val="100000"/>
              </a:lnSpc>
              <a:spcBef>
                <a:spcPts val="300"/>
              </a:spcBef>
              <a:buChar char="•"/>
              <a:tabLst>
                <a:tab pos="756285" algn="l"/>
                <a:tab pos="756920" algn="l"/>
              </a:tabLst>
            </a:pPr>
            <a:r>
              <a:rPr sz="2500" spc="-45" dirty="0">
                <a:solidFill>
                  <a:srgbClr val="001F5F"/>
                </a:solidFill>
                <a:latin typeface="Geneva"/>
                <a:cs typeface="Geneva"/>
              </a:rPr>
              <a:t>Payroll </a:t>
            </a:r>
            <a:r>
              <a:rPr sz="2500" spc="-65" dirty="0">
                <a:solidFill>
                  <a:srgbClr val="001F5F"/>
                </a:solidFill>
                <a:latin typeface="Geneva"/>
                <a:cs typeface="Geneva"/>
              </a:rPr>
              <a:t>and</a:t>
            </a:r>
            <a:r>
              <a:rPr sz="2500" spc="-250" dirty="0">
                <a:solidFill>
                  <a:srgbClr val="001F5F"/>
                </a:solidFill>
                <a:latin typeface="Geneva"/>
                <a:cs typeface="Geneva"/>
              </a:rPr>
              <a:t> </a:t>
            </a:r>
            <a:r>
              <a:rPr sz="2500" spc="-75" dirty="0">
                <a:solidFill>
                  <a:srgbClr val="001F5F"/>
                </a:solidFill>
                <a:latin typeface="Geneva"/>
                <a:cs typeface="Geneva"/>
              </a:rPr>
              <a:t>personnel</a:t>
            </a:r>
            <a:endParaRPr sz="25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27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45" dirty="0">
                <a:solidFill>
                  <a:srgbClr val="122E5A"/>
                </a:solidFill>
                <a:latin typeface="Geneva"/>
                <a:cs typeface="Geneva"/>
              </a:rPr>
              <a:t>Federal, </a:t>
            </a:r>
            <a:r>
              <a:rPr sz="2700" spc="-145" dirty="0">
                <a:solidFill>
                  <a:srgbClr val="122E5A"/>
                </a:solidFill>
                <a:latin typeface="Geneva"/>
                <a:cs typeface="Geneva"/>
              </a:rPr>
              <a:t>State, </a:t>
            </a:r>
            <a:r>
              <a:rPr sz="2700" spc="-70" dirty="0">
                <a:solidFill>
                  <a:srgbClr val="122E5A"/>
                </a:solidFill>
                <a:latin typeface="Geneva"/>
                <a:cs typeface="Geneva"/>
              </a:rPr>
              <a:t>and </a:t>
            </a:r>
            <a:r>
              <a:rPr sz="2700" spc="-75" dirty="0">
                <a:solidFill>
                  <a:srgbClr val="122E5A"/>
                </a:solidFill>
                <a:latin typeface="Geneva"/>
                <a:cs typeface="Geneva"/>
              </a:rPr>
              <a:t>Local</a:t>
            </a:r>
            <a:r>
              <a:rPr sz="2700" spc="-35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2700" spc="-50" dirty="0">
                <a:solidFill>
                  <a:srgbClr val="122E5A"/>
                </a:solidFill>
                <a:latin typeface="Geneva"/>
                <a:cs typeface="Geneva"/>
              </a:rPr>
              <a:t>Taxes</a:t>
            </a:r>
            <a:endParaRPr sz="2700">
              <a:latin typeface="Geneva"/>
              <a:cs typeface="Gene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1031868"/>
            <a:ext cx="3394710" cy="220980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9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20" dirty="0">
                <a:solidFill>
                  <a:srgbClr val="122E5A"/>
                </a:solidFill>
                <a:latin typeface="Geneva"/>
                <a:cs typeface="Geneva"/>
              </a:rPr>
              <a:t>Customer</a:t>
            </a:r>
            <a:r>
              <a:rPr sz="3000" spc="-220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25" dirty="0">
                <a:solidFill>
                  <a:srgbClr val="122E5A"/>
                </a:solidFill>
                <a:latin typeface="Geneva"/>
                <a:cs typeface="Geneva"/>
              </a:rPr>
              <a:t>records</a:t>
            </a:r>
            <a:endParaRPr sz="30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10" dirty="0">
                <a:solidFill>
                  <a:srgbClr val="122E5A"/>
                </a:solidFill>
                <a:latin typeface="Geneva"/>
                <a:cs typeface="Geneva"/>
              </a:rPr>
              <a:t>Sales</a:t>
            </a:r>
            <a:r>
              <a:rPr sz="3000" spc="-195" dirty="0">
                <a:solidFill>
                  <a:srgbClr val="122E5A"/>
                </a:solidFill>
                <a:latin typeface="Geneva"/>
                <a:cs typeface="Geneva"/>
              </a:rPr>
              <a:t> </a:t>
            </a:r>
            <a:r>
              <a:rPr sz="3000" spc="-120" dirty="0">
                <a:solidFill>
                  <a:srgbClr val="122E5A"/>
                </a:solidFill>
                <a:latin typeface="Geneva"/>
                <a:cs typeface="Geneva"/>
              </a:rPr>
              <a:t>records</a:t>
            </a:r>
            <a:endParaRPr sz="30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90" dirty="0">
                <a:solidFill>
                  <a:srgbClr val="122E5A"/>
                </a:solidFill>
                <a:latin typeface="Geneva"/>
                <a:cs typeface="Geneva"/>
              </a:rPr>
              <a:t>Correspondence</a:t>
            </a:r>
            <a:endParaRPr sz="3000">
              <a:latin typeface="Geneva"/>
              <a:cs typeface="Geneva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50" dirty="0">
                <a:solidFill>
                  <a:srgbClr val="122E5A"/>
                </a:solidFill>
                <a:latin typeface="Geneva"/>
                <a:cs typeface="Geneva"/>
              </a:rPr>
              <a:t>Inventory</a:t>
            </a:r>
            <a:endParaRPr sz="3000">
              <a:latin typeface="Geneva"/>
              <a:cs typeface="Genev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66615" y="3611879"/>
            <a:ext cx="2193036" cy="2493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04231" y="736155"/>
            <a:ext cx="3839768" cy="3139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12459" y="3254628"/>
            <a:ext cx="2627591" cy="2098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356362"/>
            <a:ext cx="690625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Business </a:t>
            </a:r>
            <a:r>
              <a:rPr spc="-110" dirty="0"/>
              <a:t>Operations, </a:t>
            </a:r>
            <a:r>
              <a:rPr spc="-105" dirty="0"/>
              <a:t>Tracking</a:t>
            </a:r>
            <a:r>
              <a:rPr spc="-495" dirty="0"/>
              <a:t> </a:t>
            </a:r>
            <a:r>
              <a:rPr spc="-90" dirty="0"/>
              <a:t>Details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70" dirty="0">
                <a:solidFill>
                  <a:srgbClr val="FFFFFF"/>
                </a:solidFill>
              </a:rPr>
              <a:t>RECORD </a:t>
            </a:r>
            <a:r>
              <a:rPr spc="55" dirty="0"/>
              <a:t>KEEPING</a:t>
            </a:r>
            <a:r>
              <a:rPr spc="60" dirty="0"/>
              <a:t> </a:t>
            </a:r>
            <a:r>
              <a:rPr spc="-35" dirty="0"/>
              <a:t>‹#›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878</Words>
  <Application>Microsoft Office PowerPoint</Application>
  <PresentationFormat>On-screen Show (4:3)</PresentationFormat>
  <Paragraphs>215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Welcome</vt:lpstr>
      <vt:lpstr>Objectives</vt:lpstr>
      <vt:lpstr>Objectives</vt:lpstr>
      <vt:lpstr>PowerPoint Presentation</vt:lpstr>
      <vt:lpstr>Introduction</vt:lpstr>
      <vt:lpstr>What is Record Keeping?</vt:lpstr>
      <vt:lpstr>Why is Record Keeping Important?</vt:lpstr>
      <vt:lpstr>Business Operations, Tracking Details</vt:lpstr>
      <vt:lpstr>Discussion Point #1: Your Record Keeping</vt:lpstr>
      <vt:lpstr>Record Retention</vt:lpstr>
      <vt:lpstr>Record Keeping Tools</vt:lpstr>
      <vt:lpstr>Simple “Paper Tools”</vt:lpstr>
      <vt:lpstr>“Tickler” System</vt:lpstr>
      <vt:lpstr>Computer Systems</vt:lpstr>
      <vt:lpstr>Cloud Computing</vt:lpstr>
      <vt:lpstr>Cloud Computing, Accounting</vt:lpstr>
      <vt:lpstr>Cloud Computing, File Hosting</vt:lpstr>
      <vt:lpstr>Business Software</vt:lpstr>
      <vt:lpstr>PowerPoint Presentation</vt:lpstr>
      <vt:lpstr>Business Software, Email</vt:lpstr>
      <vt:lpstr>Business Software, Spreadsheets</vt:lpstr>
      <vt:lpstr>Business Software, Accounting</vt:lpstr>
      <vt:lpstr>Discussion Point #2: Accounting System</vt:lpstr>
      <vt:lpstr>Business Software Training</vt:lpstr>
      <vt:lpstr>Now</vt:lpstr>
      <vt:lpstr>Key Points to Remember</vt:lpstr>
      <vt:lpstr>Summary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</dc:creator>
  <cp:lastModifiedBy>Gustafson, Joan L.</cp:lastModifiedBy>
  <cp:revision>1</cp:revision>
  <dcterms:created xsi:type="dcterms:W3CDTF">2019-01-02T17:21:21Z</dcterms:created>
  <dcterms:modified xsi:type="dcterms:W3CDTF">2019-11-21T02:43:16Z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2019-01-02T00:00:00Z</vt:filetime>
  </property>
</Properties>
</file>