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34" d="100"/>
          <a:sy n="34" d="100"/>
        </p:scale>
        <p:origin x="-917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9DE39-0E4B-0C4B-B585-F904295382F6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3EE47-52EA-B646-BEA6-8B2A946BE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89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73EE47-52EA-B646-BEA6-8B2A946BEE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8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019" y="858520"/>
            <a:ext cx="459232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ABF6A5E-7F3F-E348-819D-E2B8B459431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55346"/>
            <a:ext cx="208343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C1951C"/>
                </a:solidFill>
                <a:latin typeface="Geneva"/>
                <a:cs typeface="Gene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9072" y="1043685"/>
            <a:ext cx="8245855" cy="266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319265" y="6442572"/>
            <a:ext cx="2334259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122E5A"/>
                </a:solidFill>
                <a:latin typeface="Geneva"/>
                <a:cs typeface="Geneva"/>
              </a:defRPr>
            </a:lvl1pPr>
          </a:lstStyle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62855" y="381000"/>
            <a:ext cx="4581144" cy="45819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9277" y="1876805"/>
            <a:ext cx="3262629" cy="866775"/>
          </a:xfrm>
          <a:custGeom>
            <a:avLst/>
            <a:gdLst/>
            <a:ahLst/>
            <a:cxnLst/>
            <a:rect l="l" t="t" r="r" b="b"/>
            <a:pathLst>
              <a:path w="3262629" h="866775">
                <a:moveTo>
                  <a:pt x="0" y="866394"/>
                </a:moveTo>
                <a:lnTo>
                  <a:pt x="3262122" y="866394"/>
                </a:lnTo>
                <a:lnTo>
                  <a:pt x="3262122" y="0"/>
                </a:lnTo>
                <a:lnTo>
                  <a:pt x="0" y="0"/>
                </a:lnTo>
                <a:lnTo>
                  <a:pt x="0" y="866394"/>
                </a:lnTo>
                <a:close/>
              </a:path>
            </a:pathLst>
          </a:custGeom>
          <a:solidFill>
            <a:srgbClr val="1637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ctrTitle"/>
          </p:nvPr>
        </p:nvSpPr>
        <p:spPr>
          <a:xfrm>
            <a:off x="261619" y="858520"/>
            <a:ext cx="491998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Sel</a:t>
            </a:r>
            <a:r>
              <a:rPr lang="en-US" spc="-70" dirty="0"/>
              <a:t>l</a:t>
            </a:r>
            <a:r>
              <a:rPr spc="-215" dirty="0"/>
              <a:t>ing</a:t>
            </a:r>
            <a:r>
              <a:rPr spc="-520" dirty="0"/>
              <a:t> </a:t>
            </a:r>
            <a:r>
              <a:rPr spc="10" dirty="0"/>
              <a:t>a</a:t>
            </a:r>
            <a:r>
              <a:rPr spc="-515" dirty="0"/>
              <a:t> </a:t>
            </a:r>
            <a:r>
              <a:rPr spc="-125" dirty="0"/>
              <a:t>Smal</a:t>
            </a:r>
            <a:r>
              <a:rPr lang="en-US" spc="-125" dirty="0"/>
              <a:t>l</a:t>
            </a:r>
            <a:r>
              <a:rPr lang="en-US" spc="120" dirty="0"/>
              <a:t> </a:t>
            </a:r>
            <a:r>
              <a:rPr spc="-175" dirty="0"/>
              <a:t>Business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620" y="1318006"/>
            <a:ext cx="4310380" cy="1525418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52400" marR="5080" indent="-139700"/>
            <a:r>
              <a:rPr sz="3200" spc="-180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200" spc="-200" dirty="0">
                <a:solidFill>
                  <a:srgbClr val="122E5A"/>
                </a:solidFill>
                <a:latin typeface="Geneva"/>
                <a:cs typeface="Geneva"/>
              </a:rPr>
              <a:t>Succession</a:t>
            </a:r>
            <a:r>
              <a:rPr sz="3200" spc="-844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lang="en-US" sz="3200" spc="-844" dirty="0">
                <a:solidFill>
                  <a:srgbClr val="122E5A"/>
                </a:solidFill>
                <a:latin typeface="Geneva"/>
                <a:cs typeface="Geneva"/>
              </a:rPr>
              <a:t>  </a:t>
            </a:r>
            <a:r>
              <a:rPr sz="3200" spc="-170" dirty="0">
                <a:solidFill>
                  <a:srgbClr val="122E5A"/>
                </a:solidFill>
                <a:latin typeface="Geneva"/>
                <a:cs typeface="Geneva"/>
              </a:rPr>
              <a:t>Planning  </a:t>
            </a:r>
            <a:r>
              <a:rPr sz="3200" b="1" spc="10" dirty="0">
                <a:solidFill>
                  <a:srgbClr val="FFFFFF"/>
                </a:solidFill>
                <a:latin typeface="Palatino"/>
                <a:cs typeface="Palatino"/>
              </a:rPr>
              <a:t>F</a:t>
            </a:r>
            <a:r>
              <a:rPr sz="2550" b="1" spc="10" dirty="0">
                <a:solidFill>
                  <a:srgbClr val="FFFFFF"/>
                </a:solidFill>
                <a:latin typeface="Palatino"/>
                <a:cs typeface="Palatino"/>
              </a:rPr>
              <a:t>OR </a:t>
            </a:r>
            <a:r>
              <a:rPr sz="2550" b="1" spc="-305" dirty="0">
                <a:solidFill>
                  <a:srgbClr val="FFFFFF"/>
                </a:solidFill>
                <a:latin typeface="Palatino"/>
                <a:cs typeface="Palatino"/>
              </a:rPr>
              <a:t>A </a:t>
            </a:r>
            <a:r>
              <a:rPr lang="en-US" sz="2550" b="1" spc="-305" dirty="0">
                <a:solidFill>
                  <a:srgbClr val="FFFFFF"/>
                </a:solidFill>
                <a:latin typeface="Palatino"/>
                <a:cs typeface="Palatino"/>
              </a:rPr>
              <a:t> </a:t>
            </a:r>
            <a:r>
              <a:rPr sz="3200" b="1" spc="-145" dirty="0">
                <a:solidFill>
                  <a:srgbClr val="FFFFFF"/>
                </a:solidFill>
                <a:latin typeface="Palatino"/>
                <a:cs typeface="Palatino"/>
              </a:rPr>
              <a:t>S</a:t>
            </a:r>
            <a:r>
              <a:rPr sz="2550" b="1" spc="-145" dirty="0">
                <a:solidFill>
                  <a:srgbClr val="FFFFFF"/>
                </a:solidFill>
                <a:latin typeface="Palatino"/>
                <a:cs typeface="Palatino"/>
              </a:rPr>
              <a:t>MALL  </a:t>
            </a:r>
            <a:endParaRPr lang="en-US" sz="2550" b="1" spc="-145" dirty="0">
              <a:solidFill>
                <a:srgbClr val="FFFFFF"/>
              </a:solidFill>
              <a:latin typeface="Palatino"/>
              <a:cs typeface="Palatino"/>
            </a:endParaRPr>
          </a:p>
          <a:p>
            <a:pPr marL="152400" marR="5080" indent="-139700"/>
            <a:r>
              <a:rPr lang="en-US" sz="3200" b="1" spc="-60" dirty="0">
                <a:solidFill>
                  <a:srgbClr val="FFFFFF"/>
                </a:solidFill>
                <a:latin typeface="Palatino"/>
                <a:cs typeface="Palatino"/>
              </a:rPr>
              <a:t>  </a:t>
            </a:r>
            <a:r>
              <a:rPr sz="3200" b="1" spc="-60" dirty="0">
                <a:solidFill>
                  <a:srgbClr val="FFFFFF"/>
                </a:solidFill>
                <a:latin typeface="Palatino"/>
                <a:cs typeface="Palatino"/>
              </a:rPr>
              <a:t>B</a:t>
            </a:r>
            <a:r>
              <a:rPr sz="2550" b="1" spc="-60" dirty="0">
                <a:solidFill>
                  <a:srgbClr val="FFFFFF"/>
                </a:solidFill>
                <a:latin typeface="Palatino"/>
                <a:cs typeface="Palatino"/>
              </a:rPr>
              <a:t>USINESS</a:t>
            </a:r>
            <a:endParaRPr sz="2550" dirty="0">
              <a:latin typeface="Palatino"/>
              <a:cs typeface="Palatin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49012" y="5003572"/>
            <a:ext cx="2503672" cy="6872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3746" y="1524000"/>
            <a:ext cx="50800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4394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Determine </a:t>
            </a:r>
            <a:r>
              <a:rPr spc="-70" dirty="0"/>
              <a:t>Your</a:t>
            </a:r>
            <a:r>
              <a:rPr spc="-335" dirty="0"/>
              <a:t> </a:t>
            </a:r>
            <a:r>
              <a:rPr spc="-35" dirty="0"/>
              <a:t>Price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885085"/>
            <a:ext cx="5020310" cy="413004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Valuing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revenue</a:t>
            </a:r>
            <a:r>
              <a:rPr sz="3000" spc="-31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stream</a:t>
            </a:r>
            <a:endParaRPr sz="30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10"/>
              </a:spcBef>
              <a:buChar char="•"/>
              <a:tabLst>
                <a:tab pos="755650" algn="l"/>
              </a:tabLst>
            </a:pP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Net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profit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over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time</a:t>
            </a:r>
            <a:endParaRPr sz="28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Valuing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</a:t>
            </a:r>
            <a:r>
              <a:rPr sz="3000" spc="-2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assets</a:t>
            </a:r>
            <a:endParaRPr sz="30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25" dirty="0">
                <a:solidFill>
                  <a:srgbClr val="001F5F"/>
                </a:solidFill>
                <a:latin typeface="Geneva"/>
                <a:cs typeface="Geneva"/>
              </a:rPr>
              <a:t>Cash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35" dirty="0">
                <a:solidFill>
                  <a:srgbClr val="001F5F"/>
                </a:solidFill>
                <a:latin typeface="Geneva"/>
                <a:cs typeface="Geneva"/>
              </a:rPr>
              <a:t>Receivables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Inventory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5"/>
              </a:spcBef>
              <a:buChar char="•"/>
              <a:tabLst>
                <a:tab pos="755650" algn="l"/>
              </a:tabLst>
            </a:pP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Equipment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60" dirty="0">
                <a:solidFill>
                  <a:srgbClr val="001F5F"/>
                </a:solidFill>
                <a:latin typeface="Geneva"/>
                <a:cs typeface="Geneva"/>
              </a:rPr>
              <a:t>Real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Estate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35071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Prepare For</a:t>
            </a:r>
            <a:r>
              <a:rPr spc="-425" dirty="0"/>
              <a:t> </a:t>
            </a:r>
            <a:r>
              <a:rPr spc="25" dirty="0"/>
              <a:t>Sale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8331"/>
            <a:ext cx="6630034" cy="402971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0" dirty="0">
                <a:solidFill>
                  <a:srgbClr val="122E5A"/>
                </a:solidFill>
                <a:latin typeface="Geneva"/>
                <a:cs typeface="Geneva"/>
              </a:rPr>
              <a:t>Resolve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Problems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34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5" dirty="0">
                <a:solidFill>
                  <a:srgbClr val="122E5A"/>
                </a:solidFill>
                <a:latin typeface="Geneva"/>
                <a:cs typeface="Geneva"/>
              </a:rPr>
              <a:t>Accounts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receivable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can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be</a:t>
            </a:r>
            <a:r>
              <a:rPr sz="3000" spc="-3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40" dirty="0">
                <a:solidFill>
                  <a:srgbClr val="122E5A"/>
                </a:solidFill>
                <a:latin typeface="Geneva"/>
                <a:cs typeface="Geneva"/>
              </a:rPr>
              <a:t>collected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0" dirty="0">
                <a:solidFill>
                  <a:srgbClr val="122E5A"/>
                </a:solidFill>
                <a:latin typeface="Geneva"/>
                <a:cs typeface="Geneva"/>
              </a:rPr>
              <a:t>Prepare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financial</a:t>
            </a:r>
            <a:r>
              <a:rPr sz="3000" spc="-30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statements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Provide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3000" spc="-31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plan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34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Secure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relationships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10" dirty="0">
                <a:solidFill>
                  <a:srgbClr val="122E5A"/>
                </a:solidFill>
                <a:latin typeface="Geneva"/>
                <a:cs typeface="Geneva"/>
              </a:rPr>
              <a:t>Sell </a:t>
            </a: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old</a:t>
            </a:r>
            <a:r>
              <a:rPr sz="3000" spc="-3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65" dirty="0">
                <a:solidFill>
                  <a:srgbClr val="122E5A"/>
                </a:solidFill>
                <a:latin typeface="Geneva"/>
                <a:cs typeface="Geneva"/>
              </a:rPr>
              <a:t>inventory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Office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equipment </a:t>
            </a:r>
            <a:r>
              <a:rPr sz="3000" spc="-35" dirty="0">
                <a:solidFill>
                  <a:srgbClr val="122E5A"/>
                </a:solidFill>
                <a:latin typeface="Geneva"/>
                <a:cs typeface="Geneva"/>
              </a:rPr>
              <a:t>is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good</a:t>
            </a:r>
            <a:r>
              <a:rPr sz="3000" spc="-51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40" dirty="0">
                <a:solidFill>
                  <a:srgbClr val="122E5A"/>
                </a:solidFill>
                <a:latin typeface="Geneva"/>
                <a:cs typeface="Geneva"/>
              </a:rPr>
              <a:t>order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How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will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be</a:t>
            </a:r>
            <a:r>
              <a:rPr sz="3000" spc="-42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compensated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5740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Look </a:t>
            </a:r>
            <a:r>
              <a:rPr spc="-260" dirty="0"/>
              <a:t>for </a:t>
            </a:r>
            <a:r>
              <a:rPr spc="-135" dirty="0"/>
              <a:t>Prospective</a:t>
            </a:r>
            <a:r>
              <a:rPr spc="-240" dirty="0"/>
              <a:t> </a:t>
            </a:r>
            <a:r>
              <a:rPr spc="-95" dirty="0"/>
              <a:t>Buyers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8331"/>
            <a:ext cx="3246120" cy="221043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Employees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Customers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owners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Competitors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03747" y="1107947"/>
            <a:ext cx="2983992" cy="39174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38800" y="1143000"/>
            <a:ext cx="2867405" cy="3800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33846" y="1138047"/>
            <a:ext cx="2877820" cy="3811270"/>
          </a:xfrm>
          <a:custGeom>
            <a:avLst/>
            <a:gdLst/>
            <a:ahLst/>
            <a:cxnLst/>
            <a:rect l="l" t="t" r="r" b="b"/>
            <a:pathLst>
              <a:path w="2877820" h="3811270">
                <a:moveTo>
                  <a:pt x="0" y="3810761"/>
                </a:moveTo>
                <a:lnTo>
                  <a:pt x="2877312" y="3810761"/>
                </a:lnTo>
                <a:lnTo>
                  <a:pt x="2877312" y="0"/>
                </a:lnTo>
                <a:lnTo>
                  <a:pt x="0" y="0"/>
                </a:lnTo>
                <a:lnTo>
                  <a:pt x="0" y="3810761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51347" y="2327148"/>
            <a:ext cx="3361182" cy="22692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86400" y="2362200"/>
            <a:ext cx="3244596" cy="2152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1446" y="2357247"/>
            <a:ext cx="3255010" cy="2162810"/>
          </a:xfrm>
          <a:custGeom>
            <a:avLst/>
            <a:gdLst/>
            <a:ahLst/>
            <a:cxnLst/>
            <a:rect l="l" t="t" r="r" b="b"/>
            <a:pathLst>
              <a:path w="3255009" h="2162810">
                <a:moveTo>
                  <a:pt x="0" y="2162555"/>
                </a:moveTo>
                <a:lnTo>
                  <a:pt x="3254502" y="2162555"/>
                </a:lnTo>
                <a:lnTo>
                  <a:pt x="3254502" y="0"/>
                </a:lnTo>
                <a:lnTo>
                  <a:pt x="0" y="0"/>
                </a:lnTo>
                <a:lnTo>
                  <a:pt x="0" y="2162555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4166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0" dirty="0"/>
              <a:t>Negotiating </a:t>
            </a:r>
            <a:r>
              <a:rPr spc="-260" dirty="0"/>
              <a:t>the</a:t>
            </a:r>
            <a:r>
              <a:rPr spc="-295" dirty="0"/>
              <a:t> </a:t>
            </a:r>
            <a:r>
              <a:rPr spc="-10" dirty="0"/>
              <a:t>Deal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4500" y="878331"/>
            <a:ext cx="5488305" cy="33032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Qualifying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your</a:t>
            </a:r>
            <a:r>
              <a:rPr sz="3000" spc="-2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40" dirty="0">
                <a:solidFill>
                  <a:srgbClr val="122E5A"/>
                </a:solidFill>
                <a:latin typeface="Geneva"/>
                <a:cs typeface="Geneva"/>
              </a:rPr>
              <a:t>buyer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Lump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sum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versus</a:t>
            </a:r>
            <a:r>
              <a:rPr sz="3000" spc="-32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installments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Non-compete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clauses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Management</a:t>
            </a:r>
            <a:r>
              <a:rPr sz="3000" spc="-2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assistance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Down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payment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Collateral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60679"/>
            <a:ext cx="7143750" cy="3714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spc="-35" dirty="0">
                <a:solidFill>
                  <a:srgbClr val="C1951C"/>
                </a:solidFill>
                <a:latin typeface="Geneva"/>
                <a:cs typeface="Geneva"/>
              </a:rPr>
              <a:t>Discussion </a:t>
            </a:r>
            <a:r>
              <a:rPr sz="2250" spc="-70" dirty="0">
                <a:solidFill>
                  <a:srgbClr val="C1951C"/>
                </a:solidFill>
                <a:latin typeface="Geneva"/>
                <a:cs typeface="Geneva"/>
              </a:rPr>
              <a:t>Point </a:t>
            </a:r>
            <a:r>
              <a:rPr sz="2250" spc="-180" dirty="0">
                <a:solidFill>
                  <a:srgbClr val="C1951C"/>
                </a:solidFill>
                <a:latin typeface="Geneva"/>
                <a:cs typeface="Geneva"/>
              </a:rPr>
              <a:t>#2: </a:t>
            </a:r>
            <a:r>
              <a:rPr sz="2250" spc="-20" dirty="0">
                <a:solidFill>
                  <a:srgbClr val="C1951C"/>
                </a:solidFill>
                <a:latin typeface="Geneva"/>
                <a:cs typeface="Geneva"/>
              </a:rPr>
              <a:t>Challenges </a:t>
            </a:r>
            <a:r>
              <a:rPr sz="2250" spc="-175" dirty="0">
                <a:solidFill>
                  <a:srgbClr val="C1951C"/>
                </a:solidFill>
                <a:latin typeface="Geneva"/>
                <a:cs typeface="Geneva"/>
              </a:rPr>
              <a:t>of </a:t>
            </a:r>
            <a:r>
              <a:rPr sz="2250" spc="-20" dirty="0">
                <a:solidFill>
                  <a:srgbClr val="C1951C"/>
                </a:solidFill>
                <a:latin typeface="Geneva"/>
                <a:cs typeface="Geneva"/>
              </a:rPr>
              <a:t>Selling </a:t>
            </a:r>
            <a:r>
              <a:rPr sz="2250" spc="-155" dirty="0">
                <a:solidFill>
                  <a:srgbClr val="C1951C"/>
                </a:solidFill>
                <a:latin typeface="Geneva"/>
                <a:cs typeface="Geneva"/>
              </a:rPr>
              <a:t>the</a:t>
            </a:r>
            <a:r>
              <a:rPr sz="2250" spc="-385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250" spc="-15" dirty="0">
                <a:solidFill>
                  <a:srgbClr val="C1951C"/>
                </a:solidFill>
                <a:latin typeface="Geneva"/>
                <a:cs typeface="Geneva"/>
              </a:rPr>
              <a:t>Business</a:t>
            </a:r>
            <a:endParaRPr sz="2250">
              <a:latin typeface="Geneva"/>
              <a:cs typeface="Gene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035048"/>
            <a:ext cx="8049259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14450">
              <a:lnSpc>
                <a:spcPct val="100000"/>
              </a:lnSpc>
              <a:spcBef>
                <a:spcPts val="100"/>
              </a:spcBef>
            </a:pP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What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are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some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 </a:t>
            </a:r>
            <a:r>
              <a:rPr sz="2800" spc="-200" dirty="0">
                <a:solidFill>
                  <a:srgbClr val="001F5F"/>
                </a:solidFill>
                <a:latin typeface="Geneva"/>
                <a:cs typeface="Geneva"/>
              </a:rPr>
              <a:t>the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challenges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of</a:t>
            </a:r>
            <a:r>
              <a:rPr sz="2800" spc="-29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selling 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your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55" dirty="0">
                <a:solidFill>
                  <a:srgbClr val="001F5F"/>
                </a:solidFill>
                <a:latin typeface="Geneva"/>
                <a:cs typeface="Geneva"/>
              </a:rPr>
              <a:t>business?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95600"/>
            <a:ext cx="1619250" cy="2715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39135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Closing </a:t>
            </a:r>
            <a:r>
              <a:rPr spc="10" dirty="0"/>
              <a:t>a</a:t>
            </a:r>
            <a:r>
              <a:rPr spc="-430" dirty="0"/>
              <a:t> </a:t>
            </a:r>
            <a:r>
              <a:rPr spc="-40" dirty="0"/>
              <a:t>Business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85052"/>
            <a:ext cx="7675245" cy="41268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Steps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closing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</a:t>
            </a:r>
            <a:r>
              <a:rPr sz="3000" spc="-2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3000">
              <a:latin typeface="Geneva"/>
              <a:cs typeface="Geneva"/>
            </a:endParaRPr>
          </a:p>
          <a:p>
            <a:pPr marL="755650" indent="-285750">
              <a:lnSpc>
                <a:spcPct val="100000"/>
              </a:lnSpc>
              <a:spcBef>
                <a:spcPts val="270"/>
              </a:spcBef>
              <a:buChar char="•"/>
              <a:tabLst>
                <a:tab pos="755650" algn="l"/>
              </a:tabLst>
            </a:pP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Follow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instructions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in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founding</a:t>
            </a:r>
            <a:r>
              <a:rPr sz="2800" spc="-38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documents</a:t>
            </a:r>
            <a:endParaRPr sz="2800">
              <a:latin typeface="Geneva"/>
              <a:cs typeface="Geneva"/>
            </a:endParaRPr>
          </a:p>
          <a:p>
            <a:pPr marL="755650" indent="-285750">
              <a:lnSpc>
                <a:spcPct val="100000"/>
              </a:lnSpc>
              <a:spcBef>
                <a:spcPts val="265"/>
              </a:spcBef>
              <a:buChar char="•"/>
              <a:tabLst>
                <a:tab pos="755650" algn="l"/>
              </a:tabLst>
            </a:pPr>
            <a:r>
              <a:rPr sz="2800" spc="10" dirty="0">
                <a:solidFill>
                  <a:srgbClr val="001F5F"/>
                </a:solidFill>
                <a:latin typeface="Geneva"/>
                <a:cs typeface="Geneva"/>
              </a:rPr>
              <a:t>Sell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</a:t>
            </a:r>
            <a:r>
              <a:rPr sz="2800" spc="-32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assets</a:t>
            </a:r>
            <a:endParaRPr sz="2800">
              <a:latin typeface="Geneva"/>
              <a:cs typeface="Geneva"/>
            </a:endParaRPr>
          </a:p>
          <a:p>
            <a:pPr marL="755650" indent="-285750">
              <a:lnSpc>
                <a:spcPct val="100000"/>
              </a:lnSpc>
              <a:spcBef>
                <a:spcPts val="265"/>
              </a:spcBef>
              <a:buChar char="•"/>
              <a:tabLst>
                <a:tab pos="755650" algn="l"/>
              </a:tabLst>
            </a:pPr>
            <a:r>
              <a:rPr sz="2800" spc="-15" dirty="0">
                <a:solidFill>
                  <a:srgbClr val="001F5F"/>
                </a:solidFill>
                <a:latin typeface="Geneva"/>
                <a:cs typeface="Geneva"/>
              </a:rPr>
              <a:t>Cancel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permits, </a:t>
            </a:r>
            <a:r>
              <a:rPr sz="2800" spc="-55" dirty="0">
                <a:solidFill>
                  <a:srgbClr val="001F5F"/>
                </a:solidFill>
                <a:latin typeface="Geneva"/>
                <a:cs typeface="Geneva"/>
              </a:rPr>
              <a:t>licenses, </a:t>
            </a:r>
            <a:r>
              <a:rPr sz="2800" spc="-35" dirty="0">
                <a:solidFill>
                  <a:srgbClr val="001F5F"/>
                </a:solidFill>
                <a:latin typeface="Geneva"/>
                <a:cs typeface="Geneva"/>
              </a:rPr>
              <a:t>lease</a:t>
            </a:r>
            <a:r>
              <a:rPr sz="2800" spc="-43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agreements</a:t>
            </a:r>
            <a:endParaRPr sz="2800">
              <a:latin typeface="Geneva"/>
              <a:cs typeface="Geneva"/>
            </a:endParaRPr>
          </a:p>
          <a:p>
            <a:pPr marL="755650" indent="-285750">
              <a:lnSpc>
                <a:spcPct val="100000"/>
              </a:lnSpc>
              <a:spcBef>
                <a:spcPts val="260"/>
              </a:spcBef>
              <a:buChar char="•"/>
              <a:tabLst>
                <a:tab pos="755650" algn="l"/>
              </a:tabLst>
            </a:pP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Comply </a:t>
            </a:r>
            <a:r>
              <a:rPr sz="2800" spc="-185" dirty="0">
                <a:solidFill>
                  <a:srgbClr val="001F5F"/>
                </a:solidFill>
                <a:latin typeface="Geneva"/>
                <a:cs typeface="Geneva"/>
              </a:rPr>
              <a:t>with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federal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income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tax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55" dirty="0">
                <a:solidFill>
                  <a:srgbClr val="001F5F"/>
                </a:solidFill>
                <a:latin typeface="Geneva"/>
                <a:cs typeface="Geneva"/>
              </a:rPr>
              <a:t>laws</a:t>
            </a:r>
            <a:endParaRPr sz="2800">
              <a:latin typeface="Geneva"/>
              <a:cs typeface="Geneva"/>
            </a:endParaRPr>
          </a:p>
          <a:p>
            <a:pPr marL="755650" marR="5080" indent="-285750">
              <a:lnSpc>
                <a:spcPts val="3020"/>
              </a:lnSpc>
              <a:spcBef>
                <a:spcPts val="650"/>
              </a:spcBef>
              <a:buChar char="•"/>
              <a:tabLst>
                <a:tab pos="755650" algn="l"/>
              </a:tabLst>
            </a:pPr>
            <a:r>
              <a:rPr sz="2800" spc="-25" dirty="0">
                <a:solidFill>
                  <a:srgbClr val="001F5F"/>
                </a:solidFill>
                <a:latin typeface="Geneva"/>
                <a:cs typeface="Geneva"/>
              </a:rPr>
              <a:t>Resolve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outstanding </a:t>
            </a:r>
            <a:r>
              <a:rPr sz="2800" spc="-40" dirty="0">
                <a:solidFill>
                  <a:srgbClr val="001F5F"/>
                </a:solidFill>
                <a:latin typeface="Geneva"/>
                <a:cs typeface="Geneva"/>
              </a:rPr>
              <a:t>issues </a:t>
            </a:r>
            <a:r>
              <a:rPr sz="2800" spc="-185" dirty="0">
                <a:solidFill>
                  <a:srgbClr val="001F5F"/>
                </a:solidFill>
                <a:latin typeface="Geneva"/>
                <a:cs typeface="Geneva"/>
              </a:rPr>
              <a:t>with</a:t>
            </a:r>
            <a:r>
              <a:rPr sz="2800" spc="-434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customers, 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creditors,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and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suppliers</a:t>
            </a:r>
            <a:endParaRPr sz="2800">
              <a:latin typeface="Geneva"/>
              <a:cs typeface="Geneva"/>
            </a:endParaRPr>
          </a:p>
          <a:p>
            <a:pPr marL="755650" indent="-285750">
              <a:lnSpc>
                <a:spcPct val="100000"/>
              </a:lnSpc>
              <a:spcBef>
                <a:spcPts val="225"/>
              </a:spcBef>
              <a:buChar char="•"/>
              <a:tabLst>
                <a:tab pos="755650" algn="l"/>
              </a:tabLst>
            </a:pP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Maintain</a:t>
            </a:r>
            <a:r>
              <a:rPr sz="2800" spc="-15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10" dirty="0">
                <a:solidFill>
                  <a:srgbClr val="001F5F"/>
                </a:solidFill>
                <a:latin typeface="Geneva"/>
                <a:cs typeface="Geneva"/>
              </a:rPr>
              <a:t>records</a:t>
            </a:r>
            <a:endParaRPr sz="2800">
              <a:latin typeface="Geneva"/>
              <a:cs typeface="Geneva"/>
            </a:endParaRPr>
          </a:p>
          <a:p>
            <a:pPr marL="755650" indent="-285750">
              <a:lnSpc>
                <a:spcPct val="100000"/>
              </a:lnSpc>
              <a:spcBef>
                <a:spcPts val="265"/>
              </a:spcBef>
              <a:buChar char="•"/>
              <a:tabLst>
                <a:tab pos="755650" algn="l"/>
              </a:tabLst>
            </a:pP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Get </a:t>
            </a: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professional</a:t>
            </a:r>
            <a:r>
              <a:rPr sz="2800" spc="-25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help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79146"/>
            <a:ext cx="7555865" cy="162813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pc="-35" dirty="0"/>
              <a:t>Planning</a:t>
            </a:r>
            <a:r>
              <a:rPr spc="-204" dirty="0"/>
              <a:t> </a:t>
            </a:r>
            <a:r>
              <a:rPr spc="-70" dirty="0"/>
              <a:t>Succession</a:t>
            </a: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3000" spc="-185" dirty="0">
                <a:solidFill>
                  <a:srgbClr val="122E5A"/>
                </a:solidFill>
              </a:rPr>
              <a:t>A </a:t>
            </a:r>
            <a:r>
              <a:rPr sz="3000" spc="-65" dirty="0">
                <a:solidFill>
                  <a:srgbClr val="122E5A"/>
                </a:solidFill>
              </a:rPr>
              <a:t>plan </a:t>
            </a:r>
            <a:r>
              <a:rPr sz="3000" spc="-220" dirty="0">
                <a:solidFill>
                  <a:srgbClr val="122E5A"/>
                </a:solidFill>
              </a:rPr>
              <a:t>for </a:t>
            </a:r>
            <a:r>
              <a:rPr sz="3000" spc="-105" dirty="0">
                <a:solidFill>
                  <a:srgbClr val="122E5A"/>
                </a:solidFill>
              </a:rPr>
              <a:t>someone </a:t>
            </a:r>
            <a:r>
              <a:rPr sz="3000" spc="-325" dirty="0">
                <a:solidFill>
                  <a:srgbClr val="122E5A"/>
                </a:solidFill>
              </a:rPr>
              <a:t>to </a:t>
            </a:r>
            <a:r>
              <a:rPr sz="3000" spc="-150" dirty="0">
                <a:solidFill>
                  <a:srgbClr val="122E5A"/>
                </a:solidFill>
              </a:rPr>
              <a:t>either </a:t>
            </a:r>
            <a:r>
              <a:rPr sz="3000" spc="-140" dirty="0">
                <a:solidFill>
                  <a:srgbClr val="122E5A"/>
                </a:solidFill>
              </a:rPr>
              <a:t>own </a:t>
            </a:r>
            <a:r>
              <a:rPr sz="3000" spc="-155" dirty="0">
                <a:solidFill>
                  <a:srgbClr val="122E5A"/>
                </a:solidFill>
              </a:rPr>
              <a:t>or </a:t>
            </a:r>
            <a:r>
              <a:rPr sz="3000" spc="-110" dirty="0">
                <a:solidFill>
                  <a:srgbClr val="122E5A"/>
                </a:solidFill>
              </a:rPr>
              <a:t>run</a:t>
            </a:r>
            <a:r>
              <a:rPr sz="3000" spc="-254" dirty="0">
                <a:solidFill>
                  <a:srgbClr val="122E5A"/>
                </a:solidFill>
              </a:rPr>
              <a:t> </a:t>
            </a:r>
            <a:r>
              <a:rPr sz="3000" spc="-155" dirty="0">
                <a:solidFill>
                  <a:srgbClr val="122E5A"/>
                </a:solidFill>
              </a:rPr>
              <a:t>your  </a:t>
            </a:r>
            <a:r>
              <a:rPr sz="3000" spc="-65" dirty="0">
                <a:solidFill>
                  <a:srgbClr val="122E5A"/>
                </a:solidFill>
              </a:rPr>
              <a:t>business </a:t>
            </a:r>
            <a:r>
              <a:rPr sz="3000" spc="-210" dirty="0">
                <a:solidFill>
                  <a:srgbClr val="122E5A"/>
                </a:solidFill>
              </a:rPr>
              <a:t>after </a:t>
            </a:r>
            <a:r>
              <a:rPr sz="3000" spc="-150" dirty="0">
                <a:solidFill>
                  <a:srgbClr val="122E5A"/>
                </a:solidFill>
              </a:rPr>
              <a:t>you</a:t>
            </a:r>
            <a:r>
              <a:rPr sz="3000" spc="-265" dirty="0">
                <a:solidFill>
                  <a:srgbClr val="122E5A"/>
                </a:solidFill>
              </a:rPr>
              <a:t> </a:t>
            </a:r>
            <a:r>
              <a:rPr sz="3000" spc="-165" dirty="0">
                <a:solidFill>
                  <a:srgbClr val="122E5A"/>
                </a:solidFill>
              </a:rPr>
              <a:t>retire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584197" y="2098560"/>
            <a:ext cx="6022085" cy="3854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9250" y="2133600"/>
            <a:ext cx="5905500" cy="3738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4297" y="2128647"/>
            <a:ext cx="5915660" cy="3748404"/>
          </a:xfrm>
          <a:custGeom>
            <a:avLst/>
            <a:gdLst/>
            <a:ahLst/>
            <a:cxnLst/>
            <a:rect l="l" t="t" r="r" b="b"/>
            <a:pathLst>
              <a:path w="5915659" h="3748404">
                <a:moveTo>
                  <a:pt x="0" y="3748278"/>
                </a:moveTo>
                <a:lnTo>
                  <a:pt x="5915406" y="3748278"/>
                </a:lnTo>
                <a:lnTo>
                  <a:pt x="5915406" y="0"/>
                </a:lnTo>
                <a:lnTo>
                  <a:pt x="0" y="0"/>
                </a:lnTo>
                <a:lnTo>
                  <a:pt x="0" y="3748278"/>
                </a:lnTo>
                <a:close/>
              </a:path>
            </a:pathLst>
          </a:custGeom>
          <a:ln w="990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59918"/>
            <a:ext cx="7122795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45" dirty="0">
                <a:solidFill>
                  <a:srgbClr val="C1951C"/>
                </a:solidFill>
                <a:latin typeface="Geneva"/>
                <a:cs typeface="Geneva"/>
              </a:rPr>
              <a:t>Discussion </a:t>
            </a:r>
            <a:r>
              <a:rPr sz="2300" spc="-80" dirty="0">
                <a:solidFill>
                  <a:srgbClr val="C1951C"/>
                </a:solidFill>
                <a:latin typeface="Geneva"/>
                <a:cs typeface="Geneva"/>
              </a:rPr>
              <a:t>Point </a:t>
            </a:r>
            <a:r>
              <a:rPr sz="2300" spc="-190" dirty="0">
                <a:solidFill>
                  <a:srgbClr val="C1951C"/>
                </a:solidFill>
                <a:latin typeface="Geneva"/>
                <a:cs typeface="Geneva"/>
              </a:rPr>
              <a:t>#3: </a:t>
            </a:r>
            <a:r>
              <a:rPr sz="2300" spc="-95" dirty="0">
                <a:solidFill>
                  <a:srgbClr val="C1951C"/>
                </a:solidFill>
                <a:latin typeface="Geneva"/>
                <a:cs typeface="Geneva"/>
              </a:rPr>
              <a:t>Benefits </a:t>
            </a:r>
            <a:r>
              <a:rPr sz="2300" spc="-185" dirty="0">
                <a:solidFill>
                  <a:srgbClr val="C1951C"/>
                </a:solidFill>
                <a:latin typeface="Geneva"/>
                <a:cs typeface="Geneva"/>
              </a:rPr>
              <a:t>of </a:t>
            </a:r>
            <a:r>
              <a:rPr sz="2300" spc="-75" dirty="0">
                <a:solidFill>
                  <a:srgbClr val="C1951C"/>
                </a:solidFill>
                <a:latin typeface="Geneva"/>
                <a:cs typeface="Geneva"/>
              </a:rPr>
              <a:t>Selecting </a:t>
            </a:r>
            <a:r>
              <a:rPr sz="2300" spc="5" dirty="0">
                <a:solidFill>
                  <a:srgbClr val="C1951C"/>
                </a:solidFill>
                <a:latin typeface="Geneva"/>
                <a:cs typeface="Geneva"/>
              </a:rPr>
              <a:t>a</a:t>
            </a:r>
            <a:r>
              <a:rPr sz="2300" spc="-204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300" spc="-50" dirty="0">
                <a:solidFill>
                  <a:srgbClr val="C1951C"/>
                </a:solidFill>
                <a:latin typeface="Geneva"/>
                <a:cs typeface="Geneva"/>
              </a:rPr>
              <a:t>Successor</a:t>
            </a:r>
            <a:endParaRPr sz="2300">
              <a:latin typeface="Geneva"/>
              <a:cs typeface="Gene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065527"/>
            <a:ext cx="727519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14450">
              <a:lnSpc>
                <a:spcPct val="100000"/>
              </a:lnSpc>
              <a:spcBef>
                <a:spcPts val="100"/>
              </a:spcBef>
            </a:pP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What </a:t>
            </a:r>
            <a:r>
              <a:rPr sz="2800" spc="-35" dirty="0">
                <a:solidFill>
                  <a:srgbClr val="001F5F"/>
                </a:solidFill>
                <a:latin typeface="Geneva"/>
                <a:cs typeface="Geneva"/>
              </a:rPr>
              <a:t>is </a:t>
            </a:r>
            <a:r>
              <a:rPr sz="2800" spc="-200" dirty="0">
                <a:solidFill>
                  <a:srgbClr val="001F5F"/>
                </a:solidFill>
                <a:latin typeface="Geneva"/>
                <a:cs typeface="Geneva"/>
              </a:rPr>
              <a:t>the most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important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reason</a:t>
            </a:r>
            <a:r>
              <a:rPr sz="2800" spc="-22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 </a:t>
            </a:r>
            <a:r>
              <a:rPr sz="2800" spc="-114" dirty="0">
                <a:solidFill>
                  <a:srgbClr val="001F5F"/>
                </a:solidFill>
                <a:latin typeface="Geneva"/>
                <a:cs typeface="Geneva"/>
              </a:rPr>
              <a:t>selecting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</a:t>
            </a:r>
            <a:r>
              <a:rPr sz="2800" spc="-19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successor?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95600"/>
            <a:ext cx="1619250" cy="2715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57632"/>
            <a:ext cx="7198995" cy="3963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950" spc="-5" dirty="0">
                <a:solidFill>
                  <a:srgbClr val="C1951C"/>
                </a:solidFill>
                <a:latin typeface="Geneva"/>
                <a:cs typeface="Geneva"/>
              </a:rPr>
              <a:t>Issues </a:t>
            </a:r>
            <a:r>
              <a:rPr sz="2950" spc="-305" dirty="0">
                <a:solidFill>
                  <a:srgbClr val="C1951C"/>
                </a:solidFill>
                <a:latin typeface="Geneva"/>
                <a:cs typeface="Geneva"/>
              </a:rPr>
              <a:t>to </a:t>
            </a:r>
            <a:r>
              <a:rPr sz="2950" spc="-40" dirty="0">
                <a:solidFill>
                  <a:srgbClr val="C1951C"/>
                </a:solidFill>
                <a:latin typeface="Geneva"/>
                <a:cs typeface="Geneva"/>
              </a:rPr>
              <a:t>Consider </a:t>
            </a:r>
            <a:r>
              <a:rPr sz="2950" spc="-45" dirty="0">
                <a:solidFill>
                  <a:srgbClr val="C1951C"/>
                </a:solidFill>
                <a:latin typeface="Geneva"/>
                <a:cs typeface="Geneva"/>
              </a:rPr>
              <a:t>in </a:t>
            </a:r>
            <a:r>
              <a:rPr sz="2950" spc="-40" dirty="0">
                <a:solidFill>
                  <a:srgbClr val="C1951C"/>
                </a:solidFill>
                <a:latin typeface="Geneva"/>
                <a:cs typeface="Geneva"/>
              </a:rPr>
              <a:t>Succession</a:t>
            </a:r>
            <a:r>
              <a:rPr sz="2950" spc="-350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950" spc="-10" dirty="0">
                <a:solidFill>
                  <a:srgbClr val="C1951C"/>
                </a:solidFill>
                <a:latin typeface="Geneva"/>
                <a:cs typeface="Geneva"/>
              </a:rPr>
              <a:t>Planning</a:t>
            </a:r>
            <a:endParaRPr sz="2950">
              <a:latin typeface="Geneva"/>
              <a:cs typeface="Geneva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3850">
              <a:latin typeface="Times"/>
              <a:cs typeface="Time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Start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early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Identify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successors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Train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successors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30" dirty="0">
                <a:solidFill>
                  <a:srgbClr val="122E5A"/>
                </a:solidFill>
                <a:latin typeface="Geneva"/>
                <a:cs typeface="Geneva"/>
              </a:rPr>
              <a:t>Plan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tax</a:t>
            </a:r>
            <a:r>
              <a:rPr sz="3000" spc="-33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exposure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Get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legal</a:t>
            </a:r>
            <a:r>
              <a:rPr sz="3000" spc="-2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advice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95CDC00-C729-FE40-B22A-D94113174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990600"/>
            <a:ext cx="441960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8438" y="2946400"/>
            <a:ext cx="41675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Planning</a:t>
            </a:r>
            <a:r>
              <a:rPr spc="-280" dirty="0"/>
              <a:t> </a:t>
            </a:r>
            <a:r>
              <a:rPr spc="-155" dirty="0"/>
              <a:t>Retirement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1931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Welcome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49953" y="1919985"/>
            <a:ext cx="2888615" cy="200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Agenda</a:t>
            </a:r>
            <a:endParaRPr sz="3000">
              <a:latin typeface="Geneva"/>
              <a:cs typeface="Geneva"/>
            </a:endParaRPr>
          </a:p>
          <a:p>
            <a:pPr marL="527050" indent="-514350">
              <a:lnSpc>
                <a:spcPct val="100000"/>
              </a:lnSpc>
              <a:spcBef>
                <a:spcPts val="24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Ground</a:t>
            </a:r>
            <a:r>
              <a:rPr sz="3000" spc="-23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25" dirty="0">
                <a:solidFill>
                  <a:srgbClr val="122E5A"/>
                </a:solidFill>
                <a:latin typeface="Geneva"/>
                <a:cs typeface="Geneva"/>
              </a:rPr>
              <a:t>Rules</a:t>
            </a:r>
            <a:endParaRPr sz="3000">
              <a:latin typeface="Geneva"/>
              <a:cs typeface="Geneva"/>
            </a:endParaRPr>
          </a:p>
          <a:p>
            <a:pPr marL="527050" indent="-514350">
              <a:lnSpc>
                <a:spcPct val="100000"/>
              </a:lnSpc>
              <a:spcBef>
                <a:spcPts val="240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Introductions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1524000"/>
            <a:ext cx="38100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5081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5" dirty="0"/>
              <a:t>Retirement </a:t>
            </a:r>
            <a:r>
              <a:rPr spc="40" dirty="0"/>
              <a:t>Plan</a:t>
            </a:r>
            <a:r>
              <a:rPr spc="-310" dirty="0"/>
              <a:t> </a:t>
            </a:r>
            <a:r>
              <a:rPr spc="-155" dirty="0"/>
              <a:t>Benefits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8331"/>
            <a:ext cx="8027034" cy="312483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Employer </a:t>
            </a:r>
            <a:r>
              <a:rPr sz="3000" spc="-165" dirty="0">
                <a:solidFill>
                  <a:srgbClr val="122E5A"/>
                </a:solidFill>
                <a:latin typeface="Geneva"/>
                <a:cs typeface="Geneva"/>
              </a:rPr>
              <a:t>contributions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are</a:t>
            </a:r>
            <a:r>
              <a:rPr sz="3000" spc="-2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tax-deductible.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40" dirty="0">
                <a:solidFill>
                  <a:srgbClr val="122E5A"/>
                </a:solidFill>
                <a:latin typeface="Geneva"/>
                <a:cs typeface="Geneva"/>
              </a:rPr>
              <a:t>Assets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plan </a:t>
            </a:r>
            <a:r>
              <a:rPr sz="3000" spc="-165" dirty="0">
                <a:solidFill>
                  <a:srgbClr val="122E5A"/>
                </a:solidFill>
                <a:latin typeface="Geneva"/>
                <a:cs typeface="Geneva"/>
              </a:rPr>
              <a:t>grow</a:t>
            </a:r>
            <a:r>
              <a:rPr sz="3000" spc="-3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tax-free.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40" dirty="0">
                <a:solidFill>
                  <a:srgbClr val="122E5A"/>
                </a:solidFill>
                <a:latin typeface="Geneva"/>
                <a:cs typeface="Geneva"/>
              </a:rPr>
              <a:t>Flexible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plan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options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are</a:t>
            </a:r>
            <a:r>
              <a:rPr sz="3000" spc="-4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available.</a:t>
            </a:r>
            <a:endParaRPr sz="3000">
              <a:latin typeface="Geneva"/>
              <a:cs typeface="Geneva"/>
            </a:endParaRPr>
          </a:p>
          <a:p>
            <a:pPr marL="355600" marR="508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A retirement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plan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can </a:t>
            </a:r>
            <a:r>
              <a:rPr sz="3000" spc="-254" dirty="0">
                <a:solidFill>
                  <a:srgbClr val="122E5A"/>
                </a:solidFill>
                <a:latin typeface="Geneva"/>
                <a:cs typeface="Geneva"/>
              </a:rPr>
              <a:t>attract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140" dirty="0">
                <a:solidFill>
                  <a:srgbClr val="122E5A"/>
                </a:solidFill>
                <a:latin typeface="Geneva"/>
                <a:cs typeface="Geneva"/>
              </a:rPr>
              <a:t>retain</a:t>
            </a:r>
            <a:r>
              <a:rPr sz="3000" spc="-3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40" dirty="0">
                <a:solidFill>
                  <a:srgbClr val="122E5A"/>
                </a:solidFill>
                <a:latin typeface="Geneva"/>
                <a:cs typeface="Geneva"/>
              </a:rPr>
              <a:t>better 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employees, </a:t>
            </a: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reducing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new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employee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training  </a:t>
            </a: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costs.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38373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Employee</a:t>
            </a:r>
            <a:r>
              <a:rPr spc="-229" dirty="0"/>
              <a:t> </a:t>
            </a:r>
            <a:r>
              <a:rPr spc="-155" dirty="0"/>
              <a:t>Benefits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78331"/>
            <a:ext cx="7561580" cy="42176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solidFill>
                  <a:srgbClr val="122E5A"/>
                </a:solidFill>
                <a:latin typeface="Geneva"/>
                <a:cs typeface="Geneva"/>
              </a:rPr>
              <a:t>Reduce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current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taxable</a:t>
            </a:r>
            <a:r>
              <a:rPr sz="3000" spc="-3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income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Not </a:t>
            </a: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taxed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until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 distributed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Easy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make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through </a:t>
            </a:r>
            <a:r>
              <a:rPr sz="3000" spc="-110" dirty="0">
                <a:solidFill>
                  <a:srgbClr val="122E5A"/>
                </a:solidFill>
                <a:latin typeface="Geneva"/>
                <a:cs typeface="Geneva"/>
              </a:rPr>
              <a:t>payroll</a:t>
            </a:r>
            <a:r>
              <a:rPr sz="3000" spc="-3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40" dirty="0">
                <a:solidFill>
                  <a:srgbClr val="122E5A"/>
                </a:solidFill>
                <a:latin typeface="Geneva"/>
                <a:cs typeface="Geneva"/>
              </a:rPr>
              <a:t>deductions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Compounding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interest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over</a:t>
            </a:r>
            <a:r>
              <a:rPr sz="3000" spc="-2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time</a:t>
            </a:r>
            <a:endParaRPr sz="3000">
              <a:latin typeface="Geneva"/>
              <a:cs typeface="Geneva"/>
            </a:endParaRPr>
          </a:p>
          <a:p>
            <a:pPr marL="355600" marR="508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Retirement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assets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can </a:t>
            </a: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be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carried </a:t>
            </a:r>
            <a:r>
              <a:rPr sz="3000" spc="-210" dirty="0">
                <a:solidFill>
                  <a:srgbClr val="122E5A"/>
                </a:solidFill>
                <a:latin typeface="Geneva"/>
                <a:cs typeface="Geneva"/>
              </a:rPr>
              <a:t>from</a:t>
            </a:r>
            <a:r>
              <a:rPr sz="3000" spc="-5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one 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employer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</a:t>
            </a:r>
            <a:r>
              <a:rPr sz="3000" spc="-229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another</a:t>
            </a:r>
            <a:endParaRPr sz="3000">
              <a:latin typeface="Geneva"/>
              <a:cs typeface="Geneva"/>
            </a:endParaRPr>
          </a:p>
          <a:p>
            <a:pPr marL="355600" marR="2730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Opportunity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improve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financial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security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in 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retirement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0" y="1143000"/>
            <a:ext cx="3543300" cy="3076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3531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5" dirty="0"/>
              <a:t>Retirement</a:t>
            </a:r>
            <a:r>
              <a:rPr spc="-290" dirty="0"/>
              <a:t> </a:t>
            </a:r>
            <a:r>
              <a:rPr spc="25" dirty="0"/>
              <a:t>Plans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885085"/>
            <a:ext cx="4937760" cy="31667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Common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Retirement</a:t>
            </a:r>
            <a:r>
              <a:rPr sz="3000" spc="-35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20" dirty="0">
                <a:solidFill>
                  <a:srgbClr val="122E5A"/>
                </a:solidFill>
                <a:latin typeface="Geneva"/>
                <a:cs typeface="Geneva"/>
              </a:rPr>
              <a:t>Plans</a:t>
            </a:r>
            <a:endParaRPr sz="30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10"/>
              </a:spcBef>
              <a:buChar char="•"/>
              <a:tabLst>
                <a:tab pos="755650" algn="l"/>
              </a:tabLst>
            </a:pPr>
            <a:r>
              <a:rPr sz="2800" spc="215" dirty="0">
                <a:solidFill>
                  <a:srgbClr val="001F5F"/>
                </a:solidFill>
                <a:latin typeface="Geneva"/>
                <a:cs typeface="Geneva"/>
              </a:rPr>
              <a:t>SEP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135" dirty="0">
                <a:solidFill>
                  <a:srgbClr val="001F5F"/>
                </a:solidFill>
                <a:latin typeface="Geneva"/>
                <a:cs typeface="Geneva"/>
              </a:rPr>
              <a:t>SIMPLE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401K</a:t>
            </a:r>
            <a:endParaRPr sz="28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122E5A"/>
                </a:solidFill>
                <a:latin typeface="Geneva"/>
                <a:cs typeface="Geneva"/>
              </a:rPr>
              <a:t>Make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regular</a:t>
            </a:r>
            <a:r>
              <a:rPr sz="3000" spc="-39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65" dirty="0">
                <a:solidFill>
                  <a:srgbClr val="122E5A"/>
                </a:solidFill>
                <a:latin typeface="Geneva"/>
                <a:cs typeface="Geneva"/>
              </a:rPr>
              <a:t>contributions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Get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professional</a:t>
            </a:r>
            <a:r>
              <a:rPr sz="3000" spc="-2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advise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6107"/>
            <a:ext cx="7273925" cy="5689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50" spc="-145" dirty="0"/>
              <a:t>Top </a:t>
            </a:r>
            <a:r>
              <a:rPr sz="3550" spc="-100" dirty="0"/>
              <a:t>Three Key </a:t>
            </a:r>
            <a:r>
              <a:rPr sz="3550" spc="-105" dirty="0"/>
              <a:t>Points </a:t>
            </a:r>
            <a:r>
              <a:rPr sz="3550" spc="-380" dirty="0"/>
              <a:t>to</a:t>
            </a:r>
            <a:r>
              <a:rPr sz="3550" spc="-515" dirty="0"/>
              <a:t> </a:t>
            </a:r>
            <a:r>
              <a:rPr sz="3550" spc="-70" dirty="0"/>
              <a:t>Remember</a:t>
            </a:r>
            <a:endParaRPr sz="3550"/>
          </a:p>
        </p:txBody>
      </p:sp>
      <p:sp>
        <p:nvSpPr>
          <p:cNvPr id="3" name="object 3"/>
          <p:cNvSpPr/>
          <p:nvPr/>
        </p:nvSpPr>
        <p:spPr>
          <a:xfrm>
            <a:off x="1036319" y="3600450"/>
            <a:ext cx="7071359" cy="2495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967485"/>
            <a:ext cx="8025130" cy="2489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30" dirty="0">
                <a:solidFill>
                  <a:srgbClr val="122E5A"/>
                </a:solidFill>
                <a:latin typeface="Geneva"/>
                <a:cs typeface="Geneva"/>
              </a:rPr>
              <a:t>Plan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 </a:t>
            </a:r>
            <a:r>
              <a:rPr sz="3000" spc="-130" dirty="0">
                <a:solidFill>
                  <a:srgbClr val="122E5A"/>
                </a:solidFill>
                <a:latin typeface="Geneva"/>
                <a:cs typeface="Geneva"/>
              </a:rPr>
              <a:t>possibility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selling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closing</a:t>
            </a:r>
            <a:r>
              <a:rPr sz="3000" spc="-45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Start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making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plans </a:t>
            </a:r>
            <a:r>
              <a:rPr sz="3000" spc="-10" dirty="0">
                <a:solidFill>
                  <a:srgbClr val="122E5A"/>
                </a:solidFill>
                <a:latin typeface="Geneva"/>
                <a:cs typeface="Geneva"/>
              </a:rPr>
              <a:t>as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soon </a:t>
            </a:r>
            <a:r>
              <a:rPr sz="3000" spc="-10" dirty="0">
                <a:solidFill>
                  <a:srgbClr val="122E5A"/>
                </a:solidFill>
                <a:latin typeface="Geneva"/>
                <a:cs typeface="Geneva"/>
              </a:rPr>
              <a:t>as</a:t>
            </a:r>
            <a:r>
              <a:rPr sz="3000" spc="-5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possible.</a:t>
            </a:r>
            <a:endParaRPr sz="3000">
              <a:latin typeface="Geneva"/>
              <a:cs typeface="Geneva"/>
            </a:endParaRPr>
          </a:p>
          <a:p>
            <a:pPr marL="355600" marR="125095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Create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retirement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plan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3000" spc="-62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your 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employees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2287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Conclusion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08104"/>
            <a:ext cx="7599045" cy="300545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5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learned</a:t>
            </a:r>
            <a:r>
              <a:rPr sz="3000" spc="-36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about:</a:t>
            </a:r>
            <a:endParaRPr sz="30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10"/>
              </a:spcBef>
              <a:buChar char="•"/>
              <a:tabLst>
                <a:tab pos="755650" algn="l"/>
              </a:tabLst>
            </a:pPr>
            <a:r>
              <a:rPr sz="2800" dirty="0">
                <a:solidFill>
                  <a:srgbClr val="001F5F"/>
                </a:solidFill>
                <a:latin typeface="Geneva"/>
                <a:cs typeface="Geneva"/>
              </a:rPr>
              <a:t>Reasons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selling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85" dirty="0">
                <a:solidFill>
                  <a:srgbClr val="001F5F"/>
                </a:solidFill>
                <a:latin typeface="Geneva"/>
                <a:cs typeface="Geneva"/>
              </a:rPr>
              <a:t>closing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</a:t>
            </a:r>
            <a:r>
              <a:rPr sz="2800" spc="-52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business.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Steps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selling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or </a:t>
            </a:r>
            <a:r>
              <a:rPr sz="2800" spc="-85" dirty="0">
                <a:solidFill>
                  <a:srgbClr val="001F5F"/>
                </a:solidFill>
                <a:latin typeface="Geneva"/>
                <a:cs typeface="Geneva"/>
              </a:rPr>
              <a:t>closing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</a:t>
            </a:r>
            <a:r>
              <a:rPr sz="2800" spc="-34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Steps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succession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planning</a:t>
            </a:r>
            <a:endParaRPr sz="2800">
              <a:latin typeface="Geneva"/>
              <a:cs typeface="Geneva"/>
            </a:endParaRPr>
          </a:p>
          <a:p>
            <a:pPr marL="755650" marR="2794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Benefits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steps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</a:t>
            </a:r>
            <a:r>
              <a:rPr sz="2800" spc="-130" dirty="0">
                <a:solidFill>
                  <a:srgbClr val="001F5F"/>
                </a:solidFill>
                <a:latin typeface="Geneva"/>
                <a:cs typeface="Geneva"/>
              </a:rPr>
              <a:t>creating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</a:t>
            </a:r>
            <a:r>
              <a:rPr sz="2800" spc="-27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70" dirty="0">
                <a:solidFill>
                  <a:srgbClr val="001F5F"/>
                </a:solidFill>
                <a:latin typeface="Geneva"/>
                <a:cs typeface="Geneva"/>
              </a:rPr>
              <a:t>retirement 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plan.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1981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072" y="1043685"/>
            <a:ext cx="6687184" cy="266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indent="-337820">
              <a:lnSpc>
                <a:spcPct val="100000"/>
              </a:lnSpc>
              <a:spcBef>
                <a:spcPts val="100"/>
              </a:spcBef>
              <a:buChar char="•"/>
              <a:tabLst>
                <a:tab pos="350520" algn="l"/>
                <a:tab pos="351155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final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questions </a:t>
            </a: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do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</a:t>
            </a:r>
            <a:r>
              <a:rPr sz="3000" spc="-40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have?</a:t>
            </a:r>
            <a:endParaRPr sz="3000">
              <a:latin typeface="Geneva"/>
              <a:cs typeface="Geneva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Clr>
                <a:srgbClr val="122E5A"/>
              </a:buClr>
              <a:buFont typeface="Geneva"/>
              <a:buChar char="•"/>
            </a:pPr>
            <a:endParaRPr sz="2900">
              <a:latin typeface="Times"/>
              <a:cs typeface="Times"/>
            </a:endParaRPr>
          </a:p>
          <a:p>
            <a:pPr marL="350520" indent="-337820">
              <a:lnSpc>
                <a:spcPct val="100000"/>
              </a:lnSpc>
              <a:spcBef>
                <a:spcPts val="5"/>
              </a:spcBef>
              <a:buChar char="•"/>
              <a:tabLst>
                <a:tab pos="350520" algn="l"/>
                <a:tab pos="351155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have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</a:t>
            </a:r>
            <a:r>
              <a:rPr sz="3000" spc="-3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learned?</a:t>
            </a:r>
            <a:endParaRPr sz="3000">
              <a:latin typeface="Geneva"/>
              <a:cs typeface="Geneva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Clr>
                <a:srgbClr val="122E5A"/>
              </a:buClr>
              <a:buFont typeface="Geneva"/>
              <a:buChar char="•"/>
            </a:pPr>
            <a:endParaRPr sz="2900">
              <a:latin typeface="Times"/>
              <a:cs typeface="Times"/>
            </a:endParaRPr>
          </a:p>
          <a:p>
            <a:pPr marL="350520" indent="-337820">
              <a:lnSpc>
                <a:spcPct val="100000"/>
              </a:lnSpc>
              <a:buChar char="•"/>
              <a:tabLst>
                <a:tab pos="350520" algn="l"/>
                <a:tab pos="351155" algn="l"/>
              </a:tabLst>
            </a:pP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How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would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evaluate </a:t>
            </a:r>
            <a:r>
              <a:rPr sz="3000" spc="-215" dirty="0">
                <a:solidFill>
                  <a:srgbClr val="122E5A"/>
                </a:solidFill>
                <a:latin typeface="Geneva"/>
                <a:cs typeface="Geneva"/>
              </a:rPr>
              <a:t>the</a:t>
            </a:r>
            <a:r>
              <a:rPr sz="3000" spc="-43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training?</a:t>
            </a:r>
            <a:endParaRPr sz="30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05600" y="4038600"/>
            <a:ext cx="2063496" cy="1610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2159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Objectives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119885"/>
            <a:ext cx="7517130" cy="2400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0" dirty="0">
                <a:solidFill>
                  <a:srgbClr val="122E5A"/>
                </a:solidFill>
                <a:latin typeface="Geneva"/>
                <a:cs typeface="Geneva"/>
              </a:rPr>
              <a:t>Change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ownership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through 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selling,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closing,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handing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</a:t>
            </a:r>
            <a:r>
              <a:rPr sz="3000" spc="-37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90" dirty="0">
                <a:solidFill>
                  <a:srgbClr val="122E5A"/>
                </a:solidFill>
                <a:latin typeface="Geneva"/>
                <a:cs typeface="Geneva"/>
              </a:rPr>
              <a:t>successor.</a:t>
            </a:r>
            <a:endParaRPr sz="3000">
              <a:latin typeface="Geneva"/>
              <a:cs typeface="Geneva"/>
            </a:endParaRPr>
          </a:p>
          <a:p>
            <a:pPr marL="355600" marR="550545" indent="-342900" algn="just">
              <a:lnSpc>
                <a:spcPct val="100000"/>
              </a:lnSpc>
              <a:spcBef>
                <a:spcPts val="700"/>
              </a:spcBef>
              <a:buChar char="•"/>
              <a:tabLst>
                <a:tab pos="355600" algn="l"/>
              </a:tabLst>
            </a:pP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Establish </a:t>
            </a:r>
            <a:r>
              <a:rPr sz="3000" spc="-40" dirty="0">
                <a:solidFill>
                  <a:srgbClr val="122E5A"/>
                </a:solidFill>
                <a:latin typeface="Geneva"/>
                <a:cs typeface="Geneva"/>
              </a:rPr>
              <a:t>an 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exit </a:t>
            </a:r>
            <a:r>
              <a:rPr sz="3000" spc="-204" dirty="0">
                <a:solidFill>
                  <a:srgbClr val="122E5A"/>
                </a:solidFill>
                <a:latin typeface="Geneva"/>
                <a:cs typeface="Geneva"/>
              </a:rPr>
              <a:t>strategy </a:t>
            </a:r>
            <a:r>
              <a:rPr sz="3000" spc="-220" dirty="0">
                <a:solidFill>
                  <a:srgbClr val="122E5A"/>
                </a:solidFill>
                <a:latin typeface="Geneva"/>
                <a:cs typeface="Geneva"/>
              </a:rPr>
              <a:t>for</a:t>
            </a:r>
            <a:r>
              <a:rPr sz="3000" spc="-3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retirement  </a:t>
            </a:r>
            <a:r>
              <a:rPr sz="3000" spc="-95" dirty="0">
                <a:solidFill>
                  <a:srgbClr val="122E5A"/>
                </a:solidFill>
                <a:latin typeface="Geneva"/>
                <a:cs typeface="Geneva"/>
              </a:rPr>
              <a:t>including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succession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plan, </a:t>
            </a:r>
            <a:r>
              <a:rPr sz="3000" spc="-165" dirty="0">
                <a:solidFill>
                  <a:srgbClr val="122E5A"/>
                </a:solidFill>
                <a:latin typeface="Geneva"/>
                <a:cs typeface="Geneva"/>
              </a:rPr>
              <a:t>transfer</a:t>
            </a:r>
            <a:r>
              <a:rPr sz="3000" spc="-66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245" dirty="0">
                <a:solidFill>
                  <a:srgbClr val="122E5A"/>
                </a:solidFill>
                <a:latin typeface="Geneva"/>
                <a:cs typeface="Geneva"/>
              </a:rPr>
              <a:t>of  </a:t>
            </a:r>
            <a:r>
              <a:rPr sz="3000" spc="-100" dirty="0">
                <a:solidFill>
                  <a:srgbClr val="122E5A"/>
                </a:solidFill>
                <a:latin typeface="Geneva"/>
                <a:cs typeface="Geneva"/>
              </a:rPr>
              <a:t>ownership,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</a:t>
            </a:r>
            <a:r>
              <a:rPr sz="3000" spc="-2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taxes.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14800" y="2286000"/>
            <a:ext cx="4953000" cy="391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55346"/>
            <a:ext cx="4267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5" dirty="0">
                <a:solidFill>
                  <a:srgbClr val="C1951C"/>
                </a:solidFill>
                <a:latin typeface="Geneva"/>
                <a:cs typeface="Geneva"/>
              </a:rPr>
              <a:t>What </a:t>
            </a:r>
            <a:r>
              <a:rPr sz="3600" spc="-55" dirty="0">
                <a:solidFill>
                  <a:srgbClr val="C1951C"/>
                </a:solidFill>
                <a:latin typeface="Geneva"/>
                <a:cs typeface="Geneva"/>
              </a:rPr>
              <a:t>Do </a:t>
            </a:r>
            <a:r>
              <a:rPr sz="3600" spc="-25" dirty="0">
                <a:solidFill>
                  <a:srgbClr val="C1951C"/>
                </a:solidFill>
                <a:latin typeface="Geneva"/>
                <a:cs typeface="Geneva"/>
              </a:rPr>
              <a:t>You</a:t>
            </a:r>
            <a:r>
              <a:rPr sz="3600" spc="-465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3600" spc="-105" dirty="0">
                <a:solidFill>
                  <a:srgbClr val="C1951C"/>
                </a:solidFill>
                <a:latin typeface="Geneva"/>
                <a:cs typeface="Geneva"/>
              </a:rPr>
              <a:t>Know?</a:t>
            </a:r>
            <a:endParaRPr sz="3600">
              <a:latin typeface="Geneva"/>
              <a:cs typeface="Genev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20700" y="2110485"/>
            <a:ext cx="588708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What do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you </a:t>
            </a:r>
            <a:r>
              <a:rPr sz="3000" spc="-135" dirty="0">
                <a:solidFill>
                  <a:srgbClr val="122E5A"/>
                </a:solidFill>
                <a:latin typeface="Geneva"/>
                <a:cs typeface="Geneva"/>
              </a:rPr>
              <a:t>know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3000" spc="-190" dirty="0">
                <a:solidFill>
                  <a:srgbClr val="122E5A"/>
                </a:solidFill>
                <a:latin typeface="Geneva"/>
                <a:cs typeface="Geneva"/>
              </a:rPr>
              <a:t>want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learn  </a:t>
            </a:r>
            <a:r>
              <a:rPr sz="3000" spc="-180" dirty="0">
                <a:solidFill>
                  <a:srgbClr val="122E5A"/>
                </a:solidFill>
                <a:latin typeface="Geneva"/>
                <a:cs typeface="Geneva"/>
              </a:rPr>
              <a:t>about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selling </a:t>
            </a:r>
            <a:r>
              <a:rPr sz="3000" spc="5" dirty="0">
                <a:solidFill>
                  <a:srgbClr val="122E5A"/>
                </a:solidFill>
                <a:latin typeface="Geneva"/>
                <a:cs typeface="Geneva"/>
              </a:rPr>
              <a:t>a </a:t>
            </a:r>
            <a:r>
              <a:rPr sz="3000" spc="-60" dirty="0">
                <a:solidFill>
                  <a:srgbClr val="122E5A"/>
                </a:solidFill>
                <a:latin typeface="Geneva"/>
                <a:cs typeface="Geneva"/>
              </a:rPr>
              <a:t>small </a:t>
            </a:r>
            <a:r>
              <a:rPr sz="3000" spc="-65" dirty="0">
                <a:solidFill>
                  <a:srgbClr val="122E5A"/>
                </a:solidFill>
                <a:latin typeface="Geneva"/>
                <a:cs typeface="Geneva"/>
              </a:rPr>
              <a:t>business</a:t>
            </a:r>
            <a:r>
              <a:rPr sz="3000" spc="-63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and  </a:t>
            </a:r>
            <a:r>
              <a:rPr sz="3000" spc="-80" dirty="0">
                <a:solidFill>
                  <a:srgbClr val="122E5A"/>
                </a:solidFill>
                <a:latin typeface="Geneva"/>
                <a:cs typeface="Geneva"/>
              </a:rPr>
              <a:t>succession</a:t>
            </a:r>
            <a:r>
              <a:rPr sz="3000" spc="-20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planning?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Why</a:t>
            </a:r>
            <a:r>
              <a:rPr spc="-275" dirty="0"/>
              <a:t> </a:t>
            </a:r>
            <a:r>
              <a:rPr dirty="0"/>
              <a:t>Sell?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85085"/>
            <a:ext cx="7993380" cy="385826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solidFill>
                  <a:srgbClr val="122E5A"/>
                </a:solidFill>
                <a:latin typeface="Geneva"/>
                <a:cs typeface="Geneva"/>
              </a:rPr>
              <a:t>Business </a:t>
            </a:r>
            <a:r>
              <a:rPr sz="3000" spc="-155" dirty="0">
                <a:solidFill>
                  <a:srgbClr val="122E5A"/>
                </a:solidFill>
                <a:latin typeface="Geneva"/>
                <a:cs typeface="Geneva"/>
              </a:rPr>
              <a:t>or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Professional </a:t>
            </a:r>
            <a:r>
              <a:rPr sz="3000" spc="-75" dirty="0">
                <a:solidFill>
                  <a:srgbClr val="122E5A"/>
                </a:solidFill>
                <a:latin typeface="Geneva"/>
                <a:cs typeface="Geneva"/>
              </a:rPr>
              <a:t>reasons</a:t>
            </a:r>
            <a:r>
              <a:rPr sz="3000" spc="-48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include</a:t>
            </a:r>
            <a:endParaRPr sz="3000">
              <a:latin typeface="Geneva"/>
              <a:cs typeface="Geneva"/>
            </a:endParaRPr>
          </a:p>
          <a:p>
            <a:pPr marL="755650" marR="955040" lvl="1" indent="-285750">
              <a:lnSpc>
                <a:spcPct val="100000"/>
              </a:lnSpc>
              <a:spcBef>
                <a:spcPts val="610"/>
              </a:spcBef>
              <a:buChar char="•"/>
              <a:tabLst>
                <a:tab pos="755650" algn="l"/>
              </a:tabLst>
            </a:pP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An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advantageous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job </a:t>
            </a:r>
            <a:r>
              <a:rPr sz="2800" spc="-195" dirty="0">
                <a:solidFill>
                  <a:srgbClr val="001F5F"/>
                </a:solidFill>
                <a:latin typeface="Geneva"/>
                <a:cs typeface="Geneva"/>
              </a:rPr>
              <a:t>offer from</a:t>
            </a:r>
            <a:r>
              <a:rPr sz="2800" spc="-24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another 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company</a:t>
            </a:r>
            <a:endParaRPr sz="2800">
              <a:latin typeface="Geneva"/>
              <a:cs typeface="Geneva"/>
            </a:endParaRPr>
          </a:p>
          <a:p>
            <a:pPr marL="755650" marR="758825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170" dirty="0">
                <a:solidFill>
                  <a:srgbClr val="001F5F"/>
                </a:solidFill>
                <a:latin typeface="Geneva"/>
                <a:cs typeface="Geneva"/>
              </a:rPr>
              <a:t>A </a:t>
            </a: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promising </a:t>
            </a:r>
            <a:r>
              <a:rPr sz="2800" spc="-195" dirty="0">
                <a:solidFill>
                  <a:srgbClr val="001F5F"/>
                </a:solidFill>
                <a:latin typeface="Geneva"/>
                <a:cs typeface="Geneva"/>
              </a:rPr>
              <a:t>offer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buy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your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or 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</a:t>
            </a:r>
            <a:r>
              <a:rPr sz="2800" spc="-16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assets</a:t>
            </a:r>
            <a:endParaRPr sz="2800">
              <a:latin typeface="Geneva"/>
              <a:cs typeface="Geneva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10" dirty="0">
                <a:solidFill>
                  <a:srgbClr val="001F5F"/>
                </a:solidFill>
                <a:latin typeface="Geneva"/>
                <a:cs typeface="Geneva"/>
              </a:rPr>
              <a:t>Sales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and </a:t>
            </a:r>
            <a:r>
              <a:rPr sz="2800" spc="-180" dirty="0">
                <a:solidFill>
                  <a:srgbClr val="001F5F"/>
                </a:solidFill>
                <a:latin typeface="Geneva"/>
                <a:cs typeface="Geneva"/>
              </a:rPr>
              <a:t>profits </a:t>
            </a:r>
            <a:r>
              <a:rPr sz="2800" spc="-65" dirty="0">
                <a:solidFill>
                  <a:srgbClr val="001F5F"/>
                </a:solidFill>
                <a:latin typeface="Geneva"/>
                <a:cs typeface="Geneva"/>
              </a:rPr>
              <a:t>are </a:t>
            </a:r>
            <a:r>
              <a:rPr sz="2800" spc="-225" dirty="0">
                <a:solidFill>
                  <a:srgbClr val="001F5F"/>
                </a:solidFill>
                <a:latin typeface="Geneva"/>
                <a:cs typeface="Geneva"/>
              </a:rPr>
              <a:t>not </a:t>
            </a:r>
            <a:r>
              <a:rPr sz="2800" spc="-95" dirty="0">
                <a:solidFill>
                  <a:srgbClr val="001F5F"/>
                </a:solidFill>
                <a:latin typeface="Geneva"/>
                <a:cs typeface="Geneva"/>
              </a:rPr>
              <a:t>enough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 </a:t>
            </a:r>
            <a:r>
              <a:rPr sz="2800" spc="-185" dirty="0">
                <a:solidFill>
                  <a:srgbClr val="001F5F"/>
                </a:solidFill>
                <a:latin typeface="Geneva"/>
                <a:cs typeface="Geneva"/>
              </a:rPr>
              <a:t>meet</a:t>
            </a:r>
            <a:r>
              <a:rPr sz="2800" spc="-33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your 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needs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105" dirty="0">
                <a:solidFill>
                  <a:srgbClr val="001F5F"/>
                </a:solidFill>
                <a:latin typeface="Geneva"/>
                <a:cs typeface="Geneva"/>
              </a:rPr>
              <a:t>Market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or industry</a:t>
            </a:r>
            <a:r>
              <a:rPr sz="2800" spc="-21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changes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Why</a:t>
            </a:r>
            <a:r>
              <a:rPr spc="-275" dirty="0"/>
              <a:t> </a:t>
            </a:r>
            <a:r>
              <a:rPr dirty="0"/>
              <a:t>Sell?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885085"/>
            <a:ext cx="8189595" cy="257810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55" dirty="0">
                <a:solidFill>
                  <a:srgbClr val="122E5A"/>
                </a:solidFill>
                <a:latin typeface="Geneva"/>
                <a:cs typeface="Geneva"/>
              </a:rPr>
              <a:t>Some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personal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considerations</a:t>
            </a:r>
            <a:r>
              <a:rPr sz="3000" spc="-3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85" dirty="0">
                <a:solidFill>
                  <a:srgbClr val="122E5A"/>
                </a:solidFill>
                <a:latin typeface="Geneva"/>
                <a:cs typeface="Geneva"/>
              </a:rPr>
              <a:t>include</a:t>
            </a:r>
            <a:endParaRPr sz="30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10"/>
              </a:spcBef>
              <a:buChar char="•"/>
              <a:tabLst>
                <a:tab pos="755650" algn="l"/>
              </a:tabLst>
            </a:pPr>
            <a:r>
              <a:rPr sz="2800" spc="-10" dirty="0">
                <a:solidFill>
                  <a:srgbClr val="001F5F"/>
                </a:solidFill>
                <a:latin typeface="Geneva"/>
                <a:cs typeface="Geneva"/>
              </a:rPr>
              <a:t>Ready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</a:t>
            </a:r>
            <a:r>
              <a:rPr sz="2800" spc="-30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50" dirty="0">
                <a:solidFill>
                  <a:srgbClr val="001F5F"/>
                </a:solidFill>
                <a:latin typeface="Geneva"/>
                <a:cs typeface="Geneva"/>
              </a:rPr>
              <a:t>retire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Burned </a:t>
            </a:r>
            <a:r>
              <a:rPr sz="2800" spc="-229" dirty="0">
                <a:solidFill>
                  <a:srgbClr val="001F5F"/>
                </a:solidFill>
                <a:latin typeface="Geneva"/>
                <a:cs typeface="Geneva"/>
              </a:rPr>
              <a:t>out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working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</a:t>
            </a:r>
            <a:r>
              <a:rPr sz="2800" spc="-19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yourself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30" dirty="0">
                <a:solidFill>
                  <a:srgbClr val="001F5F"/>
                </a:solidFill>
                <a:latin typeface="Geneva"/>
                <a:cs typeface="Geneva"/>
              </a:rPr>
              <a:t>Personal </a:t>
            </a:r>
            <a:r>
              <a:rPr sz="2800" spc="-40" dirty="0">
                <a:solidFill>
                  <a:srgbClr val="001F5F"/>
                </a:solidFill>
                <a:latin typeface="Geneva"/>
                <a:cs typeface="Geneva"/>
              </a:rPr>
              <a:t>issues </a:t>
            </a:r>
            <a:r>
              <a:rPr sz="2800" spc="-80" dirty="0">
                <a:solidFill>
                  <a:srgbClr val="001F5F"/>
                </a:solidFill>
                <a:latin typeface="Geneva"/>
                <a:cs typeface="Geneva"/>
              </a:rPr>
              <a:t>such </a:t>
            </a:r>
            <a:r>
              <a:rPr sz="2800" spc="-10" dirty="0">
                <a:solidFill>
                  <a:srgbClr val="001F5F"/>
                </a:solidFill>
                <a:latin typeface="Geneva"/>
                <a:cs typeface="Geneva"/>
              </a:rPr>
              <a:t>as </a:t>
            </a:r>
            <a:r>
              <a:rPr sz="2800" spc="-120" dirty="0">
                <a:solidFill>
                  <a:srgbClr val="001F5F"/>
                </a:solidFill>
                <a:latin typeface="Geneva"/>
                <a:cs typeface="Geneva"/>
              </a:rPr>
              <a:t>health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or </a:t>
            </a:r>
            <a:r>
              <a:rPr sz="2800" spc="-125" dirty="0">
                <a:solidFill>
                  <a:srgbClr val="001F5F"/>
                </a:solidFill>
                <a:latin typeface="Geneva"/>
                <a:cs typeface="Geneva"/>
              </a:rPr>
              <a:t>family</a:t>
            </a:r>
            <a:r>
              <a:rPr sz="2800" spc="-67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needs</a:t>
            </a:r>
            <a:endParaRPr sz="2800">
              <a:latin typeface="Geneva"/>
              <a:cs typeface="Geneva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•"/>
              <a:tabLst>
                <a:tab pos="755650" algn="l"/>
              </a:tabLst>
            </a:pPr>
            <a:r>
              <a:rPr sz="2800" spc="-45" dirty="0">
                <a:solidFill>
                  <a:srgbClr val="001F5F"/>
                </a:solidFill>
                <a:latin typeface="Geneva"/>
                <a:cs typeface="Geneva"/>
              </a:rPr>
              <a:t>Desire </a:t>
            </a:r>
            <a:r>
              <a:rPr sz="2800" spc="-305" dirty="0">
                <a:solidFill>
                  <a:srgbClr val="001F5F"/>
                </a:solidFill>
                <a:latin typeface="Geneva"/>
                <a:cs typeface="Geneva"/>
              </a:rPr>
              <a:t>to </a:t>
            </a:r>
            <a:r>
              <a:rPr sz="2800" spc="-145" dirty="0">
                <a:solidFill>
                  <a:srgbClr val="001F5F"/>
                </a:solidFill>
                <a:latin typeface="Geneva"/>
                <a:cs typeface="Geneva"/>
              </a:rPr>
              <a:t>go </a:t>
            </a:r>
            <a:r>
              <a:rPr sz="2800" spc="-55" dirty="0">
                <a:solidFill>
                  <a:srgbClr val="001F5F"/>
                </a:solidFill>
                <a:latin typeface="Geneva"/>
                <a:cs typeface="Geneva"/>
              </a:rPr>
              <a:t>in </a:t>
            </a:r>
            <a:r>
              <a:rPr sz="2800" spc="5" dirty="0">
                <a:solidFill>
                  <a:srgbClr val="001F5F"/>
                </a:solidFill>
                <a:latin typeface="Geneva"/>
                <a:cs typeface="Geneva"/>
              </a:rPr>
              <a:t>a </a:t>
            </a:r>
            <a:r>
              <a:rPr sz="2800" spc="-100" dirty="0">
                <a:solidFill>
                  <a:srgbClr val="001F5F"/>
                </a:solidFill>
                <a:latin typeface="Geneva"/>
                <a:cs typeface="Geneva"/>
              </a:rPr>
              <a:t>new</a:t>
            </a:r>
            <a:r>
              <a:rPr sz="2800" spc="-390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direction</a:t>
            </a:r>
            <a:endParaRPr sz="28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59917"/>
            <a:ext cx="716470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-50" dirty="0">
                <a:solidFill>
                  <a:srgbClr val="C1951C"/>
                </a:solidFill>
                <a:latin typeface="Geneva"/>
                <a:cs typeface="Geneva"/>
              </a:rPr>
              <a:t>Discussion </a:t>
            </a:r>
            <a:r>
              <a:rPr sz="2350" spc="-90" dirty="0">
                <a:solidFill>
                  <a:srgbClr val="C1951C"/>
                </a:solidFill>
                <a:latin typeface="Geneva"/>
                <a:cs typeface="Geneva"/>
              </a:rPr>
              <a:t>Point </a:t>
            </a:r>
            <a:r>
              <a:rPr sz="2350" spc="-200" dirty="0">
                <a:solidFill>
                  <a:srgbClr val="C1951C"/>
                </a:solidFill>
                <a:latin typeface="Geneva"/>
                <a:cs typeface="Geneva"/>
              </a:rPr>
              <a:t>#1: </a:t>
            </a:r>
            <a:r>
              <a:rPr sz="2350" spc="-5" dirty="0">
                <a:solidFill>
                  <a:srgbClr val="C1951C"/>
                </a:solidFill>
                <a:latin typeface="Geneva"/>
                <a:cs typeface="Geneva"/>
              </a:rPr>
              <a:t>Reasons </a:t>
            </a:r>
            <a:r>
              <a:rPr sz="2350" spc="-175" dirty="0">
                <a:solidFill>
                  <a:srgbClr val="C1951C"/>
                </a:solidFill>
                <a:latin typeface="Geneva"/>
                <a:cs typeface="Geneva"/>
              </a:rPr>
              <a:t>for </a:t>
            </a:r>
            <a:r>
              <a:rPr sz="2350" spc="-35" dirty="0">
                <a:solidFill>
                  <a:srgbClr val="C1951C"/>
                </a:solidFill>
                <a:latin typeface="Geneva"/>
                <a:cs typeface="Geneva"/>
              </a:rPr>
              <a:t>Selling </a:t>
            </a:r>
            <a:r>
              <a:rPr sz="2350" spc="-175" dirty="0">
                <a:solidFill>
                  <a:srgbClr val="C1951C"/>
                </a:solidFill>
                <a:latin typeface="Geneva"/>
                <a:cs typeface="Geneva"/>
              </a:rPr>
              <a:t>the</a:t>
            </a:r>
            <a:r>
              <a:rPr sz="2350" spc="-365" dirty="0">
                <a:solidFill>
                  <a:srgbClr val="C1951C"/>
                </a:solidFill>
                <a:latin typeface="Geneva"/>
                <a:cs typeface="Geneva"/>
              </a:rPr>
              <a:t> </a:t>
            </a:r>
            <a:r>
              <a:rPr sz="2350" spc="-30" dirty="0">
                <a:solidFill>
                  <a:srgbClr val="C1951C"/>
                </a:solidFill>
                <a:latin typeface="Geneva"/>
                <a:cs typeface="Geneva"/>
              </a:rPr>
              <a:t>Business</a:t>
            </a:r>
            <a:endParaRPr sz="2350">
              <a:latin typeface="Geneva"/>
              <a:cs typeface="Gene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035048"/>
            <a:ext cx="759396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14450">
              <a:lnSpc>
                <a:spcPct val="100000"/>
              </a:lnSpc>
              <a:spcBef>
                <a:spcPts val="100"/>
              </a:spcBef>
            </a:pPr>
            <a:r>
              <a:rPr sz="2800" spc="-135" dirty="0">
                <a:solidFill>
                  <a:srgbClr val="001F5F"/>
                </a:solidFill>
                <a:latin typeface="Geneva"/>
                <a:cs typeface="Geneva"/>
              </a:rPr>
              <a:t>What </a:t>
            </a:r>
            <a:r>
              <a:rPr sz="2800" spc="-35" dirty="0">
                <a:solidFill>
                  <a:srgbClr val="001F5F"/>
                </a:solidFill>
                <a:latin typeface="Geneva"/>
                <a:cs typeface="Geneva"/>
              </a:rPr>
              <a:t>is </a:t>
            </a:r>
            <a:r>
              <a:rPr sz="2800" spc="-200" dirty="0">
                <a:solidFill>
                  <a:srgbClr val="001F5F"/>
                </a:solidFill>
                <a:latin typeface="Geneva"/>
                <a:cs typeface="Geneva"/>
              </a:rPr>
              <a:t>the </a:t>
            </a:r>
            <a:r>
              <a:rPr sz="2800" spc="-70" dirty="0">
                <a:solidFill>
                  <a:srgbClr val="001F5F"/>
                </a:solidFill>
                <a:latin typeface="Geneva"/>
                <a:cs typeface="Geneva"/>
              </a:rPr>
              <a:t>main </a:t>
            </a:r>
            <a:r>
              <a:rPr sz="2800" spc="-75" dirty="0">
                <a:solidFill>
                  <a:srgbClr val="001F5F"/>
                </a:solidFill>
                <a:latin typeface="Geneva"/>
                <a:cs typeface="Geneva"/>
              </a:rPr>
              <a:t>reason </a:t>
            </a:r>
            <a:r>
              <a:rPr sz="2800" spc="-204" dirty="0">
                <a:solidFill>
                  <a:srgbClr val="001F5F"/>
                </a:solidFill>
                <a:latin typeface="Geneva"/>
                <a:cs typeface="Geneva"/>
              </a:rPr>
              <a:t>for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selling</a:t>
            </a:r>
            <a:r>
              <a:rPr sz="2800" spc="-385" dirty="0">
                <a:solidFill>
                  <a:srgbClr val="001F5F"/>
                </a:solidFill>
                <a:latin typeface="Geneva"/>
                <a:cs typeface="Geneva"/>
              </a:rPr>
              <a:t> </a:t>
            </a:r>
            <a:r>
              <a:rPr sz="2800" spc="-140" dirty="0">
                <a:solidFill>
                  <a:srgbClr val="001F5F"/>
                </a:solidFill>
                <a:latin typeface="Geneva"/>
                <a:cs typeface="Geneva"/>
              </a:rPr>
              <a:t>your  </a:t>
            </a:r>
            <a:r>
              <a:rPr sz="2800" spc="-60" dirty="0">
                <a:solidFill>
                  <a:srgbClr val="001F5F"/>
                </a:solidFill>
                <a:latin typeface="Geneva"/>
                <a:cs typeface="Geneva"/>
              </a:rPr>
              <a:t>business?</a:t>
            </a:r>
            <a:endParaRPr sz="2800">
              <a:latin typeface="Geneva"/>
              <a:cs typeface="Gene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895600"/>
            <a:ext cx="1619250" cy="2715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0445" y="2946400"/>
            <a:ext cx="5563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Steps </a:t>
            </a:r>
            <a:r>
              <a:rPr spc="-390" dirty="0"/>
              <a:t>to </a:t>
            </a:r>
            <a:r>
              <a:rPr spc="-45" dirty="0"/>
              <a:t>Selling </a:t>
            </a:r>
            <a:r>
              <a:rPr spc="10" dirty="0"/>
              <a:t>a</a:t>
            </a:r>
            <a:r>
              <a:rPr spc="-295" dirty="0"/>
              <a:t> </a:t>
            </a:r>
            <a:r>
              <a:rPr spc="-40" dirty="0"/>
              <a:t>Business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37353" y="1371600"/>
            <a:ext cx="4406646" cy="439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355346"/>
            <a:ext cx="685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Determine </a:t>
            </a:r>
            <a:r>
              <a:rPr spc="-140" dirty="0"/>
              <a:t>If </a:t>
            </a:r>
            <a:r>
              <a:rPr spc="-40" dirty="0"/>
              <a:t>Business is</a:t>
            </a:r>
            <a:r>
              <a:rPr spc="-540" dirty="0"/>
              <a:t> </a:t>
            </a:r>
            <a:r>
              <a:rPr spc="-25" dirty="0"/>
              <a:t>Saleable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661670" marR="5080" indent="-649605">
              <a:lnSpc>
                <a:spcPct val="100000"/>
              </a:lnSpc>
              <a:spcBef>
                <a:spcPts val="5"/>
              </a:spcBef>
            </a:pPr>
            <a:r>
              <a:rPr spc="35" dirty="0">
                <a:solidFill>
                  <a:srgbClr val="FFFFFF"/>
                </a:solidFill>
              </a:rPr>
              <a:t>SELLING </a:t>
            </a:r>
            <a:r>
              <a:rPr spc="-60" dirty="0">
                <a:solidFill>
                  <a:srgbClr val="FFFFFF"/>
                </a:solidFill>
              </a:rPr>
              <a:t>A </a:t>
            </a:r>
            <a:r>
              <a:rPr spc="-5" dirty="0">
                <a:solidFill>
                  <a:srgbClr val="FFFFFF"/>
                </a:solidFill>
              </a:rPr>
              <a:t>SMALL </a:t>
            </a:r>
            <a:r>
              <a:rPr spc="50" dirty="0">
                <a:solidFill>
                  <a:srgbClr val="FFFFFF"/>
                </a:solidFill>
              </a:rPr>
              <a:t>BUSINESS </a:t>
            </a:r>
            <a:r>
              <a:rPr spc="-10" dirty="0"/>
              <a:t>AND</a:t>
            </a:r>
            <a:r>
              <a:rPr spc="-145" dirty="0"/>
              <a:t> </a:t>
            </a:r>
            <a:r>
              <a:rPr spc="-30" dirty="0"/>
              <a:t>‹#›  </a:t>
            </a:r>
            <a:r>
              <a:rPr spc="50" dirty="0"/>
              <a:t>SUCESSION</a:t>
            </a:r>
            <a:r>
              <a:rPr spc="-80" dirty="0"/>
              <a:t> </a:t>
            </a:r>
            <a:r>
              <a:rPr spc="20" dirty="0"/>
              <a:t>PLANNING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878331"/>
            <a:ext cx="4877435" cy="384873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45" dirty="0">
                <a:solidFill>
                  <a:srgbClr val="122E5A"/>
                </a:solidFill>
                <a:latin typeface="Geneva"/>
                <a:cs typeface="Geneva"/>
              </a:rPr>
              <a:t>Strong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profits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10" dirty="0">
                <a:solidFill>
                  <a:srgbClr val="122E5A"/>
                </a:solidFill>
                <a:latin typeface="Geneva"/>
                <a:cs typeface="Geneva"/>
              </a:rPr>
              <a:t>In </a:t>
            </a:r>
            <a:r>
              <a:rPr sz="3000" spc="-40" dirty="0">
                <a:solidFill>
                  <a:srgbClr val="122E5A"/>
                </a:solidFill>
                <a:latin typeface="Geneva"/>
                <a:cs typeface="Geneva"/>
              </a:rPr>
              <a:t>an </a:t>
            </a:r>
            <a:r>
              <a:rPr sz="3000" spc="-210" dirty="0">
                <a:solidFill>
                  <a:srgbClr val="122E5A"/>
                </a:solidFill>
                <a:latin typeface="Geneva"/>
                <a:cs typeface="Geneva"/>
              </a:rPr>
              <a:t>attractive</a:t>
            </a:r>
            <a:r>
              <a:rPr sz="3000" spc="-4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60" dirty="0">
                <a:solidFill>
                  <a:srgbClr val="122E5A"/>
                </a:solidFill>
                <a:latin typeface="Geneva"/>
                <a:cs typeface="Geneva"/>
              </a:rPr>
              <a:t>industry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25" dirty="0">
                <a:solidFill>
                  <a:srgbClr val="122E5A"/>
                </a:solidFill>
                <a:latin typeface="Geneva"/>
                <a:cs typeface="Geneva"/>
              </a:rPr>
              <a:t>Potential</a:t>
            </a:r>
            <a:r>
              <a:rPr sz="3000" spc="-19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buyers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solidFill>
                  <a:srgbClr val="122E5A"/>
                </a:solidFill>
                <a:latin typeface="Geneva"/>
                <a:cs typeface="Geneva"/>
              </a:rPr>
              <a:t>Good</a:t>
            </a:r>
            <a:r>
              <a:rPr sz="3000" spc="-18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assets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Quality</a:t>
            </a:r>
            <a:r>
              <a:rPr sz="3000" spc="-175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70" dirty="0">
                <a:solidFill>
                  <a:srgbClr val="122E5A"/>
                </a:solidFill>
                <a:latin typeface="Geneva"/>
                <a:cs typeface="Geneva"/>
              </a:rPr>
              <a:t>inventory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Transfer </a:t>
            </a:r>
            <a:r>
              <a:rPr sz="3000" spc="-325" dirty="0">
                <a:solidFill>
                  <a:srgbClr val="122E5A"/>
                </a:solidFill>
                <a:latin typeface="Geneva"/>
                <a:cs typeface="Geneva"/>
              </a:rPr>
              <a:t>to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another</a:t>
            </a:r>
            <a:r>
              <a:rPr sz="3000" spc="-12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05" dirty="0">
                <a:solidFill>
                  <a:srgbClr val="122E5A"/>
                </a:solidFill>
                <a:latin typeface="Geneva"/>
                <a:cs typeface="Geneva"/>
              </a:rPr>
              <a:t>person</a:t>
            </a:r>
            <a:endParaRPr sz="3000">
              <a:latin typeface="Geneva"/>
              <a:cs typeface="Geneva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114" dirty="0">
                <a:solidFill>
                  <a:srgbClr val="122E5A"/>
                </a:solidFill>
                <a:latin typeface="Geneva"/>
                <a:cs typeface="Geneva"/>
              </a:rPr>
              <a:t>Healthy </a:t>
            </a:r>
            <a:r>
              <a:rPr sz="3000" spc="-70" dirty="0">
                <a:solidFill>
                  <a:srgbClr val="122E5A"/>
                </a:solidFill>
                <a:latin typeface="Geneva"/>
                <a:cs typeface="Geneva"/>
              </a:rPr>
              <a:t>balance</a:t>
            </a:r>
            <a:r>
              <a:rPr sz="3000" spc="-260" dirty="0">
                <a:solidFill>
                  <a:srgbClr val="122E5A"/>
                </a:solidFill>
                <a:latin typeface="Geneva"/>
                <a:cs typeface="Geneva"/>
              </a:rPr>
              <a:t> </a:t>
            </a:r>
            <a:r>
              <a:rPr sz="3000" spc="-150" dirty="0">
                <a:solidFill>
                  <a:srgbClr val="122E5A"/>
                </a:solidFill>
                <a:latin typeface="Geneva"/>
                <a:cs typeface="Geneva"/>
              </a:rPr>
              <a:t>sheet</a:t>
            </a:r>
            <a:endParaRPr sz="3000">
              <a:latin typeface="Geneva"/>
              <a:cs typeface="Gene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762</Words>
  <Application>Microsoft Office PowerPoint</Application>
  <PresentationFormat>On-screen Show (4:3)</PresentationFormat>
  <Paragraphs>148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Selling a Small Business</vt:lpstr>
      <vt:lpstr>Welcome</vt:lpstr>
      <vt:lpstr>Objectives</vt:lpstr>
      <vt:lpstr>PowerPoint Presentation</vt:lpstr>
      <vt:lpstr>Why Sell?</vt:lpstr>
      <vt:lpstr>Why Sell?</vt:lpstr>
      <vt:lpstr>PowerPoint Presentation</vt:lpstr>
      <vt:lpstr>Steps to Selling a Business</vt:lpstr>
      <vt:lpstr>Determine If Business is Saleable</vt:lpstr>
      <vt:lpstr>Determine Your Price</vt:lpstr>
      <vt:lpstr>Prepare For Sale</vt:lpstr>
      <vt:lpstr>Look for Prospective Buyers</vt:lpstr>
      <vt:lpstr>Negotiating the Deal</vt:lpstr>
      <vt:lpstr>PowerPoint Presentation</vt:lpstr>
      <vt:lpstr>Closing a Business</vt:lpstr>
      <vt:lpstr>Planning Succession A plan for someone to either own or run your  business after you retire</vt:lpstr>
      <vt:lpstr>PowerPoint Presentation</vt:lpstr>
      <vt:lpstr>PowerPoint Presentation</vt:lpstr>
      <vt:lpstr>Planning Retirement</vt:lpstr>
      <vt:lpstr>Retirement Plan Benefits</vt:lpstr>
      <vt:lpstr>Employee Benefits</vt:lpstr>
      <vt:lpstr>Retirement Plans</vt:lpstr>
      <vt:lpstr>Top Three Key Points to Remember</vt:lpstr>
      <vt:lpstr>Conclusion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</dc:creator>
  <cp:lastModifiedBy>Gustafson, Joan L.</cp:lastModifiedBy>
  <cp:revision>5</cp:revision>
  <dcterms:created xsi:type="dcterms:W3CDTF">2019-01-03T15:39:09Z</dcterms:created>
  <dcterms:modified xsi:type="dcterms:W3CDTF">2019-11-21T03:10:09Z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2019-01-03T00:00:00Z</vt:filetime>
  </property>
</Properties>
</file>