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34" d="100"/>
          <a:sy n="34" d="100"/>
        </p:scale>
        <p:origin x="-917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114800" y="2286000"/>
            <a:ext cx="4953000" cy="391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220" y="850138"/>
            <a:ext cx="426212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AC14199-AE1F-2546-A128-719C0C0301C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55346"/>
            <a:ext cx="22872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9072" y="1043685"/>
            <a:ext cx="8245855" cy="266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376415" y="6442572"/>
            <a:ext cx="2277109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2855" y="381000"/>
            <a:ext cx="4581144" cy="4581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Tax</a:t>
            </a:r>
            <a:r>
              <a:rPr spc="-715" dirty="0"/>
              <a:t> </a:t>
            </a:r>
            <a:r>
              <a:rPr spc="-190" dirty="0"/>
              <a:t>Planning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4019" y="1615947"/>
            <a:ext cx="385381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spc="-32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5000" spc="-6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5000" spc="-310" dirty="0">
                <a:solidFill>
                  <a:srgbClr val="122E5A"/>
                </a:solidFill>
                <a:latin typeface="Geneva"/>
                <a:cs typeface="Geneva"/>
              </a:rPr>
              <a:t>Reporting</a:t>
            </a:r>
            <a:endParaRPr sz="5000">
              <a:latin typeface="Geneva"/>
              <a:cs typeface="Gene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201" y="2492501"/>
            <a:ext cx="3184525" cy="1012825"/>
          </a:xfrm>
          <a:prstGeom prst="rect">
            <a:avLst/>
          </a:prstGeom>
          <a:solidFill>
            <a:srgbClr val="16375E"/>
          </a:solidFill>
        </p:spPr>
        <p:txBody>
          <a:bodyPr vert="horz" wrap="square" lIns="0" tIns="115570" rIns="0" bIns="0" rtlCol="0">
            <a:spAutoFit/>
          </a:bodyPr>
          <a:lstStyle/>
          <a:p>
            <a:pPr marL="105410" marR="1071880">
              <a:lnSpc>
                <a:spcPct val="100000"/>
              </a:lnSpc>
              <a:spcBef>
                <a:spcPts val="910"/>
              </a:spcBef>
            </a:pPr>
            <a:r>
              <a:rPr sz="2800" b="1" spc="20" dirty="0">
                <a:solidFill>
                  <a:srgbClr val="FFFFFF"/>
                </a:solidFill>
                <a:latin typeface="Palatino"/>
                <a:cs typeface="Palatino"/>
              </a:rPr>
              <a:t>F</a:t>
            </a:r>
            <a:r>
              <a:rPr sz="2200" b="1" spc="20" dirty="0">
                <a:solidFill>
                  <a:srgbClr val="FFFFFF"/>
                </a:solidFill>
                <a:latin typeface="Palatino"/>
                <a:cs typeface="Palatino"/>
              </a:rPr>
              <a:t>OR </a:t>
            </a:r>
            <a:r>
              <a:rPr sz="2200" b="1" spc="-245" dirty="0">
                <a:solidFill>
                  <a:srgbClr val="FFFFFF"/>
                </a:solidFill>
                <a:latin typeface="Palatino"/>
                <a:cs typeface="Palatino"/>
              </a:rPr>
              <a:t>A </a:t>
            </a:r>
            <a:r>
              <a:rPr sz="2800" b="1" spc="-105" dirty="0">
                <a:solidFill>
                  <a:srgbClr val="FFFFFF"/>
                </a:solidFill>
                <a:latin typeface="Palatino"/>
                <a:cs typeface="Palatino"/>
              </a:rPr>
              <a:t>S</a:t>
            </a:r>
            <a:r>
              <a:rPr sz="2200" b="1" spc="-105" dirty="0">
                <a:solidFill>
                  <a:srgbClr val="FFFFFF"/>
                </a:solidFill>
                <a:latin typeface="Palatino"/>
                <a:cs typeface="Palatino"/>
              </a:rPr>
              <a:t>MALL  </a:t>
            </a:r>
            <a:r>
              <a:rPr sz="2800" b="1" spc="-40" dirty="0">
                <a:solidFill>
                  <a:srgbClr val="FFFFFF"/>
                </a:solidFill>
                <a:latin typeface="Palatino"/>
                <a:cs typeface="Palatino"/>
              </a:rPr>
              <a:t>B</a:t>
            </a:r>
            <a:r>
              <a:rPr sz="2200" b="1" spc="-40" dirty="0">
                <a:solidFill>
                  <a:srgbClr val="FFFFFF"/>
                </a:solidFill>
                <a:latin typeface="Palatino"/>
                <a:cs typeface="Palatino"/>
              </a:rPr>
              <a:t>USINESS</a:t>
            </a:r>
            <a:endParaRPr sz="2200">
              <a:latin typeface="Palatino"/>
              <a:cs typeface="Palatin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49012" y="5003572"/>
            <a:ext cx="2503672" cy="687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State </a:t>
            </a:r>
            <a:r>
              <a:rPr spc="-85" dirty="0"/>
              <a:t>and </a:t>
            </a:r>
            <a:r>
              <a:rPr spc="-100" dirty="0"/>
              <a:t>Local</a:t>
            </a:r>
            <a:r>
              <a:rPr spc="-365" dirty="0"/>
              <a:t> </a:t>
            </a:r>
            <a:r>
              <a:rPr spc="-65" dirty="0"/>
              <a:t>Taxes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92353"/>
            <a:ext cx="7254240" cy="2540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210" dirty="0">
                <a:solidFill>
                  <a:srgbClr val="122E5A"/>
                </a:solidFill>
                <a:latin typeface="Geneva"/>
                <a:cs typeface="Geneva"/>
              </a:rPr>
              <a:t>State/County/City </a:t>
            </a:r>
            <a:r>
              <a:rPr sz="2800" spc="-80" dirty="0">
                <a:solidFill>
                  <a:srgbClr val="122E5A"/>
                </a:solidFill>
                <a:latin typeface="Geneva"/>
                <a:cs typeface="Geneva"/>
              </a:rPr>
              <a:t>Income</a:t>
            </a:r>
            <a:r>
              <a:rPr sz="2800" spc="-11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55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95" dirty="0">
                <a:solidFill>
                  <a:srgbClr val="122E5A"/>
                </a:solidFill>
                <a:latin typeface="Geneva"/>
                <a:cs typeface="Geneva"/>
              </a:rPr>
              <a:t>Permits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Licenses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Fictitious </a:t>
            </a:r>
            <a:r>
              <a:rPr sz="2800" spc="-80" dirty="0">
                <a:solidFill>
                  <a:srgbClr val="122E5A"/>
                </a:solidFill>
                <a:latin typeface="Geneva"/>
                <a:cs typeface="Geneva"/>
              </a:rPr>
              <a:t>name </a:t>
            </a:r>
            <a:r>
              <a:rPr sz="2800" spc="-170" dirty="0">
                <a:solidFill>
                  <a:srgbClr val="122E5A"/>
                </a:solidFill>
                <a:latin typeface="Geneva"/>
                <a:cs typeface="Geneva"/>
              </a:rPr>
              <a:t>permit </a:t>
            </a:r>
            <a:r>
              <a:rPr sz="2800" spc="-190" dirty="0">
                <a:solidFill>
                  <a:srgbClr val="122E5A"/>
                </a:solidFill>
                <a:latin typeface="Geneva"/>
                <a:cs typeface="Geneva"/>
              </a:rPr>
              <a:t>(“doing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28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200" dirty="0">
                <a:solidFill>
                  <a:srgbClr val="122E5A"/>
                </a:solidFill>
                <a:latin typeface="Geneva"/>
                <a:cs typeface="Geneva"/>
              </a:rPr>
              <a:t>as”)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60" dirty="0">
                <a:solidFill>
                  <a:srgbClr val="122E5A"/>
                </a:solidFill>
                <a:latin typeface="Geneva"/>
                <a:cs typeface="Geneva"/>
              </a:rPr>
              <a:t>State </a:t>
            </a:r>
            <a:r>
              <a:rPr sz="2800" spc="10" dirty="0">
                <a:solidFill>
                  <a:srgbClr val="122E5A"/>
                </a:solidFill>
                <a:latin typeface="Geneva"/>
                <a:cs typeface="Geneva"/>
              </a:rPr>
              <a:t>Sales</a:t>
            </a: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55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5565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Know </a:t>
            </a:r>
            <a:r>
              <a:rPr spc="-70" dirty="0"/>
              <a:t>Your Tax</a:t>
            </a:r>
            <a:r>
              <a:rPr spc="-434" dirty="0"/>
              <a:t> </a:t>
            </a:r>
            <a:r>
              <a:rPr spc="-120" dirty="0"/>
              <a:t>Obligations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8248"/>
            <a:ext cx="7767320" cy="1382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55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2800" spc="-195" dirty="0">
                <a:solidFill>
                  <a:srgbClr val="122E5A"/>
                </a:solidFill>
                <a:latin typeface="Geneva"/>
                <a:cs typeface="Geneva"/>
              </a:rPr>
              <a:t>form </a:t>
            </a:r>
            <a:r>
              <a:rPr sz="2800" spc="-229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determines </a:t>
            </a:r>
            <a:r>
              <a:rPr sz="2800" spc="-130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2800" spc="-14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2800" spc="-2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10" dirty="0">
                <a:solidFill>
                  <a:srgbClr val="122E5A"/>
                </a:solidFill>
                <a:latin typeface="Geneva"/>
                <a:cs typeface="Geneva"/>
              </a:rPr>
              <a:t>pay  </a:t>
            </a:r>
            <a:r>
              <a:rPr sz="2800" spc="-100" dirty="0">
                <a:solidFill>
                  <a:srgbClr val="122E5A"/>
                </a:solidFill>
                <a:latin typeface="Geneva"/>
                <a:cs typeface="Geneva"/>
              </a:rPr>
              <a:t>income</a:t>
            </a:r>
            <a:r>
              <a:rPr sz="2800" spc="-1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taxes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Pay-as-you-go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9347" y="3146298"/>
            <a:ext cx="4165092" cy="2802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400" y="3181350"/>
            <a:ext cx="4048505" cy="2686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19446" y="3176397"/>
            <a:ext cx="4058920" cy="2696210"/>
          </a:xfrm>
          <a:custGeom>
            <a:avLst/>
            <a:gdLst/>
            <a:ahLst/>
            <a:cxnLst/>
            <a:rect l="l" t="t" r="r" b="b"/>
            <a:pathLst>
              <a:path w="4058920" h="2696210">
                <a:moveTo>
                  <a:pt x="0" y="2695955"/>
                </a:moveTo>
                <a:lnTo>
                  <a:pt x="4058412" y="2695955"/>
                </a:lnTo>
                <a:lnTo>
                  <a:pt x="4058412" y="0"/>
                </a:lnTo>
                <a:lnTo>
                  <a:pt x="0" y="0"/>
                </a:lnTo>
                <a:lnTo>
                  <a:pt x="0" y="2695955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8295" y="1853945"/>
            <a:ext cx="4406900" cy="439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279146"/>
            <a:ext cx="8337550" cy="162813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pc="-140" dirty="0"/>
              <a:t>Cost </a:t>
            </a:r>
            <a:r>
              <a:rPr spc="-295" dirty="0"/>
              <a:t>of </a:t>
            </a:r>
            <a:r>
              <a:rPr spc="-245" dirty="0"/>
              <a:t>Not </a:t>
            </a:r>
            <a:r>
              <a:rPr spc="-50" dirty="0"/>
              <a:t>Paying </a:t>
            </a:r>
            <a:r>
              <a:rPr spc="-70" dirty="0"/>
              <a:t>Your</a:t>
            </a:r>
            <a:r>
              <a:rPr spc="-295" dirty="0"/>
              <a:t> </a:t>
            </a:r>
            <a:r>
              <a:rPr spc="-65" dirty="0"/>
              <a:t>Taxes</a:t>
            </a: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3000" spc="-90" dirty="0">
                <a:solidFill>
                  <a:srgbClr val="122E5A"/>
                </a:solidFill>
              </a:rPr>
              <a:t>Never </a:t>
            </a:r>
            <a:r>
              <a:rPr sz="3000" spc="-60" dirty="0">
                <a:solidFill>
                  <a:srgbClr val="122E5A"/>
                </a:solidFill>
              </a:rPr>
              <a:t>use </a:t>
            </a:r>
            <a:r>
              <a:rPr sz="3000" spc="-105" dirty="0">
                <a:solidFill>
                  <a:srgbClr val="122E5A"/>
                </a:solidFill>
              </a:rPr>
              <a:t>payroll </a:t>
            </a:r>
            <a:r>
              <a:rPr sz="3000" spc="-135" dirty="0">
                <a:solidFill>
                  <a:srgbClr val="122E5A"/>
                </a:solidFill>
              </a:rPr>
              <a:t>taxes </a:t>
            </a:r>
            <a:r>
              <a:rPr sz="3000" spc="-220" dirty="0">
                <a:solidFill>
                  <a:srgbClr val="122E5A"/>
                </a:solidFill>
              </a:rPr>
              <a:t>for </a:t>
            </a:r>
            <a:r>
              <a:rPr sz="3000" spc="-130" dirty="0">
                <a:solidFill>
                  <a:srgbClr val="122E5A"/>
                </a:solidFill>
              </a:rPr>
              <a:t>working </a:t>
            </a:r>
            <a:r>
              <a:rPr sz="3000" spc="-125" dirty="0">
                <a:solidFill>
                  <a:srgbClr val="122E5A"/>
                </a:solidFill>
              </a:rPr>
              <a:t>capital</a:t>
            </a:r>
            <a:r>
              <a:rPr sz="3000" spc="-475" dirty="0">
                <a:solidFill>
                  <a:srgbClr val="122E5A"/>
                </a:solidFill>
              </a:rPr>
              <a:t> </a:t>
            </a:r>
            <a:r>
              <a:rPr sz="3000" spc="-114" dirty="0">
                <a:solidFill>
                  <a:srgbClr val="122E5A"/>
                </a:solidFill>
              </a:rPr>
              <a:t>during  </a:t>
            </a:r>
            <a:r>
              <a:rPr sz="3000" spc="-60" dirty="0">
                <a:solidFill>
                  <a:srgbClr val="122E5A"/>
                </a:solidFill>
              </a:rPr>
              <a:t>cash </a:t>
            </a:r>
            <a:r>
              <a:rPr sz="3000" spc="-175" dirty="0">
                <a:solidFill>
                  <a:srgbClr val="122E5A"/>
                </a:solidFill>
              </a:rPr>
              <a:t>flow</a:t>
            </a:r>
            <a:r>
              <a:rPr sz="3000" spc="-295" dirty="0">
                <a:solidFill>
                  <a:srgbClr val="122E5A"/>
                </a:solidFill>
              </a:rPr>
              <a:t> </a:t>
            </a:r>
            <a:r>
              <a:rPr sz="3000" spc="-125" dirty="0">
                <a:solidFill>
                  <a:srgbClr val="122E5A"/>
                </a:solidFill>
              </a:rPr>
              <a:t>shortages.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6223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Money </a:t>
            </a:r>
            <a:r>
              <a:rPr spc="-120" dirty="0"/>
              <a:t>Management </a:t>
            </a:r>
            <a:r>
              <a:rPr spc="-260" dirty="0"/>
              <a:t>for</a:t>
            </a:r>
            <a:r>
              <a:rPr spc="-455" dirty="0"/>
              <a:t> </a:t>
            </a:r>
            <a:r>
              <a:rPr spc="-65" dirty="0"/>
              <a:t>Taxes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8248"/>
            <a:ext cx="3314700" cy="18853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85090" indent="-320040">
              <a:lnSpc>
                <a:spcPct val="100000"/>
              </a:lnSpc>
              <a:spcBef>
                <a:spcPts val="1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95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2800" spc="-90" dirty="0">
                <a:solidFill>
                  <a:srgbClr val="122E5A"/>
                </a:solidFill>
                <a:latin typeface="Geneva"/>
                <a:cs typeface="Geneva"/>
              </a:rPr>
              <a:t>when,</a:t>
            </a:r>
            <a:r>
              <a:rPr sz="28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55" dirty="0">
                <a:solidFill>
                  <a:srgbClr val="122E5A"/>
                </a:solidFill>
                <a:latin typeface="Geneva"/>
                <a:cs typeface="Geneva"/>
              </a:rPr>
              <a:t>what, 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how</a:t>
            </a:r>
            <a:r>
              <a:rPr sz="28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14" dirty="0">
                <a:solidFill>
                  <a:srgbClr val="122E5A"/>
                </a:solidFill>
                <a:latin typeface="Geneva"/>
                <a:cs typeface="Geneva"/>
              </a:rPr>
              <a:t>much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5" dirty="0">
                <a:solidFill>
                  <a:srgbClr val="122E5A"/>
                </a:solidFill>
                <a:latin typeface="Geneva"/>
                <a:cs typeface="Geneva"/>
              </a:rPr>
              <a:t>Save </a:t>
            </a:r>
            <a:r>
              <a:rPr sz="2800" spc="-204" dirty="0">
                <a:solidFill>
                  <a:srgbClr val="122E5A"/>
                </a:solidFill>
                <a:latin typeface="Geneva"/>
                <a:cs typeface="Geneva"/>
              </a:rPr>
              <a:t>for</a:t>
            </a:r>
            <a:r>
              <a:rPr sz="2800" spc="-3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taxes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Separate</a:t>
            </a:r>
            <a:r>
              <a:rPr sz="28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30" dirty="0">
                <a:solidFill>
                  <a:srgbClr val="122E5A"/>
                </a:solidFill>
                <a:latin typeface="Geneva"/>
                <a:cs typeface="Geneva"/>
              </a:rPr>
              <a:t>accounts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94147" y="2098548"/>
            <a:ext cx="3926586" cy="39265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29200" y="2133600"/>
            <a:ext cx="3810000" cy="381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4246" y="2128647"/>
            <a:ext cx="3820160" cy="3820160"/>
          </a:xfrm>
          <a:custGeom>
            <a:avLst/>
            <a:gdLst/>
            <a:ahLst/>
            <a:cxnLst/>
            <a:rect l="l" t="t" r="r" b="b"/>
            <a:pathLst>
              <a:path w="3820159" h="3820160">
                <a:moveTo>
                  <a:pt x="0" y="3819905"/>
                </a:moveTo>
                <a:lnTo>
                  <a:pt x="3819905" y="3819905"/>
                </a:lnTo>
                <a:lnTo>
                  <a:pt x="3819905" y="0"/>
                </a:lnTo>
                <a:lnTo>
                  <a:pt x="0" y="0"/>
                </a:lnTo>
                <a:lnTo>
                  <a:pt x="0" y="3819905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165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Accounting</a:t>
            </a:r>
            <a:r>
              <a:rPr spc="-245" dirty="0"/>
              <a:t> </a:t>
            </a:r>
            <a:r>
              <a:rPr spc="-145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92353"/>
            <a:ext cx="6857365" cy="2037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10" dirty="0">
                <a:solidFill>
                  <a:srgbClr val="122E5A"/>
                </a:solidFill>
                <a:latin typeface="Geneva"/>
                <a:cs typeface="Geneva"/>
              </a:rPr>
              <a:t>Deductions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Bookkeeping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30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800" spc="-130" dirty="0">
                <a:solidFill>
                  <a:srgbClr val="122E5A"/>
                </a:solidFill>
                <a:latin typeface="Geneva"/>
                <a:cs typeface="Geneva"/>
              </a:rPr>
              <a:t>accounting</a:t>
            </a:r>
            <a:r>
              <a:rPr sz="2800" spc="-2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65" dirty="0">
                <a:solidFill>
                  <a:srgbClr val="122E5A"/>
                </a:solidFill>
                <a:latin typeface="Geneva"/>
                <a:cs typeface="Geneva"/>
              </a:rPr>
              <a:t>software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25" dirty="0">
                <a:solidFill>
                  <a:srgbClr val="122E5A"/>
                </a:solidFill>
                <a:latin typeface="Geneva"/>
                <a:cs typeface="Geneva"/>
              </a:rPr>
              <a:t>Cash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versus </a:t>
            </a: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accrual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accounting</a:t>
            </a:r>
            <a:r>
              <a:rPr sz="2800" spc="-52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methods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8397" y="2429255"/>
            <a:ext cx="4435602" cy="3514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193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Using </a:t>
            </a:r>
            <a:r>
              <a:rPr spc="-45" dirty="0"/>
              <a:t>an</a:t>
            </a:r>
            <a:r>
              <a:rPr spc="-434" dirty="0"/>
              <a:t> </a:t>
            </a:r>
            <a:r>
              <a:rPr spc="-200" dirty="0"/>
              <a:t>accountant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92353"/>
            <a:ext cx="4184650" cy="19608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Doing </a:t>
            </a:r>
            <a:r>
              <a:rPr sz="2800" spc="-250" dirty="0">
                <a:solidFill>
                  <a:srgbClr val="122E5A"/>
                </a:solidFill>
                <a:latin typeface="Geneva"/>
                <a:cs typeface="Geneva"/>
              </a:rPr>
              <a:t>it</a:t>
            </a:r>
            <a:r>
              <a:rPr sz="2800" spc="-2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yourself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70" dirty="0">
                <a:solidFill>
                  <a:srgbClr val="122E5A"/>
                </a:solidFill>
                <a:latin typeface="Geneva"/>
                <a:cs typeface="Geneva"/>
              </a:rPr>
              <a:t>Accountant</a:t>
            </a:r>
            <a:r>
              <a:rPr sz="2800" spc="-1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services</a:t>
            </a:r>
            <a:endParaRPr sz="2800">
              <a:latin typeface="Geneva"/>
              <a:cs typeface="Geneva"/>
            </a:endParaRPr>
          </a:p>
          <a:p>
            <a:pPr marL="332740" marR="508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Where </a:t>
            </a:r>
            <a:r>
              <a:rPr sz="2800" spc="-30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800" spc="-140" dirty="0">
                <a:solidFill>
                  <a:srgbClr val="122E5A"/>
                </a:solidFill>
                <a:latin typeface="Geneva"/>
                <a:cs typeface="Geneva"/>
              </a:rPr>
              <a:t>find </a:t>
            </a:r>
            <a:r>
              <a:rPr sz="2800" spc="5" dirty="0">
                <a:solidFill>
                  <a:srgbClr val="122E5A"/>
                </a:solidFill>
                <a:latin typeface="Geneva"/>
                <a:cs typeface="Geneva"/>
              </a:rPr>
              <a:t>a</a:t>
            </a: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90" dirty="0">
                <a:solidFill>
                  <a:srgbClr val="122E5A"/>
                </a:solidFill>
                <a:latin typeface="Geneva"/>
                <a:cs typeface="Geneva"/>
              </a:rPr>
              <a:t>qualified 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2800" spc="-1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55" dirty="0">
                <a:solidFill>
                  <a:srgbClr val="122E5A"/>
                </a:solidFill>
                <a:latin typeface="Geneva"/>
                <a:cs typeface="Geneva"/>
              </a:rPr>
              <a:t>accountant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75444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Services </a:t>
            </a:r>
            <a:r>
              <a:rPr spc="-40" dirty="0"/>
              <a:t>Business </a:t>
            </a:r>
            <a:r>
              <a:rPr spc="-204" dirty="0"/>
              <a:t>Accountants</a:t>
            </a:r>
            <a:r>
              <a:rPr spc="-555" dirty="0"/>
              <a:t> </a:t>
            </a:r>
            <a:r>
              <a:rPr spc="-185" dirty="0"/>
              <a:t>Offer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92353"/>
            <a:ext cx="6840855" cy="30435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30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2800" spc="-1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122E5A"/>
                </a:solidFill>
                <a:latin typeface="Geneva"/>
                <a:cs typeface="Geneva"/>
              </a:rPr>
              <a:t>consulting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30" dirty="0">
                <a:solidFill>
                  <a:srgbClr val="122E5A"/>
                </a:solidFill>
                <a:latin typeface="Geneva"/>
                <a:cs typeface="Geneva"/>
              </a:rPr>
              <a:t>Personal </a:t>
            </a:r>
            <a:r>
              <a:rPr sz="2800" spc="-100" dirty="0">
                <a:solidFill>
                  <a:srgbClr val="122E5A"/>
                </a:solidFill>
                <a:latin typeface="Geneva"/>
                <a:cs typeface="Geneva"/>
              </a:rPr>
              <a:t>finance</a:t>
            </a:r>
            <a:r>
              <a:rPr sz="28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advice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35" dirty="0">
                <a:solidFill>
                  <a:srgbClr val="122E5A"/>
                </a:solidFill>
                <a:latin typeface="Geneva"/>
                <a:cs typeface="Geneva"/>
              </a:rPr>
              <a:t>Information </a:t>
            </a:r>
            <a:r>
              <a:rPr sz="2800" spc="-110" dirty="0">
                <a:solidFill>
                  <a:srgbClr val="122E5A"/>
                </a:solidFill>
                <a:latin typeface="Geneva"/>
                <a:cs typeface="Geneva"/>
              </a:rPr>
              <a:t>on </a:t>
            </a:r>
            <a:r>
              <a:rPr sz="2800" spc="-105" dirty="0">
                <a:solidFill>
                  <a:srgbClr val="122E5A"/>
                </a:solidFill>
                <a:latin typeface="Geneva"/>
                <a:cs typeface="Geneva"/>
              </a:rPr>
              <a:t>organizational</a:t>
            </a:r>
            <a:r>
              <a:rPr sz="28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60" dirty="0">
                <a:solidFill>
                  <a:srgbClr val="122E5A"/>
                </a:solidFill>
                <a:latin typeface="Geneva"/>
                <a:cs typeface="Geneva"/>
              </a:rPr>
              <a:t>structures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45" dirty="0">
                <a:solidFill>
                  <a:srgbClr val="122E5A"/>
                </a:solidFill>
                <a:latin typeface="Geneva"/>
                <a:cs typeface="Geneva"/>
              </a:rPr>
              <a:t>Financing</a:t>
            </a: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information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Audits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45" dirty="0">
                <a:solidFill>
                  <a:srgbClr val="122E5A"/>
                </a:solidFill>
                <a:latin typeface="Geneva"/>
                <a:cs typeface="Geneva"/>
              </a:rPr>
              <a:t>Reviewed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audited </a:t>
            </a: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financial</a:t>
            </a:r>
            <a:r>
              <a:rPr sz="2800" spc="-3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80" dirty="0">
                <a:solidFill>
                  <a:srgbClr val="122E5A"/>
                </a:solidFill>
                <a:latin typeface="Geneva"/>
                <a:cs typeface="Geneva"/>
              </a:rPr>
              <a:t>statements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6096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Five </a:t>
            </a:r>
            <a:r>
              <a:rPr spc="-105" dirty="0"/>
              <a:t>Key </a:t>
            </a:r>
            <a:r>
              <a:rPr spc="-110" dirty="0"/>
              <a:t>Points </a:t>
            </a:r>
            <a:r>
              <a:rPr spc="-390" dirty="0"/>
              <a:t>to</a:t>
            </a:r>
            <a:r>
              <a:rPr spc="-610" dirty="0"/>
              <a:t> </a:t>
            </a:r>
            <a:r>
              <a:rPr spc="-80" dirty="0"/>
              <a:t>Remember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968553"/>
            <a:ext cx="8087995" cy="42475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92759" indent="-480059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492125" algn="l"/>
                <a:tab pos="492759" algn="l"/>
              </a:tabLst>
            </a:pP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Get </a:t>
            </a:r>
            <a:r>
              <a:rPr sz="2800" spc="-90" dirty="0">
                <a:solidFill>
                  <a:srgbClr val="122E5A"/>
                </a:solidFill>
                <a:latin typeface="Geneva"/>
                <a:cs typeface="Geneva"/>
              </a:rPr>
              <a:t>qualified</a:t>
            </a:r>
            <a:r>
              <a:rPr sz="2800" spc="-24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85" dirty="0">
                <a:solidFill>
                  <a:srgbClr val="122E5A"/>
                </a:solidFill>
                <a:latin typeface="Geneva"/>
                <a:cs typeface="Geneva"/>
              </a:rPr>
              <a:t>advice.</a:t>
            </a:r>
            <a:endParaRPr sz="2800">
              <a:latin typeface="Geneva"/>
              <a:cs typeface="Geneva"/>
            </a:endParaRPr>
          </a:p>
          <a:p>
            <a:pPr marL="492759" marR="5080" indent="-480059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2125" algn="l"/>
                <a:tab pos="492759" algn="l"/>
              </a:tabLst>
            </a:pP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Learn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800" spc="-180" dirty="0">
                <a:solidFill>
                  <a:srgbClr val="122E5A"/>
                </a:solidFill>
                <a:latin typeface="Geneva"/>
                <a:cs typeface="Geneva"/>
              </a:rPr>
              <a:t>tax </a:t>
            </a:r>
            <a:r>
              <a:rPr sz="2800" spc="-105" dirty="0">
                <a:solidFill>
                  <a:srgbClr val="122E5A"/>
                </a:solidFill>
                <a:latin typeface="Geneva"/>
                <a:cs typeface="Geneva"/>
              </a:rPr>
              <a:t>liability: </a:t>
            </a:r>
            <a:r>
              <a:rPr sz="2800" spc="-95" dirty="0">
                <a:solidFill>
                  <a:srgbClr val="122E5A"/>
                </a:solidFill>
                <a:latin typeface="Geneva"/>
                <a:cs typeface="Geneva"/>
              </a:rPr>
              <a:t>income, 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employment, </a:t>
            </a:r>
            <a:r>
              <a:rPr sz="2800" spc="-135" dirty="0">
                <a:solidFill>
                  <a:srgbClr val="122E5A"/>
                </a:solidFill>
                <a:latin typeface="Geneva"/>
                <a:cs typeface="Geneva"/>
              </a:rPr>
              <a:t>self-employment, </a:t>
            </a:r>
            <a:r>
              <a:rPr sz="2800" spc="-30" dirty="0">
                <a:solidFill>
                  <a:srgbClr val="122E5A"/>
                </a:solidFill>
                <a:latin typeface="Geneva"/>
                <a:cs typeface="Geneva"/>
              </a:rPr>
              <a:t>sales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social.</a:t>
            </a:r>
            <a:endParaRPr sz="2800">
              <a:latin typeface="Geneva"/>
              <a:cs typeface="Geneva"/>
            </a:endParaRPr>
          </a:p>
          <a:p>
            <a:pPr marL="492759" marR="186055" indent="-480059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2125" algn="l"/>
                <a:tab pos="492759" algn="l"/>
              </a:tabLst>
            </a:pPr>
            <a:r>
              <a:rPr sz="2800" spc="-114" dirty="0">
                <a:solidFill>
                  <a:srgbClr val="122E5A"/>
                </a:solidFill>
                <a:latin typeface="Geneva"/>
                <a:cs typeface="Geneva"/>
              </a:rPr>
              <a:t>Set </a:t>
            </a:r>
            <a:r>
              <a:rPr sz="2800" spc="-130" dirty="0">
                <a:solidFill>
                  <a:srgbClr val="122E5A"/>
                </a:solidFill>
                <a:latin typeface="Geneva"/>
                <a:cs typeface="Geneva"/>
              </a:rPr>
              <a:t>money </a:t>
            </a:r>
            <a:r>
              <a:rPr sz="2800" spc="-50" dirty="0">
                <a:solidFill>
                  <a:srgbClr val="122E5A"/>
                </a:solidFill>
                <a:latin typeface="Geneva"/>
                <a:cs typeface="Geneva"/>
              </a:rPr>
              <a:t>aside </a:t>
            </a:r>
            <a:r>
              <a:rPr sz="2800" spc="-30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800" spc="-130" dirty="0">
                <a:solidFill>
                  <a:srgbClr val="122E5A"/>
                </a:solidFill>
                <a:latin typeface="Geneva"/>
                <a:cs typeface="Geneva"/>
              </a:rPr>
              <a:t>cover </a:t>
            </a:r>
            <a:r>
              <a:rPr sz="2800" spc="-140" dirty="0">
                <a:solidFill>
                  <a:srgbClr val="122E5A"/>
                </a:solidFill>
                <a:latin typeface="Geneva"/>
                <a:cs typeface="Geneva"/>
              </a:rPr>
              <a:t>your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taxes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2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95" dirty="0">
                <a:solidFill>
                  <a:srgbClr val="122E5A"/>
                </a:solidFill>
                <a:latin typeface="Geneva"/>
                <a:cs typeface="Geneva"/>
              </a:rPr>
              <a:t>avoid  </a:t>
            </a:r>
            <a:r>
              <a:rPr sz="2800" spc="-100" dirty="0">
                <a:solidFill>
                  <a:srgbClr val="122E5A"/>
                </a:solidFill>
                <a:latin typeface="Geneva"/>
                <a:cs typeface="Geneva"/>
              </a:rPr>
              <a:t>comingling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14" dirty="0">
                <a:solidFill>
                  <a:srgbClr val="122E5A"/>
                </a:solidFill>
                <a:latin typeface="Geneva"/>
                <a:cs typeface="Geneva"/>
              </a:rPr>
              <a:t>funds.</a:t>
            </a:r>
            <a:endParaRPr sz="2800">
              <a:latin typeface="Geneva"/>
              <a:cs typeface="Geneva"/>
            </a:endParaRPr>
          </a:p>
          <a:p>
            <a:pPr marL="492759" marR="621030" indent="-480059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2125" algn="l"/>
                <a:tab pos="492759" algn="l"/>
              </a:tabLst>
            </a:pPr>
            <a:r>
              <a:rPr sz="2800" spc="-35" dirty="0">
                <a:solidFill>
                  <a:srgbClr val="122E5A"/>
                </a:solidFill>
                <a:latin typeface="Geneva"/>
                <a:cs typeface="Geneva"/>
              </a:rPr>
              <a:t>Have an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accounting </a:t>
            </a:r>
            <a:r>
              <a:rPr sz="2800" spc="-155" dirty="0">
                <a:solidFill>
                  <a:srgbClr val="122E5A"/>
                </a:solidFill>
                <a:latin typeface="Geneva"/>
                <a:cs typeface="Geneva"/>
              </a:rPr>
              <a:t>system </a:t>
            </a:r>
            <a:r>
              <a:rPr sz="2800" spc="-5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place </a:t>
            </a:r>
            <a:r>
              <a:rPr sz="2800" spc="-300" dirty="0">
                <a:solidFill>
                  <a:srgbClr val="122E5A"/>
                </a:solidFill>
                <a:latin typeface="Geneva"/>
                <a:cs typeface="Geneva"/>
              </a:rPr>
              <a:t>to</a:t>
            </a:r>
            <a:r>
              <a:rPr sz="2800" spc="-6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70" dirty="0">
                <a:solidFill>
                  <a:srgbClr val="122E5A"/>
                </a:solidFill>
                <a:latin typeface="Geneva"/>
                <a:cs typeface="Geneva"/>
              </a:rPr>
              <a:t>track  </a:t>
            </a:r>
            <a:r>
              <a:rPr sz="2800" spc="-100" dirty="0">
                <a:solidFill>
                  <a:srgbClr val="122E5A"/>
                </a:solidFill>
                <a:latin typeface="Geneva"/>
                <a:cs typeface="Geneva"/>
              </a:rPr>
              <a:t>income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2800" spc="-2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expenses.</a:t>
            </a:r>
            <a:endParaRPr sz="2800">
              <a:latin typeface="Geneva"/>
              <a:cs typeface="Geneva"/>
            </a:endParaRPr>
          </a:p>
          <a:p>
            <a:pPr marL="492759" marR="1014730" indent="-480059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92125" algn="l"/>
                <a:tab pos="492759" algn="l"/>
              </a:tabLst>
            </a:pP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An </a:t>
            </a:r>
            <a:r>
              <a:rPr sz="2800" spc="-155" dirty="0">
                <a:solidFill>
                  <a:srgbClr val="122E5A"/>
                </a:solidFill>
                <a:latin typeface="Geneva"/>
                <a:cs typeface="Geneva"/>
              </a:rPr>
              <a:t>accountant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can </a:t>
            </a: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help </a:t>
            </a:r>
            <a:r>
              <a:rPr sz="2800" spc="-14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manage</a:t>
            </a:r>
            <a:r>
              <a:rPr sz="2800" spc="-3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your 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business.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1981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072" y="1043685"/>
            <a:ext cx="6687184" cy="266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00"/>
              </a:spcBef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final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questions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4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have?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spcBef>
                <a:spcPts val="5"/>
              </a:spcBef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have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3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learned?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buChar char="•"/>
              <a:tabLst>
                <a:tab pos="350520" algn="l"/>
                <a:tab pos="351155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would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evaluate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43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training?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05600" y="4038600"/>
            <a:ext cx="2063496" cy="1610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Conclusion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08104"/>
            <a:ext cx="8230870" cy="292925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have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learned</a:t>
            </a:r>
            <a:r>
              <a:rPr sz="3000" spc="-43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about:</a:t>
            </a:r>
            <a:endParaRPr sz="30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10"/>
              </a:spcBef>
              <a:buChar char="•"/>
              <a:tabLst>
                <a:tab pos="755650" algn="l"/>
              </a:tabLst>
            </a:pPr>
            <a:r>
              <a:rPr sz="2800" spc="-45" dirty="0">
                <a:solidFill>
                  <a:srgbClr val="001F5F"/>
                </a:solidFill>
                <a:latin typeface="Geneva"/>
                <a:cs typeface="Geneva"/>
              </a:rPr>
              <a:t>Managing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your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tax</a:t>
            </a:r>
            <a:r>
              <a:rPr sz="2800" spc="-26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obligations</a:t>
            </a:r>
            <a:endParaRPr sz="2800">
              <a:latin typeface="Geneva"/>
              <a:cs typeface="Geneva"/>
            </a:endParaRPr>
          </a:p>
          <a:p>
            <a:pPr marL="755650" marR="561975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Typical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taxes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 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pays: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Income,</a:t>
            </a:r>
            <a:r>
              <a:rPr sz="2800" spc="-5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Self 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Employment, </a:t>
            </a:r>
            <a:r>
              <a:rPr sz="2800" spc="-5" dirty="0">
                <a:solidFill>
                  <a:srgbClr val="001F5F"/>
                </a:solidFill>
                <a:latin typeface="Geneva"/>
                <a:cs typeface="Geneva"/>
              </a:rPr>
              <a:t>Sales,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Employment,</a:t>
            </a:r>
            <a:r>
              <a:rPr sz="2800" spc="-3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Local.</a:t>
            </a:r>
            <a:endParaRPr sz="2800">
              <a:latin typeface="Geneva"/>
              <a:cs typeface="Geneva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forms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processes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used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pay</a:t>
            </a:r>
            <a:r>
              <a:rPr sz="2800" spc="-33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 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taxes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Welcome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9953" y="1919985"/>
            <a:ext cx="2888615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Agenda</a:t>
            </a:r>
            <a:endParaRPr sz="3000">
              <a:latin typeface="Geneva"/>
              <a:cs typeface="Geneva"/>
            </a:endParaRPr>
          </a:p>
          <a:p>
            <a:pPr marL="527050" indent="-514350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Ground</a:t>
            </a:r>
            <a:r>
              <a:rPr sz="3000" spc="-2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Rules</a:t>
            </a:r>
            <a:endParaRPr sz="3000">
              <a:latin typeface="Geneva"/>
              <a:cs typeface="Geneva"/>
            </a:endParaRPr>
          </a:p>
          <a:p>
            <a:pPr marL="527050" indent="-514350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Introductions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524000"/>
            <a:ext cx="381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215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4316"/>
            <a:ext cx="8167370" cy="3747135"/>
          </a:xfrm>
          <a:prstGeom prst="rect">
            <a:avLst/>
          </a:prstGeom>
        </p:spPr>
        <p:txBody>
          <a:bodyPr vert="horz" wrap="square" lIns="0" tIns="257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30"/>
              </a:spcBef>
            </a:pPr>
            <a:r>
              <a:rPr sz="3000" spc="-250" dirty="0">
                <a:solidFill>
                  <a:srgbClr val="122E5A"/>
                </a:solidFill>
                <a:latin typeface="Geneva"/>
                <a:cs typeface="Geneva"/>
              </a:rPr>
              <a:t>After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completing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this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training,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will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be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able</a:t>
            </a:r>
            <a:r>
              <a:rPr sz="3000" spc="-3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to:</a:t>
            </a:r>
            <a:endParaRPr sz="3000">
              <a:latin typeface="Geneva"/>
              <a:cs typeface="Geneva"/>
            </a:endParaRPr>
          </a:p>
          <a:p>
            <a:pPr marL="332740" marR="228600" indent="-320040" algn="just">
              <a:lnSpc>
                <a:spcPct val="100000"/>
              </a:lnSpc>
              <a:spcBef>
                <a:spcPts val="1810"/>
              </a:spcBef>
              <a:buChar char="•"/>
              <a:tabLst>
                <a:tab pos="332740" algn="l"/>
              </a:tabLst>
            </a:pP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Identify </a:t>
            </a:r>
            <a:r>
              <a:rPr sz="2800" spc="-200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800" spc="-100" dirty="0">
                <a:solidFill>
                  <a:srgbClr val="122E5A"/>
                </a:solidFill>
                <a:latin typeface="Geneva"/>
                <a:cs typeface="Geneva"/>
              </a:rPr>
              <a:t>federal, </a:t>
            </a:r>
            <a:r>
              <a:rPr sz="2800" spc="-180" dirty="0">
                <a:solidFill>
                  <a:srgbClr val="122E5A"/>
                </a:solidFill>
                <a:latin typeface="Geneva"/>
                <a:cs typeface="Geneva"/>
              </a:rPr>
              <a:t>state,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 local </a:t>
            </a:r>
            <a:r>
              <a:rPr sz="2800" spc="-180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r>
              <a:rPr sz="2800" spc="-3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reporting 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requirements </a:t>
            </a:r>
            <a:r>
              <a:rPr sz="2800" spc="-229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28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800" spc="-55" dirty="0">
                <a:solidFill>
                  <a:srgbClr val="122E5A"/>
                </a:solidFill>
                <a:latin typeface="Geneva"/>
                <a:cs typeface="Geneva"/>
              </a:rPr>
              <a:t>small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800" spc="-175" dirty="0">
                <a:solidFill>
                  <a:srgbClr val="122E5A"/>
                </a:solidFill>
                <a:latin typeface="Geneva"/>
                <a:cs typeface="Geneva"/>
              </a:rPr>
              <a:t>its </a:t>
            </a:r>
            <a:r>
              <a:rPr sz="2800" spc="-110" dirty="0">
                <a:solidFill>
                  <a:srgbClr val="122E5A"/>
                </a:solidFill>
                <a:latin typeface="Geneva"/>
                <a:cs typeface="Geneva"/>
              </a:rPr>
              <a:t>owner, 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800" spc="-95" dirty="0">
                <a:solidFill>
                  <a:srgbClr val="122E5A"/>
                </a:solidFill>
                <a:latin typeface="Geneva"/>
                <a:cs typeface="Geneva"/>
              </a:rPr>
              <a:t>establish </a:t>
            </a:r>
            <a:r>
              <a:rPr sz="28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2800" spc="-30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account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800" spc="-110" dirty="0">
                <a:solidFill>
                  <a:srgbClr val="122E5A"/>
                </a:solidFill>
                <a:latin typeface="Geneva"/>
                <a:cs typeface="Geneva"/>
              </a:rPr>
              <a:t>pay</a:t>
            </a:r>
            <a:r>
              <a:rPr sz="2800" spc="-5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70" dirty="0">
                <a:solidFill>
                  <a:srgbClr val="122E5A"/>
                </a:solidFill>
                <a:latin typeface="Geneva"/>
                <a:cs typeface="Geneva"/>
              </a:rPr>
              <a:t>them.</a:t>
            </a:r>
            <a:endParaRPr sz="2800">
              <a:latin typeface="Geneva"/>
              <a:cs typeface="Geneva"/>
            </a:endParaRPr>
          </a:p>
          <a:p>
            <a:pPr marL="332740" marR="1215390" indent="-320040">
              <a:lnSpc>
                <a:spcPct val="100000"/>
              </a:lnSpc>
              <a:spcBef>
                <a:spcPts val="18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50" dirty="0">
                <a:solidFill>
                  <a:srgbClr val="122E5A"/>
                </a:solidFill>
                <a:latin typeface="Geneva"/>
                <a:cs typeface="Geneva"/>
              </a:rPr>
              <a:t>Identify methods </a:t>
            </a:r>
            <a:r>
              <a:rPr sz="2800" spc="-204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2800" spc="-80" dirty="0">
                <a:solidFill>
                  <a:srgbClr val="122E5A"/>
                </a:solidFill>
                <a:latin typeface="Geneva"/>
                <a:cs typeface="Geneva"/>
              </a:rPr>
              <a:t>researching </a:t>
            </a:r>
            <a:r>
              <a:rPr sz="2800" spc="-200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2800" spc="-70" dirty="0">
                <a:solidFill>
                  <a:srgbClr val="122E5A"/>
                </a:solidFill>
                <a:latin typeface="Geneva"/>
                <a:cs typeface="Geneva"/>
              </a:rPr>
              <a:t>local,  </a:t>
            </a: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municipal, </a:t>
            </a:r>
            <a:r>
              <a:rPr sz="2800" spc="-6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2800" spc="-180" dirty="0">
                <a:solidFill>
                  <a:srgbClr val="122E5A"/>
                </a:solidFill>
                <a:latin typeface="Geneva"/>
                <a:cs typeface="Geneva"/>
              </a:rPr>
              <a:t>county </a:t>
            </a:r>
            <a:r>
              <a:rPr sz="2800" spc="-145" dirty="0">
                <a:solidFill>
                  <a:srgbClr val="122E5A"/>
                </a:solidFill>
                <a:latin typeface="Geneva"/>
                <a:cs typeface="Geneva"/>
              </a:rPr>
              <a:t>reporting/licensing  </a:t>
            </a:r>
            <a:r>
              <a:rPr sz="2800" spc="-125" dirty="0">
                <a:solidFill>
                  <a:srgbClr val="122E5A"/>
                </a:solidFill>
                <a:latin typeface="Geneva"/>
                <a:cs typeface="Geneva"/>
              </a:rPr>
              <a:t>requirements </a:t>
            </a:r>
            <a:r>
              <a:rPr sz="2800" spc="-204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28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2800" spc="-55" dirty="0">
                <a:solidFill>
                  <a:srgbClr val="122E5A"/>
                </a:solidFill>
                <a:latin typeface="Geneva"/>
                <a:cs typeface="Geneva"/>
              </a:rPr>
              <a:t>small</a:t>
            </a:r>
            <a:r>
              <a:rPr sz="2800" spc="-2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122E5A"/>
                </a:solidFill>
                <a:latin typeface="Geneva"/>
                <a:cs typeface="Geneva"/>
              </a:rPr>
              <a:t>business.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5346"/>
            <a:ext cx="4267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>
                <a:solidFill>
                  <a:srgbClr val="C1951C"/>
                </a:solidFill>
                <a:latin typeface="Geneva"/>
                <a:cs typeface="Geneva"/>
              </a:rPr>
              <a:t>What </a:t>
            </a:r>
            <a:r>
              <a:rPr sz="3600" spc="-55" dirty="0">
                <a:solidFill>
                  <a:srgbClr val="C1951C"/>
                </a:solidFill>
                <a:latin typeface="Geneva"/>
                <a:cs typeface="Geneva"/>
              </a:rPr>
              <a:t>Do </a:t>
            </a:r>
            <a:r>
              <a:rPr sz="3600" spc="-25" dirty="0">
                <a:solidFill>
                  <a:srgbClr val="C1951C"/>
                </a:solidFill>
                <a:latin typeface="Geneva"/>
                <a:cs typeface="Geneva"/>
              </a:rPr>
              <a:t>You</a:t>
            </a:r>
            <a:r>
              <a:rPr sz="3600" spc="-46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3600" spc="-105" dirty="0">
                <a:solidFill>
                  <a:srgbClr val="C1951C"/>
                </a:solidFill>
                <a:latin typeface="Geneva"/>
                <a:cs typeface="Geneva"/>
              </a:rPr>
              <a:t>Know?</a:t>
            </a:r>
            <a:endParaRPr sz="3600">
              <a:latin typeface="Geneva"/>
              <a:cs typeface="Genev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0700" y="2339085"/>
            <a:ext cx="58870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want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learn 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about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tax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planning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2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reporting?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6428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Managing </a:t>
            </a:r>
            <a:r>
              <a:rPr spc="-70" dirty="0"/>
              <a:t>Your Tax</a:t>
            </a:r>
            <a:r>
              <a:rPr spc="-484" dirty="0"/>
              <a:t> </a:t>
            </a:r>
            <a:r>
              <a:rPr spc="-120" dirty="0"/>
              <a:t>Obligations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25753"/>
            <a:ext cx="2402840" cy="15341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75" dirty="0">
                <a:solidFill>
                  <a:srgbClr val="122E5A"/>
                </a:solidFill>
                <a:latin typeface="Geneva"/>
                <a:cs typeface="Geneva"/>
              </a:rPr>
              <a:t>Get</a:t>
            </a:r>
            <a:r>
              <a:rPr sz="2800" spc="-2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122E5A"/>
                </a:solidFill>
                <a:latin typeface="Geneva"/>
                <a:cs typeface="Geneva"/>
              </a:rPr>
              <a:t>informed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30" dirty="0">
                <a:solidFill>
                  <a:srgbClr val="122E5A"/>
                </a:solidFill>
                <a:latin typeface="Geneva"/>
                <a:cs typeface="Geneva"/>
              </a:rPr>
              <a:t>Plan</a:t>
            </a:r>
            <a:endParaRPr sz="2800">
              <a:latin typeface="Geneva"/>
              <a:cs typeface="Geneva"/>
            </a:endParaRPr>
          </a:p>
          <a:p>
            <a:pPr marL="332740" indent="-320040">
              <a:lnSpc>
                <a:spcPct val="100000"/>
              </a:lnSpc>
              <a:spcBef>
                <a:spcPts val="600"/>
              </a:spcBef>
              <a:buChar char="•"/>
              <a:tabLst>
                <a:tab pos="332105" algn="l"/>
                <a:tab pos="332740" algn="l"/>
              </a:tabLst>
            </a:pPr>
            <a:r>
              <a:rPr sz="2800" spc="-15" dirty="0">
                <a:solidFill>
                  <a:srgbClr val="122E5A"/>
                </a:solidFill>
                <a:latin typeface="Geneva"/>
                <a:cs typeface="Geneva"/>
              </a:rPr>
              <a:t>Save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70347" y="1488947"/>
            <a:ext cx="3926586" cy="39265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05400" y="1524000"/>
            <a:ext cx="3810000" cy="381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00446" y="1519047"/>
            <a:ext cx="3820160" cy="3820160"/>
          </a:xfrm>
          <a:custGeom>
            <a:avLst/>
            <a:gdLst/>
            <a:ahLst/>
            <a:cxnLst/>
            <a:rect l="l" t="t" r="r" b="b"/>
            <a:pathLst>
              <a:path w="3820159" h="3820160">
                <a:moveTo>
                  <a:pt x="0" y="3819905"/>
                </a:moveTo>
                <a:lnTo>
                  <a:pt x="3819905" y="3819905"/>
                </a:lnTo>
                <a:lnTo>
                  <a:pt x="3819905" y="0"/>
                </a:lnTo>
                <a:lnTo>
                  <a:pt x="0" y="0"/>
                </a:lnTo>
                <a:lnTo>
                  <a:pt x="0" y="3819905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95800" y="4267200"/>
            <a:ext cx="1905000" cy="190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954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Primary </a:t>
            </a:r>
            <a:r>
              <a:rPr spc="-40" dirty="0"/>
              <a:t>Business</a:t>
            </a:r>
            <a:r>
              <a:rPr spc="-345" dirty="0"/>
              <a:t> </a:t>
            </a:r>
            <a:r>
              <a:rPr spc="-65" dirty="0"/>
              <a:t>Taxes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8331"/>
            <a:ext cx="4008120" cy="33032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Income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Self-Employment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State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Income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Taxes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Employment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Taxes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10" dirty="0">
                <a:solidFill>
                  <a:srgbClr val="122E5A"/>
                </a:solidFill>
                <a:latin typeface="Geneva"/>
                <a:cs typeface="Geneva"/>
              </a:rPr>
              <a:t>Sales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Local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taxes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17947" y="1031747"/>
            <a:ext cx="4165092" cy="2802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53000" y="1066800"/>
            <a:ext cx="4048505" cy="2686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48046" y="1061847"/>
            <a:ext cx="4058920" cy="2696210"/>
          </a:xfrm>
          <a:custGeom>
            <a:avLst/>
            <a:gdLst/>
            <a:ahLst/>
            <a:cxnLst/>
            <a:rect l="l" t="t" r="r" b="b"/>
            <a:pathLst>
              <a:path w="4058920" h="2696210">
                <a:moveTo>
                  <a:pt x="0" y="2695955"/>
                </a:moveTo>
                <a:lnTo>
                  <a:pt x="4058412" y="2695955"/>
                </a:lnTo>
                <a:lnTo>
                  <a:pt x="4058412" y="0"/>
                </a:lnTo>
                <a:lnTo>
                  <a:pt x="0" y="0"/>
                </a:lnTo>
                <a:lnTo>
                  <a:pt x="0" y="2695955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05400" y="3181350"/>
            <a:ext cx="3810000" cy="2609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090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Federal </a:t>
            </a:r>
            <a:r>
              <a:rPr spc="-105" dirty="0"/>
              <a:t>Income</a:t>
            </a:r>
            <a:r>
              <a:rPr spc="-405" dirty="0"/>
              <a:t> </a:t>
            </a:r>
            <a:r>
              <a:rPr spc="-70" dirty="0"/>
              <a:t>Tax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78331"/>
            <a:ext cx="4702810" cy="27565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solidFill>
                  <a:srgbClr val="122E5A"/>
                </a:solidFill>
                <a:latin typeface="Geneva"/>
                <a:cs typeface="Geneva"/>
              </a:rPr>
              <a:t>Sole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Proprietorship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Partnerships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S-corporation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C-corporation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Limited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Liability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Company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289300"/>
            <a:ext cx="1619250" cy="2715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49300" y="412242"/>
            <a:ext cx="221488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35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1900" spc="-70" dirty="0">
                <a:solidFill>
                  <a:srgbClr val="C1951C"/>
                </a:solidFill>
                <a:latin typeface="Geneva"/>
                <a:cs typeface="Geneva"/>
              </a:rPr>
              <a:t>Point</a:t>
            </a:r>
            <a:r>
              <a:rPr sz="1900" spc="-24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1900" spc="-155" dirty="0">
                <a:solidFill>
                  <a:srgbClr val="C1951C"/>
                </a:solidFill>
                <a:latin typeface="Geneva"/>
                <a:cs typeface="Geneva"/>
              </a:rPr>
              <a:t>#1:  </a:t>
            </a:r>
            <a:r>
              <a:rPr sz="1900" spc="-25" dirty="0">
                <a:solidFill>
                  <a:srgbClr val="C1951C"/>
                </a:solidFill>
                <a:latin typeface="Geneva"/>
                <a:cs typeface="Geneva"/>
              </a:rPr>
              <a:t>Federal </a:t>
            </a:r>
            <a:r>
              <a:rPr sz="1900" spc="-35" dirty="0">
                <a:solidFill>
                  <a:srgbClr val="C1951C"/>
                </a:solidFill>
                <a:latin typeface="Geneva"/>
                <a:cs typeface="Geneva"/>
              </a:rPr>
              <a:t>Tax</a:t>
            </a:r>
            <a:r>
              <a:rPr sz="1900" spc="-204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1900" spc="-45" dirty="0">
                <a:solidFill>
                  <a:srgbClr val="C1951C"/>
                </a:solidFill>
                <a:latin typeface="Geneva"/>
                <a:cs typeface="Geneva"/>
              </a:rPr>
              <a:t>Forms</a:t>
            </a:r>
            <a:endParaRPr sz="1900">
              <a:latin typeface="Geneva"/>
              <a:cs typeface="Genev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9300" y="2085848"/>
            <a:ext cx="7593330" cy="1809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7845" indent="131445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solidFill>
                  <a:srgbClr val="001F5F"/>
                </a:solidFill>
              </a:rPr>
              <a:t>Complete </a:t>
            </a:r>
            <a:r>
              <a:rPr sz="2800" spc="-50" dirty="0">
                <a:solidFill>
                  <a:srgbClr val="001F5F"/>
                </a:solidFill>
              </a:rPr>
              <a:t>Discussion </a:t>
            </a:r>
            <a:r>
              <a:rPr sz="2800" spc="-100" dirty="0">
                <a:solidFill>
                  <a:srgbClr val="001F5F"/>
                </a:solidFill>
              </a:rPr>
              <a:t>Point </a:t>
            </a:r>
            <a:r>
              <a:rPr sz="2800" spc="-310" dirty="0">
                <a:solidFill>
                  <a:srgbClr val="001F5F"/>
                </a:solidFill>
              </a:rPr>
              <a:t>#1 </a:t>
            </a:r>
            <a:r>
              <a:rPr sz="2800" spc="-60" dirty="0">
                <a:solidFill>
                  <a:srgbClr val="001F5F"/>
                </a:solidFill>
              </a:rPr>
              <a:t>in</a:t>
            </a:r>
            <a:r>
              <a:rPr sz="2800" spc="-210" dirty="0">
                <a:solidFill>
                  <a:srgbClr val="001F5F"/>
                </a:solidFill>
              </a:rPr>
              <a:t> </a:t>
            </a:r>
            <a:r>
              <a:rPr sz="2800" spc="-200" dirty="0">
                <a:solidFill>
                  <a:srgbClr val="001F5F"/>
                </a:solidFill>
              </a:rPr>
              <a:t>the  </a:t>
            </a:r>
            <a:r>
              <a:rPr sz="2800" spc="-114" dirty="0">
                <a:solidFill>
                  <a:srgbClr val="001F5F"/>
                </a:solidFill>
              </a:rPr>
              <a:t>Participant</a:t>
            </a:r>
            <a:r>
              <a:rPr sz="2800" spc="-160" dirty="0">
                <a:solidFill>
                  <a:srgbClr val="001F5F"/>
                </a:solidFill>
              </a:rPr>
              <a:t> </a:t>
            </a:r>
            <a:r>
              <a:rPr sz="2800" spc="-15" dirty="0">
                <a:solidFill>
                  <a:srgbClr val="001F5F"/>
                </a:solidFill>
              </a:rPr>
              <a:t>Guide.</a:t>
            </a:r>
            <a:endParaRPr sz="2800"/>
          </a:p>
          <a:p>
            <a:pPr marL="12700" marR="5080" indent="1314450">
              <a:lnSpc>
                <a:spcPct val="100000"/>
              </a:lnSpc>
              <a:spcBef>
                <a:spcPts val="600"/>
              </a:spcBef>
            </a:pPr>
            <a:r>
              <a:rPr sz="2800" spc="-135" dirty="0">
                <a:solidFill>
                  <a:srgbClr val="001F5F"/>
                </a:solidFill>
              </a:rPr>
              <a:t>What </a:t>
            </a:r>
            <a:r>
              <a:rPr sz="2800" spc="-105" dirty="0">
                <a:solidFill>
                  <a:srgbClr val="001F5F"/>
                </a:solidFill>
              </a:rPr>
              <a:t>federal </a:t>
            </a:r>
            <a:r>
              <a:rPr sz="2800" spc="-180" dirty="0">
                <a:solidFill>
                  <a:srgbClr val="001F5F"/>
                </a:solidFill>
              </a:rPr>
              <a:t>tax </a:t>
            </a:r>
            <a:r>
              <a:rPr sz="2800" spc="-160" dirty="0">
                <a:solidFill>
                  <a:srgbClr val="001F5F"/>
                </a:solidFill>
              </a:rPr>
              <a:t>forms </a:t>
            </a:r>
            <a:r>
              <a:rPr sz="2800" spc="-70" dirty="0">
                <a:solidFill>
                  <a:srgbClr val="001F5F"/>
                </a:solidFill>
              </a:rPr>
              <a:t>will </a:t>
            </a:r>
            <a:r>
              <a:rPr sz="2800" spc="-140" dirty="0">
                <a:solidFill>
                  <a:srgbClr val="001F5F"/>
                </a:solidFill>
              </a:rPr>
              <a:t>you </a:t>
            </a:r>
            <a:r>
              <a:rPr sz="2800" spc="-80" dirty="0">
                <a:solidFill>
                  <a:srgbClr val="001F5F"/>
                </a:solidFill>
              </a:rPr>
              <a:t>need</a:t>
            </a:r>
            <a:r>
              <a:rPr sz="2800" spc="-315" dirty="0">
                <a:solidFill>
                  <a:srgbClr val="001F5F"/>
                </a:solidFill>
              </a:rPr>
              <a:t> </a:t>
            </a:r>
            <a:r>
              <a:rPr sz="2800" spc="-204" dirty="0">
                <a:solidFill>
                  <a:srgbClr val="001F5F"/>
                </a:solidFill>
              </a:rPr>
              <a:t>for  </a:t>
            </a:r>
            <a:r>
              <a:rPr sz="2800" spc="-140" dirty="0">
                <a:solidFill>
                  <a:srgbClr val="001F5F"/>
                </a:solidFill>
              </a:rPr>
              <a:t>your</a:t>
            </a:r>
            <a:r>
              <a:rPr sz="2800" spc="-160" dirty="0">
                <a:solidFill>
                  <a:srgbClr val="001F5F"/>
                </a:solidFill>
              </a:rPr>
              <a:t> </a:t>
            </a:r>
            <a:r>
              <a:rPr sz="2800" spc="-55" dirty="0">
                <a:solidFill>
                  <a:srgbClr val="001F5F"/>
                </a:solidFill>
              </a:rPr>
              <a:t>business?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5766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5" dirty="0"/>
              <a:t>Employment </a:t>
            </a:r>
            <a:r>
              <a:rPr spc="-70" dirty="0"/>
              <a:t>Tax </a:t>
            </a:r>
            <a:r>
              <a:rPr spc="-85" dirty="0"/>
              <a:t>and</a:t>
            </a:r>
            <a:r>
              <a:rPr spc="-450" dirty="0"/>
              <a:t> </a:t>
            </a:r>
            <a:r>
              <a:rPr spc="-85" dirty="0"/>
              <a:t>Forms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</a:rPr>
              <a:t>TAX </a:t>
            </a:r>
            <a:r>
              <a:rPr spc="20" dirty="0">
                <a:solidFill>
                  <a:srgbClr val="FFFFFF"/>
                </a:solidFill>
              </a:rPr>
              <a:t>PLANNING </a:t>
            </a:r>
            <a:r>
              <a:rPr spc="-10" dirty="0"/>
              <a:t>AND </a:t>
            </a:r>
            <a:r>
              <a:rPr spc="65" dirty="0"/>
              <a:t>REPORTING</a:t>
            </a:r>
            <a:r>
              <a:rPr spc="-45" dirty="0"/>
              <a:t> </a:t>
            </a:r>
            <a:r>
              <a:rPr spc="-30" dirty="0"/>
              <a:t>‹#›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85368"/>
            <a:ext cx="8202930" cy="392049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309880" indent="-297180">
              <a:lnSpc>
                <a:spcPct val="100000"/>
              </a:lnSpc>
              <a:spcBef>
                <a:spcPts val="755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35" dirty="0">
                <a:solidFill>
                  <a:srgbClr val="122E5A"/>
                </a:solidFill>
                <a:latin typeface="Geneva"/>
                <a:cs typeface="Geneva"/>
              </a:rPr>
              <a:t>Federal </a:t>
            </a:r>
            <a:r>
              <a:rPr sz="2600" spc="-114" dirty="0">
                <a:solidFill>
                  <a:srgbClr val="122E5A"/>
                </a:solidFill>
                <a:latin typeface="Geneva"/>
                <a:cs typeface="Geneva"/>
              </a:rPr>
              <a:t>Employment</a:t>
            </a:r>
            <a:r>
              <a:rPr sz="2600" spc="-22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2600" spc="-50" dirty="0">
                <a:solidFill>
                  <a:srgbClr val="122E5A"/>
                </a:solidFill>
                <a:latin typeface="Geneva"/>
                <a:cs typeface="Geneva"/>
              </a:rPr>
              <a:t>Taxes</a:t>
            </a:r>
            <a:endParaRPr sz="2600">
              <a:latin typeface="Geneva"/>
              <a:cs typeface="Geneva"/>
            </a:endParaRPr>
          </a:p>
          <a:p>
            <a:pPr marL="715010" marR="5080" lvl="1" indent="-245110">
              <a:lnSpc>
                <a:spcPct val="100000"/>
              </a:lnSpc>
              <a:spcBef>
                <a:spcPts val="610"/>
              </a:spcBef>
              <a:buChar char="•"/>
              <a:tabLst>
                <a:tab pos="715645" algn="l"/>
              </a:tabLst>
            </a:pPr>
            <a:r>
              <a:rPr sz="2400" spc="-80" dirty="0">
                <a:solidFill>
                  <a:srgbClr val="001F5F"/>
                </a:solidFill>
                <a:latin typeface="Geneva"/>
                <a:cs typeface="Geneva"/>
              </a:rPr>
              <a:t>Employer’s </a:t>
            </a:r>
            <a:r>
              <a:rPr sz="2400" spc="-65" dirty="0">
                <a:solidFill>
                  <a:srgbClr val="001F5F"/>
                </a:solidFill>
                <a:latin typeface="Geneva"/>
                <a:cs typeface="Geneva"/>
              </a:rPr>
              <a:t>Annual </a:t>
            </a:r>
            <a:r>
              <a:rPr sz="2400" spc="-35" dirty="0">
                <a:solidFill>
                  <a:srgbClr val="001F5F"/>
                </a:solidFill>
                <a:latin typeface="Geneva"/>
                <a:cs typeface="Geneva"/>
              </a:rPr>
              <a:t>Federal </a:t>
            </a:r>
            <a:r>
              <a:rPr sz="2400" spc="-110" dirty="0">
                <a:solidFill>
                  <a:srgbClr val="001F5F"/>
                </a:solidFill>
                <a:latin typeface="Geneva"/>
                <a:cs typeface="Geneva"/>
              </a:rPr>
              <a:t>Unemployment </a:t>
            </a:r>
            <a:r>
              <a:rPr sz="2400" spc="-50" dirty="0">
                <a:solidFill>
                  <a:srgbClr val="001F5F"/>
                </a:solidFill>
                <a:latin typeface="Geneva"/>
                <a:cs typeface="Geneva"/>
              </a:rPr>
              <a:t>Tax</a:t>
            </a:r>
            <a:r>
              <a:rPr sz="2400" spc="-2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75" dirty="0">
                <a:solidFill>
                  <a:srgbClr val="001F5F"/>
                </a:solidFill>
                <a:latin typeface="Geneva"/>
                <a:cs typeface="Geneva"/>
              </a:rPr>
              <a:t>Return,  </a:t>
            </a:r>
            <a:r>
              <a:rPr sz="2400" spc="-65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r>
              <a:rPr sz="2400" spc="-1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270" dirty="0">
                <a:solidFill>
                  <a:srgbClr val="001F5F"/>
                </a:solidFill>
                <a:latin typeface="Geneva"/>
                <a:cs typeface="Geneva"/>
              </a:rPr>
              <a:t>940</a:t>
            </a:r>
            <a:endParaRPr sz="2400">
              <a:latin typeface="Geneva"/>
              <a:cs typeface="Geneva"/>
            </a:endParaRPr>
          </a:p>
          <a:p>
            <a:pPr marL="715010" marR="1226185" lvl="1" indent="-245110">
              <a:lnSpc>
                <a:spcPct val="100000"/>
              </a:lnSpc>
              <a:spcBef>
                <a:spcPts val="600"/>
              </a:spcBef>
              <a:buChar char="•"/>
              <a:tabLst>
                <a:tab pos="715645" algn="l"/>
              </a:tabLst>
            </a:pPr>
            <a:r>
              <a:rPr sz="2400" spc="-80" dirty="0">
                <a:solidFill>
                  <a:srgbClr val="001F5F"/>
                </a:solidFill>
                <a:latin typeface="Geneva"/>
                <a:cs typeface="Geneva"/>
              </a:rPr>
              <a:t>Employer’s </a:t>
            </a:r>
            <a:r>
              <a:rPr sz="2400" spc="95" dirty="0">
                <a:solidFill>
                  <a:srgbClr val="001F5F"/>
                </a:solidFill>
                <a:latin typeface="Geneva"/>
                <a:cs typeface="Geneva"/>
              </a:rPr>
              <a:t>QUARTERLY </a:t>
            </a:r>
            <a:r>
              <a:rPr sz="2400" spc="-35" dirty="0">
                <a:solidFill>
                  <a:srgbClr val="001F5F"/>
                </a:solidFill>
                <a:latin typeface="Geneva"/>
                <a:cs typeface="Geneva"/>
              </a:rPr>
              <a:t>Federal </a:t>
            </a:r>
            <a:r>
              <a:rPr sz="2400" spc="-50" dirty="0">
                <a:solidFill>
                  <a:srgbClr val="001F5F"/>
                </a:solidFill>
                <a:latin typeface="Geneva"/>
                <a:cs typeface="Geneva"/>
              </a:rPr>
              <a:t>Tax</a:t>
            </a:r>
            <a:r>
              <a:rPr sz="2400" spc="-4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75" dirty="0">
                <a:solidFill>
                  <a:srgbClr val="001F5F"/>
                </a:solidFill>
                <a:latin typeface="Geneva"/>
                <a:cs typeface="Geneva"/>
              </a:rPr>
              <a:t>Return,  </a:t>
            </a:r>
            <a:r>
              <a:rPr sz="2400" spc="-65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r>
              <a:rPr sz="2400" spc="-1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270" dirty="0">
                <a:solidFill>
                  <a:srgbClr val="001F5F"/>
                </a:solidFill>
                <a:latin typeface="Geneva"/>
                <a:cs typeface="Geneva"/>
              </a:rPr>
              <a:t>941</a:t>
            </a:r>
            <a:endParaRPr sz="2400">
              <a:latin typeface="Geneva"/>
              <a:cs typeface="Geneva"/>
            </a:endParaRPr>
          </a:p>
          <a:p>
            <a:pPr marL="309880" indent="-297180">
              <a:lnSpc>
                <a:spcPct val="100000"/>
              </a:lnSpc>
              <a:spcBef>
                <a:spcPts val="590"/>
              </a:spcBef>
              <a:buChar char="•"/>
              <a:tabLst>
                <a:tab pos="309245" algn="l"/>
                <a:tab pos="309880" algn="l"/>
              </a:tabLst>
            </a:pPr>
            <a:r>
              <a:rPr sz="2600" spc="-65" dirty="0">
                <a:solidFill>
                  <a:srgbClr val="122E5A"/>
                </a:solidFill>
                <a:latin typeface="Geneva"/>
                <a:cs typeface="Geneva"/>
              </a:rPr>
              <a:t>Forms</a:t>
            </a:r>
            <a:endParaRPr sz="2600">
              <a:latin typeface="Geneva"/>
              <a:cs typeface="Geneva"/>
            </a:endParaRPr>
          </a:p>
          <a:p>
            <a:pPr marL="715010" lvl="1" indent="-245110">
              <a:lnSpc>
                <a:spcPct val="100000"/>
              </a:lnSpc>
              <a:spcBef>
                <a:spcPts val="610"/>
              </a:spcBef>
              <a:buChar char="•"/>
              <a:tabLst>
                <a:tab pos="715645" algn="l"/>
              </a:tabLst>
            </a:pPr>
            <a:r>
              <a:rPr sz="2400" spc="-70" dirty="0">
                <a:solidFill>
                  <a:srgbClr val="001F5F"/>
                </a:solidFill>
                <a:latin typeface="Geneva"/>
                <a:cs typeface="Geneva"/>
              </a:rPr>
              <a:t>Employee’s </a:t>
            </a:r>
            <a:r>
              <a:rPr sz="2400" spc="-95" dirty="0">
                <a:solidFill>
                  <a:srgbClr val="001F5F"/>
                </a:solidFill>
                <a:latin typeface="Geneva"/>
                <a:cs typeface="Geneva"/>
              </a:rPr>
              <a:t>Withholding, </a:t>
            </a:r>
            <a:r>
              <a:rPr sz="2400" spc="-135" dirty="0">
                <a:solidFill>
                  <a:srgbClr val="001F5F"/>
                </a:solidFill>
                <a:latin typeface="Geneva"/>
                <a:cs typeface="Geneva"/>
              </a:rPr>
              <a:t>W-4</a:t>
            </a:r>
            <a:r>
              <a:rPr sz="2400" spc="-21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70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endParaRPr sz="2400">
              <a:latin typeface="Geneva"/>
              <a:cs typeface="Geneva"/>
            </a:endParaRPr>
          </a:p>
          <a:p>
            <a:pPr marL="715010" lvl="1" indent="-245110">
              <a:lnSpc>
                <a:spcPct val="100000"/>
              </a:lnSpc>
              <a:spcBef>
                <a:spcPts val="600"/>
              </a:spcBef>
              <a:buChar char="•"/>
              <a:tabLst>
                <a:tab pos="715645" algn="l"/>
              </a:tabLst>
            </a:pPr>
            <a:r>
              <a:rPr sz="2400" spc="-45" dirty="0">
                <a:solidFill>
                  <a:srgbClr val="001F5F"/>
                </a:solidFill>
                <a:latin typeface="Geneva"/>
                <a:cs typeface="Geneva"/>
              </a:rPr>
              <a:t>Wage </a:t>
            </a:r>
            <a:r>
              <a:rPr sz="2400" spc="-60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400" spc="-50" dirty="0">
                <a:solidFill>
                  <a:srgbClr val="001F5F"/>
                </a:solidFill>
                <a:latin typeface="Geneva"/>
                <a:cs typeface="Geneva"/>
              </a:rPr>
              <a:t>Tax </a:t>
            </a:r>
            <a:r>
              <a:rPr sz="2400" spc="-145" dirty="0">
                <a:solidFill>
                  <a:srgbClr val="001F5F"/>
                </a:solidFill>
                <a:latin typeface="Geneva"/>
                <a:cs typeface="Geneva"/>
              </a:rPr>
              <a:t>Statement, </a:t>
            </a:r>
            <a:r>
              <a:rPr sz="2400" spc="-130" dirty="0">
                <a:solidFill>
                  <a:srgbClr val="001F5F"/>
                </a:solidFill>
                <a:latin typeface="Geneva"/>
                <a:cs typeface="Geneva"/>
              </a:rPr>
              <a:t>W-2</a:t>
            </a:r>
            <a:r>
              <a:rPr sz="2400" spc="-3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70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endParaRPr sz="2400">
              <a:latin typeface="Geneva"/>
              <a:cs typeface="Geneva"/>
            </a:endParaRPr>
          </a:p>
          <a:p>
            <a:pPr marL="715010" lvl="1" indent="-245110">
              <a:lnSpc>
                <a:spcPct val="100000"/>
              </a:lnSpc>
              <a:spcBef>
                <a:spcPts val="600"/>
              </a:spcBef>
              <a:buChar char="•"/>
              <a:tabLst>
                <a:tab pos="715645" algn="l"/>
              </a:tabLst>
            </a:pPr>
            <a:r>
              <a:rPr sz="2400" spc="-40" dirty="0">
                <a:solidFill>
                  <a:srgbClr val="001F5F"/>
                </a:solidFill>
                <a:latin typeface="Geneva"/>
                <a:cs typeface="Geneva"/>
              </a:rPr>
              <a:t>Miscellaneous </a:t>
            </a:r>
            <a:r>
              <a:rPr sz="2400" spc="-70" dirty="0">
                <a:solidFill>
                  <a:srgbClr val="001F5F"/>
                </a:solidFill>
                <a:latin typeface="Geneva"/>
                <a:cs typeface="Geneva"/>
              </a:rPr>
              <a:t>Income, </a:t>
            </a:r>
            <a:r>
              <a:rPr sz="2400" spc="-65" dirty="0">
                <a:solidFill>
                  <a:srgbClr val="001F5F"/>
                </a:solidFill>
                <a:latin typeface="Geneva"/>
                <a:cs typeface="Geneva"/>
              </a:rPr>
              <a:t>Form</a:t>
            </a:r>
            <a:r>
              <a:rPr sz="2400" spc="-2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400" spc="-75" dirty="0">
                <a:solidFill>
                  <a:srgbClr val="001F5F"/>
                </a:solidFill>
                <a:latin typeface="Geneva"/>
                <a:cs typeface="Geneva"/>
              </a:rPr>
              <a:t>1099-MISC</a:t>
            </a:r>
            <a:endParaRPr sz="24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519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Tax Planning</vt:lpstr>
      <vt:lpstr>Welcome</vt:lpstr>
      <vt:lpstr>Objectives</vt:lpstr>
      <vt:lpstr>PowerPoint Presentation</vt:lpstr>
      <vt:lpstr>Managing Your Tax Obligations</vt:lpstr>
      <vt:lpstr>Primary Business Taxes</vt:lpstr>
      <vt:lpstr>Federal Income Tax</vt:lpstr>
      <vt:lpstr>Complete Discussion Point #1 in the  Participant Guide. What federal tax forms will you need for  your business?</vt:lpstr>
      <vt:lpstr>Employment Tax and Forms</vt:lpstr>
      <vt:lpstr>State and Local Taxes</vt:lpstr>
      <vt:lpstr>Know Your Tax Obligations</vt:lpstr>
      <vt:lpstr>Cost of Not Paying Your Taxes Never use payroll taxes for working capital during  cash flow shortages.</vt:lpstr>
      <vt:lpstr>Money Management for Taxes</vt:lpstr>
      <vt:lpstr>Accounting Systems</vt:lpstr>
      <vt:lpstr>Using an accountant</vt:lpstr>
      <vt:lpstr>Services Business Accountants Offer</vt:lpstr>
      <vt:lpstr>Five Key Points to Remember</vt:lpstr>
      <vt:lpstr>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</dc:creator>
  <cp:lastModifiedBy>Gustafson, Joan L.</cp:lastModifiedBy>
  <cp:revision>2</cp:revision>
  <dcterms:created xsi:type="dcterms:W3CDTF">2019-01-03T16:32:32Z</dcterms:created>
  <dcterms:modified xsi:type="dcterms:W3CDTF">2019-11-21T03:07:27Z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2019-01-03T00:00:00Z</vt:filetime>
  </property>
</Properties>
</file>